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e-BY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485778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BatangChe" pitchFamily="49" charset="-127"/>
                <a:ea typeface="BatangChe" pitchFamily="49" charset="-127"/>
              </a:rPr>
              <a:t>Развитие высшего образования в Беларуси в </a:t>
            </a:r>
            <a:r>
              <a:rPr lang="en-US" sz="5400" b="1" dirty="0" smtClean="0">
                <a:latin typeface="BatangChe" pitchFamily="49" charset="-127"/>
                <a:ea typeface="BatangChe" pitchFamily="49" charset="-127"/>
              </a:rPr>
              <a:t>XVI-XIX </a:t>
            </a:r>
            <a:r>
              <a:rPr lang="ru-RU" sz="5400" b="1" dirty="0" smtClean="0">
                <a:latin typeface="BatangChe" pitchFamily="49" charset="-127"/>
                <a:ea typeface="BatangChe" pitchFamily="49" charset="-127"/>
              </a:rPr>
              <a:t>столетиях</a:t>
            </a:r>
            <a:endParaRPr lang="be-BY" sz="5400" b="1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Обсерватория университета</a:t>
            </a:r>
            <a:endParaRPr lang="be-BY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214422"/>
            <a:ext cx="6590352" cy="5278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144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Полоцкая иезуитская академия</a:t>
            </a:r>
            <a:br>
              <a:rPr lang="ru-RU" dirty="0" smtClean="0"/>
            </a:br>
            <a:r>
              <a:rPr lang="be-BY" sz="3100" dirty="0" smtClean="0">
                <a:solidFill>
                  <a:schemeClr val="bg2">
                    <a:lumMod val="25000"/>
                  </a:schemeClr>
                </a:solidFill>
              </a:rPr>
              <a:t>В 1777 году, по ходатайству ордена иезуитов, Екатерина II разрешила открыть в Полоцке иезуитский новициат</a:t>
            </a:r>
            <a:endParaRPr lang="be-BY" sz="31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orda-polock_kostel_iezuitov--2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214554"/>
            <a:ext cx="5615006" cy="40533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43040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 smtClean="0"/>
              <a:t>Первым ректором Полоцкого иезуитского коллегиума был известный проповедник Петр Скарга</a:t>
            </a:r>
            <a:endParaRPr lang="be-BY" dirty="0"/>
          </a:p>
        </p:txBody>
      </p:sp>
      <p:pic>
        <p:nvPicPr>
          <p:cNvPr id="4" name="Содержимое 3" descr="piotr-skarga-wikiped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928802"/>
            <a:ext cx="3571900" cy="4511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14544"/>
          </a:xfrm>
        </p:spPr>
        <p:txBody>
          <a:bodyPr>
            <a:noAutofit/>
          </a:bodyPr>
          <a:lstStyle/>
          <a:p>
            <a:pPr algn="ctr"/>
            <a:r>
              <a:rPr lang="be-BY" sz="2400" dirty="0" smtClean="0"/>
              <a:t/>
            </a:r>
            <a:br>
              <a:rPr lang="be-BY" sz="2400" dirty="0" smtClean="0"/>
            </a:br>
            <a:endParaRPr lang="be-BY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 algn="ctr"/>
            <a:r>
              <a:rPr lang="be-BY" sz="4000" dirty="0" smtClean="0"/>
              <a:t>10 июня 1812 года произошло торжественное открытие Полоцкой иезуитской академии, на котором присутствовали белорусский генерал-губернатор герцог Александр Вюртембергский, греко-католический архиепископ Иоанн Красовский и другие</a:t>
            </a:r>
            <a:r>
              <a:rPr lang="be-BY" dirty="0" smtClean="0"/>
              <a:t>.</a:t>
            </a:r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 fontScale="97500"/>
          </a:bodyPr>
          <a:lstStyle/>
          <a:p>
            <a:pPr algn="ctr"/>
            <a:r>
              <a:rPr lang="be-BY" sz="4000" dirty="0" smtClean="0"/>
              <a:t>В 1820 году, после смерти генерала ордена Фаддея Бжозовского, иезуиты, которые не пожелали сложить с себя орденские обеты, были высланы из Российской империи, а Полоцкая академия была ликвидирована</a:t>
            </a:r>
            <a:endParaRPr lang="be-BY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Фаддей</a:t>
            </a:r>
            <a:r>
              <a:rPr lang="ru-RU" dirty="0" smtClean="0"/>
              <a:t> </a:t>
            </a:r>
            <a:r>
              <a:rPr lang="ru-RU" dirty="0" err="1" smtClean="0"/>
              <a:t>Бжозовский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1749-1820</a:t>
            </a:r>
            <a:endParaRPr lang="be-BY" dirty="0"/>
          </a:p>
        </p:txBody>
      </p:sp>
      <p:pic>
        <p:nvPicPr>
          <p:cNvPr id="4" name="Содержимое 3" descr="npid_130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500174"/>
            <a:ext cx="3786214" cy="45331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Гори-Горецкий земледельческий институт.</a:t>
            </a: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/>
              <a:t>1840 была образована земледельческая школа.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/>
              <a:t>В июне 1848 года высший разряд земледельческой школы был преобразован в земледельческий институт с четырехлетним сроком обучения. Институт имел 2 факультета.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/>
              <a:t>Это первый в России сельскохозяйственный вуз с правами университета.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/>
              <a:t>За участие студентов института восстании 1863 года, институт был закрыт.                                                               В 1864 году переведен в Петербург</a:t>
            </a:r>
            <a:endParaRPr lang="be-BY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Napoleon_Orda-Institute_of_Agriculture,_Hor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8715436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defRPr/>
            </a:pPr>
            <a:r>
              <a:rPr lang="ru-RU" dirty="0" smtClean="0"/>
              <a:t>Книги – это переплетенные люди</a:t>
            </a:r>
            <a:br>
              <a:rPr lang="ru-RU" dirty="0" smtClean="0"/>
            </a:br>
            <a:r>
              <a:rPr lang="ru-RU" dirty="0" smtClean="0"/>
              <a:t>                                                А.С. Макаренко</a:t>
            </a: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Те, у которых мы учимся, правильно называются нашими учителями, но не всякий, кто учит нас, заслуживает это название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В. </a:t>
            </a:r>
            <a:r>
              <a:rPr lang="ru-RU" dirty="0" smtClean="0"/>
              <a:t>Гете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Образованный человек отличается от необразованного тем, что продолжает считать свое образование незаконченным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            К.М. Симонов</a:t>
            </a:r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hs1-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079" y="1554163"/>
            <a:ext cx="531424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/>
          </a:bodyPr>
          <a:lstStyle/>
          <a:p>
            <a:r>
              <a:rPr lang="ru-RU" dirty="0" smtClean="0"/>
              <a:t>Обосновавшись в нескольких зданиях близ костёла Святых Иоаннов, иезуиты открыли 17 июля 1570 года коллегию — школу, в которой, помимо церковных предметов, велось обучение древнегреческому языку и латыни, математике, истории, географии, риторике, поэзии. Учащимися были преимущественно шляхтичи, однако принимались в коллегию и выходцы из непривилегированных сословий.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/>
          <a:lstStyle/>
          <a:p>
            <a:r>
              <a:rPr lang="ru-RU" dirty="0" smtClean="0"/>
              <a:t>7 июля 1578 года во Львове король Стефан </a:t>
            </a:r>
            <a:r>
              <a:rPr lang="ru-RU" dirty="0" err="1" smtClean="0"/>
              <a:t>Баторий</a:t>
            </a:r>
            <a:r>
              <a:rPr lang="ru-RU" dirty="0" smtClean="0"/>
              <a:t>, по ходатайству епископа Валериана </a:t>
            </a:r>
            <a:r>
              <a:rPr lang="ru-RU" dirty="0" err="1" smtClean="0"/>
              <a:t>Протасевича</a:t>
            </a:r>
            <a:r>
              <a:rPr lang="ru-RU" dirty="0" smtClean="0"/>
              <a:t>, </a:t>
            </a:r>
            <a:r>
              <a:rPr lang="ru-RU" dirty="0" err="1" smtClean="0"/>
              <a:t>маршалка</a:t>
            </a:r>
            <a:r>
              <a:rPr lang="ru-RU" dirty="0" smtClean="0"/>
              <a:t> Яна Ходкевича и других магнатов покровителей иезуитов, подписал привилегию, по которой коллегия преобразовывалась в академию, с правом производить бакалавров, магистров, лиценциатов и докторов свободных наук, философии и богословия.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5728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Стефан </a:t>
            </a:r>
            <a:r>
              <a:rPr lang="ru-RU" dirty="0" err="1" smtClean="0"/>
              <a:t>Баторий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       1533-1586     </a:t>
            </a:r>
            <a:endParaRPr lang="be-BY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643050"/>
            <a:ext cx="4995885" cy="4554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/>
          </a:bodyPr>
          <a:lstStyle/>
          <a:p>
            <a:r>
              <a:rPr lang="ru-RU" b="1" dirty="0" smtClean="0"/>
              <a:t>После упразднения в 1773 году ордена иезуитов </a:t>
            </a:r>
            <a:r>
              <a:rPr lang="ru-RU" b="1" dirty="0" err="1" smtClean="0"/>
              <a:t>виленская</a:t>
            </a:r>
            <a:r>
              <a:rPr lang="ru-RU" b="1" dirty="0" smtClean="0"/>
              <a:t> Академия и университет поступили в ведение </a:t>
            </a:r>
            <a:r>
              <a:rPr lang="ru-RU" b="1" dirty="0" err="1" smtClean="0"/>
              <a:t>Эдукационной</a:t>
            </a:r>
            <a:r>
              <a:rPr lang="ru-RU" b="1" dirty="0" smtClean="0"/>
              <a:t> комиссии (Комиссия национальной </a:t>
            </a:r>
            <a:r>
              <a:rPr lang="ru-RU" b="1" dirty="0" err="1" smtClean="0"/>
              <a:t>эдукации</a:t>
            </a:r>
            <a:r>
              <a:rPr lang="ru-RU" b="1" dirty="0" smtClean="0"/>
              <a:t>), руководящего органа просвещения в Речи </a:t>
            </a:r>
            <a:r>
              <a:rPr lang="ru-RU" b="1" dirty="0" err="1" smtClean="0"/>
              <a:t>Посполитой</a:t>
            </a:r>
            <a:r>
              <a:rPr lang="ru-RU" b="1" dirty="0" smtClean="0"/>
              <a:t> в 1773—1794 годах. Учебное заведение было преобразовано в Главную школу Великого княжества Литовского (</a:t>
            </a:r>
            <a:r>
              <a:rPr lang="ru-RU" b="1" dirty="0" err="1" smtClean="0"/>
              <a:t>ScholaPrincipsMagniDucatusLithuaniae</a:t>
            </a:r>
            <a:r>
              <a:rPr lang="ru-RU" b="1" dirty="0" smtClean="0"/>
              <a:t>), образование в котором стало носить более светский характер.</a:t>
            </a:r>
            <a:endParaRPr lang="be-BY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Первым </a:t>
            </a:r>
            <a:r>
              <a:rPr lang="ru-RU" dirty="0" smtClean="0"/>
              <a:t>ректором </a:t>
            </a:r>
            <a:r>
              <a:rPr lang="ru-RU" dirty="0" smtClean="0"/>
              <a:t>школы был Мартин </a:t>
            </a:r>
            <a:r>
              <a:rPr lang="ru-RU" dirty="0" err="1" smtClean="0"/>
              <a:t>Пачобут-Адленицкий</a:t>
            </a:r>
            <a:r>
              <a:rPr lang="ru-RU" dirty="0" smtClean="0"/>
              <a:t> годы жизни 1728 -1810</a:t>
            </a:r>
            <a:endParaRPr lang="be-BY" dirty="0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357430"/>
            <a:ext cx="3929090" cy="4043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 algn="ctr"/>
            <a:r>
              <a:rPr lang="ru-RU" dirty="0" smtClean="0"/>
              <a:t>Подписанным 4 (16) апреля 1803 года императором Александром I актом Главная </a:t>
            </a:r>
            <a:r>
              <a:rPr lang="ru-RU" dirty="0" err="1" smtClean="0"/>
              <a:t>виленская</a:t>
            </a:r>
            <a:r>
              <a:rPr lang="ru-RU" dirty="0" smtClean="0"/>
              <a:t> школа была преобразована в императорский </a:t>
            </a:r>
            <a:r>
              <a:rPr lang="ru-RU" dirty="0" err="1" smtClean="0"/>
              <a:t>Виленский</a:t>
            </a:r>
            <a:r>
              <a:rPr lang="ru-RU" dirty="0" smtClean="0"/>
              <a:t> университет. </a:t>
            </a:r>
            <a:endParaRPr lang="be-BY" dirty="0"/>
          </a:p>
        </p:txBody>
      </p:sp>
      <p:pic>
        <p:nvPicPr>
          <p:cNvPr id="5" name="Рисунок 4" descr="57859580_Imperatorskiy_Vilenskiy_universit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357430"/>
            <a:ext cx="357190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Современный двор университета</a:t>
            </a:r>
            <a:endParaRPr lang="be-BY" dirty="0"/>
          </a:p>
        </p:txBody>
      </p:sp>
      <p:pic>
        <p:nvPicPr>
          <p:cNvPr id="4" name="Содержимое 3" descr="pastatai_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64799"/>
            <a:ext cx="7072362" cy="46323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EF591A4-3B1B-4ACA-B4AB-BD9FFD17B707}"/>
</file>

<file path=customXml/itemProps2.xml><?xml version="1.0" encoding="utf-8"?>
<ds:datastoreItem xmlns:ds="http://schemas.openxmlformats.org/officeDocument/2006/customXml" ds:itemID="{B46158D5-D253-473B-BEA3-30EB0AC36FB0}"/>
</file>

<file path=customXml/itemProps3.xml><?xml version="1.0" encoding="utf-8"?>
<ds:datastoreItem xmlns:ds="http://schemas.openxmlformats.org/officeDocument/2006/customXml" ds:itemID="{3F3B72CE-EBDA-4ADD-A12A-4E61F83EF813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377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Развитие высшего образования в Беларуси в XVI-XIX столетиях</vt:lpstr>
      <vt:lpstr>Слайд 2</vt:lpstr>
      <vt:lpstr>Слайд 3</vt:lpstr>
      <vt:lpstr>Слайд 4</vt:lpstr>
      <vt:lpstr>                    Стефан Баторий                           1533-1586     </vt:lpstr>
      <vt:lpstr>Слайд 6</vt:lpstr>
      <vt:lpstr>Первым ректором школы был Мартин Пачобут-Адленицкий годы жизни 1728 -1810</vt:lpstr>
      <vt:lpstr>Слайд 8</vt:lpstr>
      <vt:lpstr>Современный двор университета</vt:lpstr>
      <vt:lpstr>Обсерватория университета</vt:lpstr>
      <vt:lpstr>   Полоцкая иезуитская академия В 1777 году, по ходатайству ордена иезуитов, Екатерина II разрешила открыть в Полоцке иезуитский новициат</vt:lpstr>
      <vt:lpstr>Первым ректором Полоцкого иезуитского коллегиума был известный проповедник Петр Скарга</vt:lpstr>
      <vt:lpstr> </vt:lpstr>
      <vt:lpstr>Слайд 14</vt:lpstr>
      <vt:lpstr>Фаддей Бжозовский 1749-1820</vt:lpstr>
      <vt:lpstr>Гори-Горецкий земледельческий институт.</vt:lpstr>
      <vt:lpstr>Слайд 17</vt:lpstr>
      <vt:lpstr>Книги – это переплетенные люди                                                 А.С. Макаренко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высшего образования в Беларуси в XVI-XIX столетиях</dc:title>
  <dc:creator>Agafirs</dc:creator>
  <cp:lastModifiedBy>Agafirs</cp:lastModifiedBy>
  <cp:revision>4</cp:revision>
  <dcterms:created xsi:type="dcterms:W3CDTF">2013-01-27T20:54:12Z</dcterms:created>
  <dcterms:modified xsi:type="dcterms:W3CDTF">2013-01-27T21:32:16Z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