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86" r:id="rId7"/>
    <p:sldId id="260" r:id="rId8"/>
    <p:sldId id="261" r:id="rId9"/>
    <p:sldId id="293" r:id="rId10"/>
    <p:sldId id="262" r:id="rId11"/>
    <p:sldId id="263" r:id="rId12"/>
    <p:sldId id="264" r:id="rId13"/>
    <p:sldId id="271" r:id="rId14"/>
    <p:sldId id="265" r:id="rId15"/>
    <p:sldId id="266" r:id="rId16"/>
    <p:sldId id="272" r:id="rId17"/>
    <p:sldId id="267" r:id="rId18"/>
    <p:sldId id="288" r:id="rId19"/>
    <p:sldId id="268" r:id="rId20"/>
    <p:sldId id="269" r:id="rId21"/>
    <p:sldId id="270" r:id="rId22"/>
    <p:sldId id="273" r:id="rId23"/>
    <p:sldId id="297" r:id="rId24"/>
    <p:sldId id="274" r:id="rId25"/>
    <p:sldId id="294" r:id="rId26"/>
    <p:sldId id="275" r:id="rId27"/>
    <p:sldId id="295" r:id="rId28"/>
    <p:sldId id="276" r:id="rId29"/>
    <p:sldId id="296" r:id="rId30"/>
    <p:sldId id="278" r:id="rId31"/>
    <p:sldId id="277" r:id="rId32"/>
    <p:sldId id="279" r:id="rId33"/>
    <p:sldId id="280" r:id="rId34"/>
    <p:sldId id="298" r:id="rId35"/>
    <p:sldId id="281" r:id="rId36"/>
    <p:sldId id="282" r:id="rId37"/>
    <p:sldId id="283" r:id="rId38"/>
    <p:sldId id="299" r:id="rId39"/>
    <p:sldId id="284" r:id="rId40"/>
    <p:sldId id="289" r:id="rId41"/>
    <p:sldId id="290" r:id="rId42"/>
    <p:sldId id="291" r:id="rId43"/>
    <p:sldId id="292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4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0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7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5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1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E508-97FB-4993-BDA6-BD276D458877}" type="datetimeFigureOut">
              <a:rPr lang="ru-RU" smtClean="0"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4C94-71EB-4D37-B9AA-4D2E75F2B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771851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Учреждения высшего образования РБ и их социокультурная роль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8064896" cy="1561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магистрант факультета физической культуры Маркова Ирина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1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Главной задачей университета является достижение высокого уровня качества образования, соответствующего вузу классического типа. В университете проводится большая работа по подготовке высококвалифицированных специалистов посредством совершенствования образовательного процесса и его содержания, учебно-методического обеспечения, развития научно-исследовательской деятельности и международного сотрудничества, идеологической работы, развитию и укреплению материально-технической базы, информатизации образовательного процесса, повышению научного потенциала кафедр.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054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Подготовка специалистов осуществляется с учетом потребности региона в инженерных, педагогических, экономических, юридических кадрах. Так, с 2006 года, в соответствии с потребностью в специалистах для сферы туризма Брестского региона начата подготовка студентов по специальности «Экономика и управление туристской индустрией».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895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Белорусский государственный медицинский университет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Ведущее высшее медицинское учебное учреждение Республики Беларусь, имеющее заслуженный международный авторитет и признание.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481" y="4005064"/>
            <a:ext cx="91265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3200" b="1" dirty="0" smtClean="0"/>
              <a:t>В настоящее время в университете на 67 кафедрах обучается 6513 студентов, 68 аспирантов и 286 клинических ординатора. Из них 808 иностранных студентов и 74 иностранных клинических ординатора.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2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едагогика\БГМ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560"/>
            <a:ext cx="8352928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дагогика\бгму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352928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Профессорско-преподавательский состав включает в себя 888 преподавателя, из них более 64% имеют ученую степень:</a:t>
            </a:r>
          </a:p>
          <a:p>
            <a:pPr marL="0" indent="0">
              <a:buNone/>
            </a:pPr>
            <a:r>
              <a:rPr lang="ru-RU" b="1" dirty="0" smtClean="0"/>
              <a:t>3 члена-корреспондента НАН Республики Беларусь;</a:t>
            </a:r>
          </a:p>
          <a:p>
            <a:pPr marL="0" indent="0">
              <a:buNone/>
            </a:pPr>
            <a:r>
              <a:rPr lang="ru-RU" b="1" dirty="0" smtClean="0"/>
              <a:t>12 лауреатов Государственных премий СССР, БССР и Республики Беларусь;</a:t>
            </a:r>
          </a:p>
          <a:p>
            <a:pPr marL="0" indent="0">
              <a:buNone/>
            </a:pPr>
            <a:r>
              <a:rPr lang="ru-RU" b="1" dirty="0" smtClean="0"/>
              <a:t>12 заслуженных деятелей науки БССР (Республики Беларусь);</a:t>
            </a:r>
          </a:p>
          <a:p>
            <a:pPr marL="0" indent="0">
              <a:buNone/>
            </a:pPr>
            <a:r>
              <a:rPr lang="ru-RU" b="1" dirty="0" smtClean="0"/>
              <a:t>3 заслуженных врача БССР (Республики Беларусь);</a:t>
            </a:r>
          </a:p>
          <a:p>
            <a:pPr marL="0" indent="0">
              <a:buNone/>
            </a:pPr>
            <a:r>
              <a:rPr lang="ru-RU" b="1" dirty="0" smtClean="0"/>
              <a:t>1 заслуженный работник образования Республики Беларусь и 1 заслуженный работник здравоохранения Республики Беларусь.</a:t>
            </a:r>
          </a:p>
          <a:p>
            <a:pPr marL="0" indent="0">
              <a:buNone/>
            </a:pPr>
            <a:r>
              <a:rPr lang="ru-RU" b="1" dirty="0" smtClean="0"/>
              <a:t>Более 350 сотрудников клинических кафедр имеют высшую врачебную категорию.</a:t>
            </a:r>
          </a:p>
        </p:txBody>
      </p:sp>
      <p:pic>
        <p:nvPicPr>
          <p:cNvPr id="2051" name="Picture 3" descr="C:\Users\User\Desktop\педагогика\бгму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01987" cy="454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8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Почетными докторами университета являются 33 известных ученых из США, Японии, Австрии, Канады, Беларуси, России, Германии, Швейцарии, Польши, Ирана. Это лишний раз подчеркивает значимость и международное признание университета. </a:t>
            </a: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34" y="3140968"/>
            <a:ext cx="4938713" cy="328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3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едагогика\бгму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Белорусский государственный университет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Открытие БГУ фактически является началом становления белорусской науки и зарождения белорусских научных школ. В. И. Пичета, будучи сам крупным ученым, всячески содействовал тому, чтобы БГУ формировался как научно-образовательный центр, в котором должны создаваться научные школы. Он же создал первую научную школу по исследованию социально-экономической истории Беларуси, внедрил в БГУ традицию обучения через исследование. Не случайно выпускники университета составили кадровую основу создаваемой Академии наук. Первый ее руководитель – В. М. </a:t>
            </a:r>
            <a:r>
              <a:rPr lang="ru-RU" b="1" dirty="0" err="1" smtClean="0"/>
              <a:t>Игнатовский</a:t>
            </a:r>
            <a:r>
              <a:rPr lang="ru-RU" b="1" dirty="0" smtClean="0"/>
              <a:t> – со дня основания университета являлся деканом факультета общественных наук.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212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бгу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312368" cy="2481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дагогика\Здание биологического факульте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4614"/>
            <a:ext cx="3317776" cy="2488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едагогика\Здание ректората БГ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312368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педагогика\Учебный корпус БГУ (Институт журналистики, ФФСН) на Кальварийской, 9 БГ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221089"/>
            <a:ext cx="3317777" cy="2376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бгу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384376" cy="248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46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С целью организации переподготовки и повышения квалификации специалистов в БГУ были открыты: Республиканский институт высшей школы, Институт переподготовки и повышения квалификации судей, работников прокуратуры, судов и учреждений юстиции, Институт технологий информатизации и управления БГУ, Институт непрерывного образования БГУ.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9309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Белорусский государственный университет физической культуры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За прошедшие со дня основания 75 лет Белорусский государственный университет физической культуры вырос из небольшого физкультурного техникума, в котором в 1929 году занималось несколько десятков учащихся, в ведущий и крупнейший вуз по подготовке кадров в области физической культуры, спорта и туризма не только Республики Беларусь, но и стран СНГ.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62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университетском дворике был создан первый в стране своеобразный национальный мемориал – памятники известным деятелям белорусской науки и культуры. </a:t>
            </a:r>
            <a:endParaRPr lang="ru-RU" b="1" dirty="0"/>
          </a:p>
        </p:txBody>
      </p:sp>
      <p:pic>
        <p:nvPicPr>
          <p:cNvPr id="2050" name="Picture 2" descr="C:\Users\User\Desktop\педагогика\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78" y="4711080"/>
            <a:ext cx="1680028" cy="2034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едагогика\Kirill-Turovsky(fragment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9161"/>
            <a:ext cx="371018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едагогика\Kirill-Turovsky(general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9161"/>
            <a:ext cx="36004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едагогика\min-f-9-1-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72" y="4711080"/>
            <a:ext cx="1753137" cy="2034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едагогика\min-f-9-2-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11080"/>
            <a:ext cx="1709729" cy="2034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8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последнее время построены: здание биологического факультета, учебный корпус для Института журналистики, факультета философии и социальных наук и телецентра, студенческое общежитие на 1030 мест. В скором времени планируется введение в эксплуатацию нового учебного корпуса на Привокзальной площади. </a:t>
            </a:r>
            <a:endParaRPr lang="ru-RU" b="1" dirty="0"/>
          </a:p>
        </p:txBody>
      </p:sp>
      <p:pic>
        <p:nvPicPr>
          <p:cNvPr id="3074" name="Picture 2" descr="C:\Users\User\Desktop\педагогика\Учебный корпус БГУ (Институт журналистики, ФФСН) на Кальварийской, 9 Б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8565"/>
            <a:ext cx="2736304" cy="2884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едагогика\Здание географического факультета Б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9487"/>
            <a:ext cx="2808312" cy="28847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едагогика\Главный корпус Белорусского государственного университе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68565"/>
            <a:ext cx="2880321" cy="28856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5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Гродненский Государственный Университет им. Янки Купалы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sz="3600" b="1" dirty="0" smtClean="0"/>
              <a:t>Гродненский </a:t>
            </a:r>
            <a:r>
              <a:rPr lang="ru-RU" sz="3600" b="1" dirty="0"/>
              <a:t>государственный университет имени Янки Купалы стал преемником не только учительского и педагогического институтов. До сих пор один из его корпусов располагается в здании бывшей Гродненской женской гимназии, где в </a:t>
            </a:r>
            <a:r>
              <a:rPr lang="ru-RU" sz="3600" b="1" dirty="0" err="1"/>
              <a:t>межвоенный</a:t>
            </a:r>
            <a:r>
              <a:rPr lang="ru-RU" sz="3600" b="1" dirty="0"/>
              <a:t> период располагался польский женский педагогический лицей.</a:t>
            </a:r>
          </a:p>
        </p:txBody>
      </p:sp>
    </p:spTree>
    <p:extLst>
      <p:ext uri="{BB962C8B-B14F-4D97-AF65-F5344CB8AC3E}">
        <p14:creationId xmlns:p14="http://schemas.microsoft.com/office/powerpoint/2010/main" val="315905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\г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44827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Новая папка\гр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14086"/>
            <a:ext cx="259228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Новая папка\грод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14086"/>
            <a:ext cx="2410932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Новая папка\гродно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650304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Новая папка\гр я. ку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41" y="3573016"/>
            <a:ext cx="3564022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2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/>
              <a:t>Дни рождения университета отмечаются ежегодно с 22 февраля по 7 марта. Именно 22 февраля 1940 года Совет Народных Комиссаров БССР принял Постановление № 209 «О мероприятиях по народному образованию в западных областях БССР», в соответствии с ним в Гродно создавался учительский институт. И уже 7 марта 1940 года в учительском институте начались занятия. В 1944 году институт был преобразован в Гродненский государственный педагогический институт. С 1957 года он носит имя величайшего белорусского поэта Янки Купалы.</a:t>
            </a:r>
          </a:p>
        </p:txBody>
      </p:sp>
    </p:spTree>
    <p:extLst>
      <p:ext uri="{BB962C8B-B14F-4D97-AF65-F5344CB8AC3E}">
        <p14:creationId xmlns:p14="http://schemas.microsoft.com/office/powerpoint/2010/main" val="394515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дагогика\грод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2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	</a:t>
            </a:r>
            <a:r>
              <a:rPr lang="ru-RU" b="1" dirty="0" smtClean="0">
                <a:ea typeface="Calibri"/>
                <a:cs typeface="Times New Roman"/>
              </a:rPr>
              <a:t>13 </a:t>
            </a:r>
            <a:r>
              <a:rPr lang="ru-RU" b="1" dirty="0">
                <a:ea typeface="Calibri"/>
                <a:cs typeface="Times New Roman"/>
              </a:rPr>
              <a:t>октября 1978 года педагогический институт был преобразован в Гродненский государственный университет имени Янки Купалы. Сегодня это крупнейший региональный университетский комплекс Республики Беларусь. Гордое имя </a:t>
            </a:r>
            <a:r>
              <a:rPr lang="ru-RU" b="1" dirty="0" err="1">
                <a:ea typeface="Calibri"/>
                <a:cs typeface="Times New Roman"/>
              </a:rPr>
              <a:t>купавловцев</a:t>
            </a:r>
            <a:r>
              <a:rPr lang="ru-RU" b="1" dirty="0">
                <a:ea typeface="Calibri"/>
                <a:cs typeface="Times New Roman"/>
              </a:rPr>
              <a:t> носит почти двадцать тысяч универсантов — студентов, аспирантов, магистрантов, учащихся колледжей, преподавателей и сотрудников.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2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едагогика\гродно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5774"/>
            <a:ext cx="4356484" cy="218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дагогика\гродн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08712" cy="378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5774"/>
            <a:ext cx="4104704" cy="2187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555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Витебский государственный университет имени П. М.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Машерова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Витебский </a:t>
            </a:r>
            <a:r>
              <a:rPr lang="ru-RU" b="1" dirty="0"/>
              <a:t>педагогический институт стал первым высшим учебным и педагогическим учреждением Беларуси послеоктябрьского периода. В октябре 1919 г. Витебский педагогический институт был преобразован в Институт народного образования. В институте срок обучения оставался четырехлетним. В учебный план социально-исторического цикла (факультета) были включены такие предметы, как история педагогических учений, дошкольное воспитание, история искусств, история русской культуры, изобразительное искусство, выразительное чтение, устройство школьного театра, музыка и хоровое пение. Отдельными предметами в план были включены история первобытной культуры, Востока, Греции, Рима, средневековой культуры, Ренессанса, история XIX века, история русской литературы древнего периода, новая русская литература, западноевропейская литература и т.д. </a:t>
            </a:r>
          </a:p>
        </p:txBody>
      </p:sp>
    </p:spTree>
    <p:extLst>
      <p:ext uri="{BB962C8B-B14F-4D97-AF65-F5344CB8AC3E}">
        <p14:creationId xmlns:p14="http://schemas.microsoft.com/office/powerpoint/2010/main" val="410518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машеров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8900"/>
            <a:ext cx="336470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машерова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8900"/>
            <a:ext cx="3384376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88" y="3789040"/>
            <a:ext cx="3773996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F:\Новая папка\маш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88" y="332656"/>
            <a:ext cx="3810000" cy="30384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7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\ф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\фф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0" y="3717032"/>
            <a:ext cx="383930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\ф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1"/>
            <a:ext cx="3960440" cy="258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74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2001 году университет был переименован в УО «Витебский государственный университет им. П. М. </a:t>
            </a:r>
            <a:r>
              <a:rPr lang="ru-RU" b="1" dirty="0" err="1"/>
              <a:t>Машерова</a:t>
            </a:r>
            <a:r>
              <a:rPr lang="ru-RU" b="1" dirty="0"/>
              <a:t>». В этом же году прошел Государственную </a:t>
            </a:r>
            <a:r>
              <a:rPr lang="ru-RU" b="1" dirty="0" smtClean="0"/>
              <a:t>аттестацию. </a:t>
            </a:r>
            <a:r>
              <a:rPr lang="ru-RU" b="1" dirty="0"/>
              <a:t>Подготовка студентов осуществлялась по 24 специальностям дневной формы обучения и 15 – заочной на 11 факультетах. Значительную работу проводил Институт повышения квалификации и переподготовки кадров, факультет </a:t>
            </a:r>
            <a:r>
              <a:rPr lang="ru-RU" b="1" dirty="0" err="1"/>
              <a:t>довузовской</a:t>
            </a:r>
            <a:r>
              <a:rPr lang="ru-RU" b="1" dirty="0"/>
              <a:t> подготовки. На постоянной основе в университете работают 545 штатных преподавателей, в том числе с учеными степенями и званиями 237 человек (43,5%), 25 из которых имеют ученую степень доктора наук. В 2004 - 2005 гг. структурными подразделениями университета стали Оршанский и Полоцкий педагогические колледжи.</a:t>
            </a:r>
          </a:p>
        </p:txBody>
      </p:sp>
    </p:spTree>
    <p:extLst>
      <p:ext uri="{BB962C8B-B14F-4D97-AF65-F5344CB8AC3E}">
        <p14:creationId xmlns:p14="http://schemas.microsoft.com/office/powerpoint/2010/main" val="18395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072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b="1" dirty="0" smtClean="0"/>
              <a:t>Сегодня </a:t>
            </a:r>
            <a:r>
              <a:rPr lang="ru-RU" b="1" dirty="0"/>
              <a:t>усилия всего коллектива направлены на то, чтобы сделать Витебский государственный университет ведущим образовательным, научным и культурным центром </a:t>
            </a:r>
            <a:r>
              <a:rPr lang="ru-RU" b="1" dirty="0" err="1"/>
              <a:t>Придвинья</a:t>
            </a:r>
            <a:r>
              <a:rPr lang="ru-RU" b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 descr="F:\Новая папка\ма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20317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8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82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Витебский государственный ордена Дружбы народов медицинский университет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Подготовку </a:t>
            </a:r>
            <a:r>
              <a:rPr lang="ru-RU" b="1" dirty="0"/>
              <a:t>медицинских специалистов на 56 кафедрах обеспечивают 438 человек профессорско-преподавательского состава, среди них 60докторов наук и 200 кандидатов наук.</a:t>
            </a:r>
          </a:p>
          <a:p>
            <a:endParaRPr lang="ru-RU" dirty="0"/>
          </a:p>
        </p:txBody>
      </p:sp>
      <p:pic>
        <p:nvPicPr>
          <p:cNvPr id="3074" name="Picture 2" descr="F:\Новая папка\вгм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3597275" cy="220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0700"/>
            <a:ext cx="3240360" cy="2241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4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Университет </a:t>
            </a:r>
            <a:r>
              <a:rPr lang="ru-RU" b="1" dirty="0"/>
              <a:t>также располагает 6 общежитиями, электронной библиотекой с 1 </a:t>
            </a:r>
            <a:r>
              <a:rPr lang="ru-RU" b="1" dirty="0" err="1"/>
              <a:t>млн.источников</a:t>
            </a:r>
            <a:r>
              <a:rPr lang="ru-RU" b="1" dirty="0"/>
              <a:t>, 5 компьютерными классами, редакционно-издательским полиграфическим центром, в котором созданы печатные курсы лекций по каждому из 62 дисциплин. Благодаря этому, студенты не пишут лекции, а только слушают и помечают новые данные в своём печатном экземпляре. Университетом выпускаются газета «</a:t>
            </a:r>
            <a:r>
              <a:rPr lang="ru-RU" b="1" dirty="0" err="1"/>
              <a:t>Медвузовец</a:t>
            </a:r>
            <a:r>
              <a:rPr lang="ru-RU" b="1" dirty="0"/>
              <a:t>» и 5 международных журналов: «Вестник формации», «Новости хирургии», «Иммунопатология, аллергология и </a:t>
            </a:r>
            <a:r>
              <a:rPr lang="ru-RU" b="1" dirty="0" err="1"/>
              <a:t>инфектология</a:t>
            </a:r>
            <a:r>
              <a:rPr lang="ru-RU" b="1" dirty="0"/>
              <a:t>», «Охрана материнства и детства», «Вестник ВГМУ». В вузе также есть 2 спортивных зала, тир, стадион.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44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460"/>
            <a:ext cx="3895725" cy="287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523459"/>
            <a:ext cx="3840163" cy="287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99" y="3789039"/>
            <a:ext cx="4176464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За </a:t>
            </a:r>
            <a:r>
              <a:rPr lang="ru-RU" b="1" dirty="0"/>
              <a:t>годы работы вуза подготовлено более 14 тысяч врачей и более 6 тысяч провизоров. Воспитанники университета – это великолепные организаторы и руководители практического здравоохранения, заведующие отделениями, главные врачи. </a:t>
            </a:r>
          </a:p>
        </p:txBody>
      </p:sp>
      <p:pic>
        <p:nvPicPr>
          <p:cNvPr id="4101" name="Picture 5" descr="F:\Новая папка\вгму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48" y="2996952"/>
            <a:ext cx="3440151" cy="2366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Новая папка\вмгу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736745" cy="2366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Учреждение образования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«Военная Академия Республики Беларусь»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796136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Учреждение </a:t>
            </a:r>
            <a:r>
              <a:rPr lang="ru-RU" b="1" dirty="0"/>
              <a:t>образования "Военная академия Республики Беларусь" создано </a:t>
            </a:r>
            <a:r>
              <a:rPr lang="ru-RU" b="1" dirty="0" smtClean="0"/>
              <a:t>на </a:t>
            </a:r>
            <a:r>
              <a:rPr lang="ru-RU" b="1" dirty="0"/>
              <a:t>основе двух училищ - Минского высшего военного инженерного и Минского высшего военного командного. </a:t>
            </a:r>
          </a:p>
        </p:txBody>
      </p:sp>
      <p:pic>
        <p:nvPicPr>
          <p:cNvPr id="6147" name="Picture 3" descr="F:\Новая папка\военаая ак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20"/>
            <a:ext cx="2592288" cy="24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2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настоящее время учреждение образования "Военная академия Республики Беларусь" входит в число крупнейших вузов страны. </a:t>
            </a:r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Шесть </a:t>
            </a:r>
            <a:r>
              <a:rPr lang="ru-RU" b="1" dirty="0"/>
              <a:t>факультетов </a:t>
            </a:r>
            <a:r>
              <a:rPr lang="ru-RU" b="1" dirty="0" smtClean="0"/>
              <a:t>вуза - </a:t>
            </a:r>
            <a:r>
              <a:rPr lang="ru-RU" b="1" dirty="0"/>
              <a:t>общевойсковой, связи и автоматизированных систем управления, противовоздушной обороны, военной разведки, авиационный, внутренних войск - готовят специалистов по 19 специальностям, 6 направлениям и 31 специализации, практически полностью обеспечивая потребность Вооруженных Сил и других силовых структур в офицерских кадрах. </a:t>
            </a:r>
          </a:p>
        </p:txBody>
      </p:sp>
    </p:spTree>
    <p:extLst>
      <p:ext uri="{BB962C8B-B14F-4D97-AF65-F5344CB8AC3E}">
        <p14:creationId xmlns:p14="http://schemas.microsoft.com/office/powerpoint/2010/main" val="422327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во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974216" cy="236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овая папка\во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10" y="620688"/>
            <a:ext cx="3137373" cy="2481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Новая папка\вое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915816" cy="2367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Новая папка\военная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16" y="3573017"/>
            <a:ext cx="325396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1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b="1" dirty="0" smtClean="0"/>
              <a:t>На </a:t>
            </a:r>
            <a:r>
              <a:rPr lang="ru-RU" b="1" dirty="0"/>
              <a:t>период обучения курсанты обеспечиваются всеми видами довольствия, им выплачивается стипендия. Старшекурсники (3-5-й курсы) проживают в благоустроенном общежитии. Два раза в год (зимой и летом) курсантам предоставляется каникулярный отпуск продолжительностью 14 и 30 суток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296016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Белорусский государственный университет физической культуры играет важную роль в спортивной жизни Республики Беларусь. Здесь свой путь в большом спорте начинали многие выдающиеся спортсмены и тренеры. Их заслуженные высокие награды являются результатом серьезной работы профессорско-преподавательского состава университета. Наши студенты и выпускники достойно представляют державу на спортивных состязаниях. В их честь многократно звучал гимн страны и понимался флаг над пьедесталом, было завоевано 143 медали – 57 золотых, 40 серебряных и 46 бронзовых.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08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6391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Гомельский государственный университет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им. Ф. Скорины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История начинается </a:t>
            </a:r>
            <a:r>
              <a:rPr lang="ru-RU" b="1" dirty="0"/>
              <a:t>с 1929 года, когда постановлением ЦИК БССР было принято решение об открытии в Гомеле агропедагогического института. Выполняя это постановление, Коллегия Народного комиссариата образования БССР 7 мая 1930 года приняла решение о профилировании Гомельского института по трем направлениям – социально историческому, литературно-лингвистическому и физико-техническому. До 1933 года институт вел подготовку учителей для школ с двухгодичным сроком обучения. В 1933 году он был преобразован в педагогический институт с трехлетним сроком обучения. Через год институт был реорганизован в вуз с четырехлетней программой </a:t>
            </a:r>
            <a:r>
              <a:rPr lang="ru-RU" b="1" dirty="0" smtClean="0"/>
              <a:t>обучения. </a:t>
            </a:r>
            <a:r>
              <a:rPr lang="ru-RU" b="1" dirty="0"/>
              <a:t>5 марта 1939 года Указом Президиума Верховного Совета БССР институту присвоено имя прославленного летчика В.П. Чкалова. </a:t>
            </a:r>
          </a:p>
        </p:txBody>
      </p:sp>
    </p:spTree>
    <p:extLst>
      <p:ext uri="{BB962C8B-B14F-4D97-AF65-F5344CB8AC3E}">
        <p14:creationId xmlns:p14="http://schemas.microsoft.com/office/powerpoint/2010/main" val="215233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36496" cy="61261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За </a:t>
            </a:r>
            <a:r>
              <a:rPr lang="ru-RU" b="1" dirty="0"/>
              <a:t>годы существования институт подготовил для различных областей народного хозяйства около 13000 высококвалифицированных специалистов, были достигнуты значительные успехи в сфере науки. </a:t>
            </a:r>
          </a:p>
        </p:txBody>
      </p:sp>
      <p:pic>
        <p:nvPicPr>
          <p:cNvPr id="10243" name="Picture 3" descr="F:\Новая папка\ггу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5"/>
            <a:ext cx="5542610" cy="2748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8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b="1" dirty="0" smtClean="0"/>
              <a:t>За </a:t>
            </a:r>
            <a:r>
              <a:rPr lang="ru-RU" b="1" dirty="0"/>
              <a:t>большие достижения в изучении и научном исследовании культурного наследия белорусского народа, культурно-просветительной деятельности крупнейшего гуманиста эпохи Возрождения, восточнославянского и белорусского первопечатника Франциска Скорины Советом Министров БССР 29 ноября 1988 года университету было присвоено его имя. </a:t>
            </a:r>
          </a:p>
        </p:txBody>
      </p:sp>
      <p:pic>
        <p:nvPicPr>
          <p:cNvPr id="11266" name="Picture 2" descr="F:\Новая папка\ггу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" y="4293096"/>
            <a:ext cx="2998899" cy="2064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едагогика\ггу им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1669"/>
            <a:ext cx="1847850" cy="2466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педагогика\гг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880320" cy="2064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	</a:t>
            </a:r>
            <a:r>
              <a:rPr lang="ru-RU" b="1" dirty="0" smtClean="0"/>
              <a:t>Сегодня </a:t>
            </a:r>
            <a:r>
              <a:rPr lang="ru-RU" b="1" dirty="0"/>
              <a:t>Гомельский государственный университет им. Ф. Скорины - это крупнейший научно-исследовательский и учебный центр, по праву получивший признание у отечественной и мировой научной общественности. Старейший вуз региона стал настоящим интеллектуально-культурным ядром Белорусского Полесья. </a:t>
            </a:r>
          </a:p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Научный </a:t>
            </a:r>
            <a:r>
              <a:rPr lang="ru-RU" b="1" dirty="0"/>
              <a:t>потенциал ГГУ им. Ф. Скорины достаточно солидный. Общая численность работающих 1487 человека, в том числе профессорско-преподавательский состав (ППС) (без совместителей) - 678. В числе ППС и научных работников 40 докторов, 31 профессор, 250 кандидата наук, 209 доцента. Среди докторов наук пять членов-корреспондентов НАН Беларуси (</a:t>
            </a:r>
            <a:r>
              <a:rPr lang="ru-RU" b="1" dirty="0" err="1"/>
              <a:t>А.В.Рогачев</a:t>
            </a:r>
            <a:r>
              <a:rPr lang="ru-RU" b="1" dirty="0"/>
              <a:t>, Л.А. </a:t>
            </a:r>
            <a:r>
              <a:rPr lang="ru-RU" b="1" dirty="0" err="1"/>
              <a:t>Шеметков</a:t>
            </a:r>
            <a:r>
              <a:rPr lang="ru-RU" b="1" dirty="0"/>
              <a:t>, А.Н. Сердюков, Г.Г. Гончаренко, В.Ф. </a:t>
            </a:r>
            <a:r>
              <a:rPr lang="ru-RU" b="1" dirty="0" err="1"/>
              <a:t>Багинский</a:t>
            </a:r>
            <a:r>
              <a:rPr lang="ru-RU" b="1" dirty="0"/>
              <a:t>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0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едагогика\г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83" y="3645026"/>
            <a:ext cx="3604384" cy="2877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педагогика\ггуи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4291"/>
            <a:ext cx="3638463" cy="3168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педагогика\наш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16" y="334291"/>
            <a:ext cx="3600401" cy="3168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педагогика\скорин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0" y="3645025"/>
            <a:ext cx="3638463" cy="2877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9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Имена </a:t>
            </a:r>
            <a:r>
              <a:rPr lang="ru-RU" b="1" dirty="0" err="1" smtClean="0"/>
              <a:t>Ромуальда</a:t>
            </a:r>
            <a:r>
              <a:rPr lang="ru-RU" b="1" dirty="0" smtClean="0"/>
              <a:t> Клима, Михаила Кривоносова, Александра Медведя, Елены Беловой, Виктора </a:t>
            </a:r>
            <a:r>
              <a:rPr lang="ru-RU" b="1" dirty="0" err="1" smtClean="0"/>
              <a:t>Сидяка</a:t>
            </a:r>
            <a:r>
              <a:rPr lang="ru-RU" b="1" dirty="0" smtClean="0"/>
              <a:t>, Виталия Щербо, Марины </a:t>
            </a:r>
            <a:r>
              <a:rPr lang="ru-RU" b="1" dirty="0" err="1" smtClean="0"/>
              <a:t>Лобач</a:t>
            </a:r>
            <a:r>
              <a:rPr lang="ru-RU" b="1" dirty="0" smtClean="0"/>
              <a:t>, Вадима Махнева, Екатерины </a:t>
            </a:r>
            <a:r>
              <a:rPr lang="ru-RU" b="1" dirty="0" err="1" smtClean="0"/>
              <a:t>Карстен</a:t>
            </a:r>
            <a:r>
              <a:rPr lang="ru-RU" b="1" dirty="0" smtClean="0"/>
              <a:t>, Янины </a:t>
            </a:r>
            <a:r>
              <a:rPr lang="ru-RU" b="1" dirty="0" err="1" smtClean="0"/>
              <a:t>Корольчик</a:t>
            </a:r>
            <a:r>
              <a:rPr lang="ru-RU" b="1" dirty="0" smtClean="0"/>
              <a:t>, Эллины Зверевой, Александра и Андрея Богдановичей, Алексея Гришина, Дмитрия </a:t>
            </a:r>
            <a:r>
              <a:rPr lang="ru-RU" b="1" dirty="0" err="1" smtClean="0"/>
              <a:t>Дащинского</a:t>
            </a:r>
            <a:r>
              <a:rPr lang="ru-RU" b="1" dirty="0" smtClean="0"/>
              <a:t>, Виктории Азаренко, Александры Герасимени, Любови Черкашиной, Ирины </a:t>
            </a:r>
            <a:r>
              <a:rPr lang="ru-RU" b="1" dirty="0" err="1" smtClean="0"/>
              <a:t>Помеловой</a:t>
            </a:r>
            <a:r>
              <a:rPr lang="ru-RU" b="1" dirty="0" smtClean="0"/>
              <a:t>, Александры Наркевич и многих других хорошо известны во всем мире.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181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19b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" y="165084"/>
            <a:ext cx="3600388" cy="643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227093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664"/>
            <a:ext cx="4068451" cy="6106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2520305" cy="351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2" y="1988840"/>
            <a:ext cx="2579236" cy="351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5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В БГУФК учебный процесс обеспечивают около 900 чел., в том числе профессорско-преподавательский состав – около 400 чел. Из них:</a:t>
            </a:r>
          </a:p>
          <a:p>
            <a:pPr marL="0" indent="0" algn="just">
              <a:buNone/>
            </a:pPr>
            <a:r>
              <a:rPr lang="ru-RU" b="1" dirty="0" smtClean="0"/>
              <a:t> - докторов наук - 8 человек;</a:t>
            </a:r>
          </a:p>
          <a:p>
            <a:pPr marL="0" indent="0" algn="just">
              <a:buNone/>
            </a:pPr>
            <a:r>
              <a:rPr lang="ru-RU" b="1" dirty="0" smtClean="0"/>
              <a:t> - профессоров - 12 человек;</a:t>
            </a:r>
          </a:p>
          <a:p>
            <a:pPr marL="0" indent="0" algn="just">
              <a:buNone/>
            </a:pPr>
            <a:r>
              <a:rPr lang="ru-RU" b="1" dirty="0" smtClean="0"/>
              <a:t> - кандидатов наук - 96 человек;</a:t>
            </a:r>
          </a:p>
          <a:p>
            <a:pPr marL="0" indent="0" algn="just">
              <a:buNone/>
            </a:pPr>
            <a:r>
              <a:rPr lang="ru-RU" b="1" dirty="0" smtClean="0"/>
              <a:t> - доцентов - 88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УО «БАРАНОВИЧСКИЙ ГОСУДАРСТВЕННЫЙ УНИВЕРСИТЕТ»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/>
              <a:t>Данное учреждение образования создано по Указу Президента Республики Беларусь 23 июня 2004 года.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7300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b="1" dirty="0" smtClean="0"/>
              <a:t>В соответствии с государственной политикой в области высшего образования университет готовит кадры, которые востребованы в реальном секторе экономики, а также для социальной сферы Брестского региона: инженеров, экономистов, юристов, педагогов.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2075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едагогика\б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дагогика\баранович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10445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дагогика\бара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4284780" cy="29019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2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DA927A-2717-402B-991F-49E43F0DB1E8}"/>
</file>

<file path=customXml/itemProps2.xml><?xml version="1.0" encoding="utf-8"?>
<ds:datastoreItem xmlns:ds="http://schemas.openxmlformats.org/officeDocument/2006/customXml" ds:itemID="{3DC77C9D-0F6B-428A-B496-09E148BDDD25}"/>
</file>

<file path=customXml/itemProps3.xml><?xml version="1.0" encoding="utf-8"?>
<ds:datastoreItem xmlns:ds="http://schemas.openxmlformats.org/officeDocument/2006/customXml" ds:itemID="{E6DAC4BC-351A-4C07-9EBD-475169F9AA20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143</Words>
  <Application>Microsoft Office PowerPoint</Application>
  <PresentationFormat>Экран (4:3)</PresentationFormat>
  <Paragraphs>58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Учреждения высшего образования РБ и их социокультурная роль</vt:lpstr>
      <vt:lpstr>Белорусский государственный университет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УО «БАРАНОВИЧСКИЙ ГОСУДАРСТВЕННЫЙ УНИВЕРСИТЕТ»</vt:lpstr>
      <vt:lpstr>Презентация PowerPoint</vt:lpstr>
      <vt:lpstr>Презентация PowerPoint</vt:lpstr>
      <vt:lpstr>Презентация PowerPoint</vt:lpstr>
      <vt:lpstr>Белорусский государственный медицинский университет </vt:lpstr>
      <vt:lpstr>Презентация PowerPoint</vt:lpstr>
      <vt:lpstr>Презентация PowerPoint</vt:lpstr>
      <vt:lpstr>Презентация PowerPoint</vt:lpstr>
      <vt:lpstr>Презентация PowerPoint</vt:lpstr>
      <vt:lpstr>Белорусский государственный университет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Гродненский Государственный Университет им. Янки Купалы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Витебский государственный университет имени П. М. Машерова </vt:lpstr>
      <vt:lpstr>Презентация PowerPoint</vt:lpstr>
      <vt:lpstr>Презентация PowerPoint</vt:lpstr>
      <vt:lpstr>Презентация PowerPoint</vt:lpstr>
      <vt:lpstr>Витебский государственный ордена Дружбы народов медицинский университет </vt:lpstr>
      <vt:lpstr>Презентация PowerPoint</vt:lpstr>
      <vt:lpstr>Презентация PowerPoint</vt:lpstr>
      <vt:lpstr>Презентация PowerPoint</vt:lpstr>
      <vt:lpstr>Учреждение образования «Военная Академия Республики Беларусь» </vt:lpstr>
      <vt:lpstr>Презентация PowerPoint</vt:lpstr>
      <vt:lpstr>Презентация PowerPoint</vt:lpstr>
      <vt:lpstr>Презентация PowerPoint</vt:lpstr>
      <vt:lpstr>Гомельский государственный университет им. Ф. Скорины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Учреждения высшего образования РБ и их социокультурная роль</dc:title>
  <dc:creator>Пользователь</dc:creator>
  <cp:lastModifiedBy>Пользователь</cp:lastModifiedBy>
  <cp:revision>23</cp:revision>
  <dcterms:created xsi:type="dcterms:W3CDTF">2013-01-24T17:21:06Z</dcterms:created>
  <dcterms:modified xsi:type="dcterms:W3CDTF">2013-02-04T07:56:59Z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