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и основные этапы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Болонского </a:t>
            </a:r>
            <a:r>
              <a:rPr lang="ru-RU" b="1" dirty="0" smtClean="0"/>
              <a:t>процесса,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его </a:t>
            </a:r>
            <a:r>
              <a:rPr lang="ru-RU" b="1" dirty="0" smtClean="0"/>
              <a:t>принципы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err="1" smtClean="0"/>
              <a:t>магистрантка</a:t>
            </a:r>
            <a:r>
              <a:rPr lang="ru-RU" dirty="0" smtClean="0"/>
              <a:t> Петрова М.В.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357694"/>
            <a:ext cx="350046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1714500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Высшее образование все в большей мере подвержено влиянию новых императивов в экономическом развитии, задаваемых глобализацией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Изменяются  функции  государства  в  области  образования.  Многие страны  осуществляют  политику  </a:t>
            </a:r>
            <a:r>
              <a:rPr lang="ru-RU" dirty="0" err="1" smtClean="0"/>
              <a:t>дерегулирования</a:t>
            </a:r>
            <a:r>
              <a:rPr lang="ru-RU" dirty="0" smtClean="0"/>
              <a:t>,  передавая  самим учреждениям высшего образования больше прав и полномочий. Это приводит к </a:t>
            </a:r>
            <a:r>
              <a:rPr lang="ru-RU" dirty="0" smtClean="0"/>
              <a:t>проявлению</a:t>
            </a:r>
            <a:r>
              <a:rPr lang="ru-RU" dirty="0" smtClean="0"/>
              <a:t> более  акцентированного  рыночного  подхода  в  образовании  в целом.  Рост  конкуренции  и  относительное  сокращение  бюджетного финансирования  являются  сильными  мотивами  для  вузов  к  проявлению активности  за  пределами  национальных  границ.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Возрастающая  роль информационных  технологий  способствует  усилению  этого  процесса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Дальнейшая </a:t>
            </a:r>
            <a:r>
              <a:rPr lang="ru-RU" dirty="0" smtClean="0"/>
              <a:t>либерализация мировой  торговли приводит к включению сектора образования  в  международное  правовое  регулирование  с  позиции предоставления  транснациональных  услуг.</a:t>
            </a:r>
            <a:endParaRPr lang="ru-RU" dirty="0" smtClean="0"/>
          </a:p>
          <a:p>
            <a:r>
              <a:rPr lang="ru-RU" dirty="0" smtClean="0"/>
              <a:t>Происходит  изменение  возрастной  структуры  студентов  в  сторону дальнейшего  </a:t>
            </a:r>
            <a:r>
              <a:rPr lang="ru-RU" dirty="0" err="1" smtClean="0"/>
              <a:t>повзросления</a:t>
            </a:r>
            <a:r>
              <a:rPr lang="ru-RU" dirty="0" smtClean="0"/>
              <a:t>  в  условиях  перехода  к  информационному обществу, открывающему просторы для реализации концепции пожизненного обучения.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Причины возникновения Болонского процесса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Указанные причины вызвали к жизни  диверсификацию систем высшего образования  в  Европе  и  во  всем  мире.  Наряду  с  традиционными университетами  появилось  множество  учреждений  нового  типа —  открытых университетов,  технических  институтов,  предлагающих  короткие  программы, колледжей,  политехникумов,  центров  дистанционного  обучения,  что  создало новые  возможности  для  удовлетворения  растущего  общественного  </a:t>
            </a:r>
            <a:r>
              <a:rPr lang="ru-RU" dirty="0" smtClean="0"/>
              <a:t>спроса.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Основные этапы Болонского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Принятие системы сопоставимых степеней, в том числе, через внедрение приложения к диплому для обеспечения возможности трудоустройства европейских граждан и повышения международной конкурентоспособности европейской системы высшего образования.</a:t>
            </a:r>
          </a:p>
          <a:p>
            <a:pPr lvl="0"/>
            <a:r>
              <a:rPr lang="ru-RU" dirty="0" smtClean="0"/>
              <a:t>Введение </a:t>
            </a:r>
            <a:r>
              <a:rPr lang="ru-RU" dirty="0" err="1" smtClean="0"/>
              <a:t>двухциклового</a:t>
            </a:r>
            <a:r>
              <a:rPr lang="ru-RU" dirty="0" smtClean="0"/>
              <a:t> обучения: предварительного (</a:t>
            </a:r>
            <a:r>
              <a:rPr lang="ru-RU" dirty="0" err="1" smtClean="0"/>
              <a:t>undergraduate</a:t>
            </a:r>
            <a:r>
              <a:rPr lang="ru-RU" dirty="0" smtClean="0"/>
              <a:t>) и выпускного (</a:t>
            </a:r>
            <a:r>
              <a:rPr lang="ru-RU" dirty="0" err="1" smtClean="0"/>
              <a:t>graduate</a:t>
            </a:r>
            <a:r>
              <a:rPr lang="ru-RU" dirty="0" smtClean="0"/>
              <a:t>). Первый цикл длится не менее трех лет. Второй должен вести к получению степени магистра или степени доктора.</a:t>
            </a:r>
          </a:p>
          <a:p>
            <a:pPr lvl="0"/>
            <a:r>
              <a:rPr lang="ru-RU" dirty="0" smtClean="0"/>
              <a:t>Внедрение европейской системы </a:t>
            </a:r>
            <a:r>
              <a:rPr lang="ru-RU" dirty="0" err="1" smtClean="0"/>
              <a:t>перезачета</a:t>
            </a:r>
            <a:r>
              <a:rPr lang="ru-RU" dirty="0" smtClean="0"/>
              <a:t> зачетных единиц трудоемкости для поддержки крупномасштабной студенческой мобильности (система кредитов). Она также обеспечивает право выбора студентом изучаемых дисциплин. За основу предлагается принять ECTS (</a:t>
            </a:r>
            <a:r>
              <a:rPr lang="ru-RU" dirty="0" err="1" smtClean="0"/>
              <a:t>European</a:t>
            </a:r>
            <a:r>
              <a:rPr lang="ru-RU" dirty="0" smtClean="0"/>
              <a:t> </a:t>
            </a:r>
            <a:r>
              <a:rPr lang="ru-RU" dirty="0" err="1" smtClean="0"/>
              <a:t>Credit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), сделав её накопительной системой, способной работать в рамках концепции «обучение в течение всей жизни».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Основные этапы Болонского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Существенное развитие мобильности учащихся (на базе выполнения двух предыдущих пунктов). Расширение мобильности преподавательского и иного персонала путем зачета периода времени, затраченного ими на работу в европейском регионе. Установление стандартов транснационального образования.</a:t>
            </a:r>
          </a:p>
          <a:p>
            <a:pPr lvl="0"/>
            <a:r>
              <a:rPr lang="ru-RU" dirty="0" smtClean="0"/>
              <a:t>Содействие европейскому сотрудничеству в обеспечении качества с целью разработки сопоставимых критериев и методологий</a:t>
            </a:r>
          </a:p>
          <a:p>
            <a:pPr lvl="0"/>
            <a:r>
              <a:rPr lang="ru-RU" dirty="0" smtClean="0"/>
              <a:t>Внедрение </a:t>
            </a:r>
            <a:r>
              <a:rPr lang="ru-RU" dirty="0" err="1" smtClean="0"/>
              <a:t>внутривузовских</a:t>
            </a:r>
            <a:r>
              <a:rPr lang="ru-RU" dirty="0" smtClean="0"/>
              <a:t> систем контроля качества образования и привлечение к внешней оценке деятельности вузов студентов и работодателей</a:t>
            </a:r>
          </a:p>
          <a:p>
            <a:pPr lvl="0"/>
            <a:r>
              <a:rPr lang="ru-RU" dirty="0" smtClean="0"/>
              <a:t>Содействие необходимым европейским воззрениям в высшем образовании, особенно в области развития учебных планов, </a:t>
            </a:r>
            <a:r>
              <a:rPr lang="ru-RU" dirty="0" err="1" smtClean="0"/>
              <a:t>межинституционального</a:t>
            </a:r>
            <a:r>
              <a:rPr lang="ru-RU" dirty="0" smtClean="0"/>
              <a:t> сотрудничества, схем мобильности и совместных программ обучения, практической подготовки и проведения научных исследований.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Принципы Болонского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прозрачность  европейских систем  высшего  </a:t>
            </a:r>
            <a:r>
              <a:rPr lang="ru-RU" dirty="0" smtClean="0"/>
              <a:t>образования;  </a:t>
            </a:r>
          </a:p>
          <a:p>
            <a:r>
              <a:rPr lang="ru-RU" dirty="0" smtClean="0"/>
              <a:t>сопоставимость  </a:t>
            </a:r>
            <a:r>
              <a:rPr lang="ru-RU" dirty="0" smtClean="0"/>
              <a:t>дипломов  и  </a:t>
            </a:r>
            <a:r>
              <a:rPr lang="ru-RU" dirty="0" smtClean="0"/>
              <a:t>степеней (введение </a:t>
            </a:r>
            <a:r>
              <a:rPr lang="ru-RU" dirty="0" err="1" smtClean="0"/>
              <a:t>двухциклового</a:t>
            </a:r>
            <a:r>
              <a:rPr lang="ru-RU" dirty="0" smtClean="0"/>
              <a:t> высшего образования (</a:t>
            </a:r>
            <a:r>
              <a:rPr lang="ru-RU" dirty="0" err="1" smtClean="0"/>
              <a:t>бакалавриат</a:t>
            </a:r>
            <a:r>
              <a:rPr lang="ru-RU" dirty="0" smtClean="0"/>
              <a:t> + магистратура), далее  – докторантура и разработке общего подхода к контролю качества </a:t>
            </a:r>
            <a:r>
              <a:rPr lang="ru-RU" dirty="0" smtClean="0"/>
              <a:t>образования)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802801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B6E90-D23D-4DD6-8FC5-67A76C350121}"/>
</file>

<file path=customXml/itemProps2.xml><?xml version="1.0" encoding="utf-8"?>
<ds:datastoreItem xmlns:ds="http://schemas.openxmlformats.org/officeDocument/2006/customXml" ds:itemID="{0295972C-C932-4070-9289-654FB95D3394}"/>
</file>

<file path=customXml/itemProps3.xml><?xml version="1.0" encoding="utf-8"?>
<ds:datastoreItem xmlns:ds="http://schemas.openxmlformats.org/officeDocument/2006/customXml" ds:itemID="{DE6CBB92-F856-4A15-AD42-865ECF092324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455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Причины возникновения и основные этапы  Болонского процесса,  его принципы </vt:lpstr>
      <vt:lpstr>Причины возникновения Болонского процесса   </vt:lpstr>
      <vt:lpstr>Причины возникновения Болонского процесса   </vt:lpstr>
      <vt:lpstr>Причины возникновения Болонского процесса   </vt:lpstr>
      <vt:lpstr>Основные этапы Болонского процесса </vt:lpstr>
      <vt:lpstr>Основные этапы Болонского процесса</vt:lpstr>
      <vt:lpstr>Принципы Болонского процесса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Silentium</dc:creator>
  <cp:lastModifiedBy>User</cp:lastModifiedBy>
  <cp:revision>5</cp:revision>
  <dcterms:created xsi:type="dcterms:W3CDTF">2013-01-29T09:47:20Z</dcterms:created>
  <dcterms:modified xsi:type="dcterms:W3CDTF">2013-02-05T09:01:46Z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