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989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111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68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26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87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099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890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14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005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82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47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D3D31-6E89-4382-8D34-7CCBC4EFF41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31689-0DF3-4EE8-992E-F2CD4B575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299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оллектив\голу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5722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24936" cy="36724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Воспитательные возможности студенческого коллектива академической группы, методика его сплочения и развития.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797152"/>
            <a:ext cx="6400800" cy="151216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658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User\Desktop\коллектив\голуб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Общий выборный руководящий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орган 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В </a:t>
            </a:r>
            <a:r>
              <a:rPr lang="ru-RU" b="1" dirty="0"/>
              <a:t>коллективе устанавливаются демократические отношения. Органы управления коллективами формируются при прямом и открытом избрании наиболее авторитетных членов коллектива.</a:t>
            </a:r>
          </a:p>
        </p:txBody>
      </p:sp>
      <p:pic>
        <p:nvPicPr>
          <p:cNvPr id="6146" name="Picture 2" descr="C:\Users\User\Desktop\коллектив\images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36004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37112"/>
            <a:ext cx="3810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562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коллектив\ж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80538"/>
            <a:ext cx="9144000" cy="63888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		</a:t>
            </a:r>
            <a:r>
              <a:rPr lang="ru-RU" sz="3600" b="1" dirty="0" smtClean="0"/>
              <a:t>В </a:t>
            </a:r>
            <a:r>
              <a:rPr lang="ru-RU" sz="3600" b="1" dirty="0"/>
              <a:t>общем аспекте </a:t>
            </a:r>
            <a:r>
              <a:rPr lang="en-US" sz="3600" b="1" dirty="0" smtClean="0"/>
              <a:t>				                    </a:t>
            </a:r>
            <a:r>
              <a:rPr lang="ru-RU" sz="3600" b="1" dirty="0" smtClean="0"/>
              <a:t>функционирования </a:t>
            </a:r>
            <a:r>
              <a:rPr lang="en-US" sz="3600" b="1" dirty="0" smtClean="0"/>
              <a:t>       		                </a:t>
            </a:r>
            <a:r>
              <a:rPr lang="ru-RU" sz="3600" b="1" dirty="0" smtClean="0"/>
              <a:t>коллективов</a:t>
            </a:r>
            <a:r>
              <a:rPr lang="en-US" sz="3600" b="1" dirty="0" smtClean="0"/>
              <a:t> </a:t>
            </a:r>
            <a:r>
              <a:rPr lang="ru-RU" sz="3600" b="1" dirty="0" smtClean="0"/>
              <a:t>следует определить </a:t>
            </a:r>
            <a:r>
              <a:rPr lang="ru-RU" sz="3600" b="1" dirty="0"/>
              <a:t>следующие </a:t>
            </a:r>
            <a:r>
              <a:rPr lang="en-US" sz="3600" b="1" dirty="0" smtClean="0"/>
              <a:t>			</a:t>
            </a:r>
            <a:r>
              <a:rPr lang="ru-RU" sz="3600" b="1" dirty="0" smtClean="0"/>
              <a:t>виды</a:t>
            </a:r>
            <a:r>
              <a:rPr lang="ru-RU" sz="3600" b="1" dirty="0"/>
              <a:t>: первичный (класс, академическая группа); коллектив учебного заведения, предприятия, учреждения, организации; временный, семейный, производственный.</a:t>
            </a:r>
          </a:p>
        </p:txBody>
      </p:sp>
      <p:pic>
        <p:nvPicPr>
          <p:cNvPr id="7170" name="Picture 2" descr="C:\Users\User\Desktop\коллектив\images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3241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images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User\Desktop\images1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5196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99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User\Desktop\коллектив\голубий св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0095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С </a:t>
            </a:r>
            <a:r>
              <a:rPr lang="ru-RU" b="1" dirty="0"/>
              <a:t>точки зрения целесообразности качественного состава в коллективе должен быть пропорциональное соотношение лиц противоположного пола. Если эта психолого-педагогическое требование реализуется в общеобразовательных учебно-воспитательных заведениях, то в высших учебных заведениях она не всегда выдерживается в связи объективными и субъективными причинами, что порождает значительные трудности социально-психологического характера в развитии коллектива.</a:t>
            </a:r>
          </a:p>
        </p:txBody>
      </p:sp>
    </p:spTree>
    <p:extLst>
      <p:ext uri="{BB962C8B-B14F-4D97-AF65-F5344CB8AC3E}">
        <p14:creationId xmlns:p14="http://schemas.microsoft.com/office/powerpoint/2010/main" xmlns="" val="2198921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User\Desktop\коллектив\голубой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Структура </a:t>
            </a:r>
            <a:r>
              <a:rPr lang="ru-RU" b="1" dirty="0"/>
              <a:t>первичного студенческого коллектива подобна </a:t>
            </a:r>
            <a:r>
              <a:rPr lang="ru-RU" b="1" dirty="0" err="1"/>
              <a:t>внутриколлективному</a:t>
            </a:r>
            <a:r>
              <a:rPr lang="ru-RU" b="1" dirty="0"/>
              <a:t> построению любого контактного объединения. Здесь наблюдаются отдельные группировки с определенным своеобразным настроем. Члены этих </a:t>
            </a:r>
            <a:r>
              <a:rPr lang="ru-RU" b="1" dirty="0" err="1"/>
              <a:t>микрогрупп</a:t>
            </a:r>
            <a:r>
              <a:rPr lang="ru-RU" b="1" dirty="0"/>
              <a:t> контактируют между собой благодаря связям различного качества (длительные и кратковременные, положительные и негативные, взаимные и односторонние и др.). Связи эти, как и в других коллективах (не студенческих), бывают официальные, формальные (комсорг-комсомольцы), полуофициальные, товарищеские (помощь сильного в учебе слабому), неофициальные, дружеские (друзья и в вузе, и за его пределами).</a:t>
            </a:r>
          </a:p>
        </p:txBody>
      </p:sp>
    </p:spTree>
    <p:extLst>
      <p:ext uri="{BB962C8B-B14F-4D97-AF65-F5344CB8AC3E}">
        <p14:creationId xmlns:p14="http://schemas.microsoft.com/office/powerpoint/2010/main" xmlns="" val="23384961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коллектив\синяяяя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своем развитии первичный коллектив проходит три основные стадии (этапы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58924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u="sng" dirty="0">
                <a:solidFill>
                  <a:srgbClr val="7030A0"/>
                </a:solidFill>
              </a:rPr>
              <a:t>Первая стадия. </a:t>
            </a:r>
            <a:r>
              <a:rPr lang="ru-RU" i="1" dirty="0">
                <a:solidFill>
                  <a:srgbClr val="FFC000"/>
                </a:solidFill>
              </a:rPr>
              <a:t>Признаки: </a:t>
            </a:r>
            <a:r>
              <a:rPr lang="ru-RU" b="1" dirty="0"/>
              <a:t>коллектив только складывается; его члены недостаточно знают друг друга и куратор мало знает воспитанников; студенты не полностью осознают свои социальные задачи, цели деятельности; не проявляется инициатива в конкретной деятельности членов коллектива; не сформирован актив.</a:t>
            </a:r>
          </a:p>
        </p:txBody>
      </p:sp>
    </p:spTree>
    <p:extLst>
      <p:ext uri="{BB962C8B-B14F-4D97-AF65-F5344CB8AC3E}">
        <p14:creationId xmlns:p14="http://schemas.microsoft.com/office/powerpoint/2010/main" xmlns="" val="10005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User\Desktop\коллектив\син с челобреками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673"/>
            <a:ext cx="91440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Как </a:t>
            </a:r>
            <a:r>
              <a:rPr lang="ru-RU" b="1" dirty="0"/>
              <a:t>правило, студенты, зачисленные на обучение и сгруппированы деканатом в академические группы (первичные коллективы), находятся на первой стадии развития. Определенный период куратор сам осуществляет руководство новообразованным первичным коллективом, проводит организационные мероприятия. Ведь еще нет актива, не на кого опираться.</a:t>
            </a:r>
          </a:p>
        </p:txBody>
      </p:sp>
    </p:spTree>
    <p:extLst>
      <p:ext uri="{BB962C8B-B14F-4D97-AF65-F5344CB8AC3E}">
        <p14:creationId xmlns:p14="http://schemas.microsoft.com/office/powerpoint/2010/main" xmlns="" val="4254869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коллектив\з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Содержание работы куратора: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0" y="1124744"/>
            <a:ext cx="9144000" cy="108012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0" y="2204864"/>
            <a:ext cx="9144000" cy="100811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0" y="3212976"/>
            <a:ext cx="9144000" cy="72008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0" y="3933056"/>
            <a:ext cx="9144000" cy="936104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0" y="4869160"/>
            <a:ext cx="9144000" cy="1872208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b="1" dirty="0"/>
              <a:t>изучает членов коллектива путем ознакомления с личными делами, проведение личных встреч, бесед, анкетирования, тестирования и др.;</a:t>
            </a:r>
          </a:p>
          <a:p>
            <a:pPr marL="0" indent="0" algn="just">
              <a:buNone/>
            </a:pPr>
            <a:r>
              <a:rPr lang="ru-RU" b="1" dirty="0"/>
              <a:t>• обеспечивает знакомство членов коллектива между собой, используя деловые игры, вечера отдыха, встречи-знакомства, творческие дела и т.п.;</a:t>
            </a:r>
          </a:p>
          <a:p>
            <a:pPr marL="0" indent="0" algn="just">
              <a:buNone/>
            </a:pPr>
            <a:r>
              <a:rPr lang="ru-RU" b="1" dirty="0"/>
              <a:t>• ставит перед студентами конкретные задачи, которые нуждаются в коллективной деятельности для их решения;</a:t>
            </a:r>
          </a:p>
          <a:p>
            <a:pPr marL="0" indent="0" algn="just">
              <a:buNone/>
            </a:pPr>
            <a:r>
              <a:rPr lang="ru-RU" b="1" dirty="0"/>
              <a:t>• организует совместную деятельность, наполненную эмоциональным, познавательным содержанием (туристские походы, посещение музеев, театров, выставок и др.);</a:t>
            </a:r>
          </a:p>
          <a:p>
            <a:pPr marL="0" indent="0" algn="just">
              <a:buNone/>
            </a:pPr>
            <a:r>
              <a:rPr lang="ru-RU" b="1" dirty="0"/>
              <a:t>• способствует формированию актива: поддерживает активистов, поощряет студентов в их действиях на пользу коллективу, дает временные и долгосрочные поручения отдельным студентам, с помощью методик социометрии начинает изучать социальный статус отдельных студентов.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699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C:\Users\User\Desktop\коллектив\голубий св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712968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Продолжительность </a:t>
            </a:r>
            <a:r>
              <a:rPr lang="ru-RU" b="1" dirty="0"/>
              <a:t>пребывания первичного студенческого коллектива на первой стадии развития зависит от различных факторов: педагогически направленных действий педагога, социальной зрелости студентов, уровня и средств включения членов коллектива в конкретную деятельность.</a:t>
            </a:r>
          </a:p>
          <a:p>
            <a:pPr marL="0" indent="0" algn="just">
              <a:buNone/>
            </a:pPr>
            <a:r>
              <a:rPr lang="en-US" b="1" dirty="0" smtClean="0"/>
              <a:t>	</a:t>
            </a:r>
            <a:r>
              <a:rPr lang="ru-RU" b="1" dirty="0" smtClean="0"/>
              <a:t>Организация </a:t>
            </a:r>
            <a:r>
              <a:rPr lang="ru-RU" b="1" dirty="0"/>
              <a:t>деятельности членов коллектива на этой стадии пока прямолинейна: педагог доводит до всех студентов задачи, поставленные перед коллективом, распределяет обязанности, инструктирует, организует деятельность, контролирует ее ход, оценивает результаты деятельности каждого студента, анализирует причины трудностей.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569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коллектив\голубой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i="1" u="sng" dirty="0" smtClean="0">
                <a:solidFill>
                  <a:srgbClr val="7030A0"/>
                </a:solidFill>
              </a:rPr>
              <a:t>Вторая </a:t>
            </a:r>
            <a:r>
              <a:rPr lang="ru-RU" b="1" i="1" u="sng" dirty="0">
                <a:solidFill>
                  <a:srgbClr val="7030A0"/>
                </a:solidFill>
              </a:rPr>
              <a:t>стадия. </a:t>
            </a:r>
            <a:r>
              <a:rPr lang="ru-RU" b="1" dirty="0"/>
              <a:t>Переход коллектива в своем развитии от первой до второй стадии происходит постепенно, как бы незаметно. В недрах первой стадии появляются изменения, которые характеризуют качественный движение коллектива. Для педагога важно заметить эти изменения и выбрать несколько новую линию поведения, стиль взаимоотношений с коллективом в целом и отдельными его членами.</a:t>
            </a:r>
          </a:p>
          <a:p>
            <a:pPr marL="0" indent="0" algn="just">
              <a:buNone/>
            </a:pPr>
            <a:r>
              <a:rPr lang="en-US" b="1" dirty="0" smtClean="0"/>
              <a:t>	</a:t>
            </a:r>
            <a:r>
              <a:rPr lang="ru-RU" b="1" i="1" u="sng" dirty="0" smtClean="0">
                <a:solidFill>
                  <a:srgbClr val="FFC000"/>
                </a:solidFill>
              </a:rPr>
              <a:t>Признаки</a:t>
            </a:r>
            <a:r>
              <a:rPr lang="ru-RU" b="1" i="1" u="sng" dirty="0">
                <a:solidFill>
                  <a:srgbClr val="FFC000"/>
                </a:solidFill>
              </a:rPr>
              <a:t>:</a:t>
            </a:r>
            <a:r>
              <a:rPr lang="ru-RU" b="1" dirty="0"/>
              <a:t> сформирован актив, члены коллектива осознают свои задачи; актив начинает проявлять инициативу, готов брать на себя выполнение отдельных функций по организации деятельности коллектива; появляются неформальные, </a:t>
            </a:r>
            <a:r>
              <a:rPr lang="ru-RU" b="1" dirty="0" err="1"/>
              <a:t>харизматичные</a:t>
            </a:r>
            <a:r>
              <a:rPr lang="ru-RU" b="1" dirty="0"/>
              <a:t> лидеры.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104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коллектив\ж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Куратор </a:t>
            </a:r>
            <a:r>
              <a:rPr lang="ru-RU" b="1" dirty="0"/>
              <a:t>осуществляет руководство коллективом на демократических началах с опорой на актив: советуется с активистами о принятии тех или иных решений, доводит их до членов коллектива. Если на первой стадии педагог оказывает непосредственное влияние на личность каждого студента, то на второй важно обеспечить как непосредственный (педагог - студент), так и косвенное влияние (педагог - актив - студент).</a:t>
            </a:r>
          </a:p>
        </p:txBody>
      </p:sp>
    </p:spTree>
    <p:extLst>
      <p:ext uri="{BB962C8B-B14F-4D97-AF65-F5344CB8AC3E}">
        <p14:creationId xmlns:p14="http://schemas.microsoft.com/office/powerpoint/2010/main" xmlns="" val="420398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коллектив\зелен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3"/>
            <a:ext cx="8496944" cy="40324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Латинское </a:t>
            </a:r>
            <a:r>
              <a:rPr lang="ru-RU" b="1" dirty="0"/>
              <a:t>слово “</a:t>
            </a:r>
            <a:r>
              <a:rPr lang="ru-RU" b="1" dirty="0" err="1"/>
              <a:t>collectivus</a:t>
            </a:r>
            <a:r>
              <a:rPr lang="ru-RU" b="1" dirty="0"/>
              <a:t> - собирательный” трактуется как группа людей, объединённых общей работой, общими интересами. Но любая ли группа - коллектив? В современной литературе под коллективом понимается только высокоорганизованная группа. В педагогической литературе, коллективом называется объединение воспитанников, отличающееся рядом важных признаков.</a:t>
            </a:r>
          </a:p>
        </p:txBody>
      </p:sp>
      <p:pic>
        <p:nvPicPr>
          <p:cNvPr id="1026" name="Picture 2" descr="C:\Users\User\Desktop\коллектив\IDInGgwaLgkDAzZsPSUnLX8RDUBSVkMVDwMDVVYQNzp5YkZ3amILHQEyVUFTAHp2cQ51LRQNQ1xdViY-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89475"/>
            <a:ext cx="5472608" cy="176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5279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коллектив\з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415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Содержание работы куратора: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0" y="764704"/>
            <a:ext cx="9144000" cy="86409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0" y="1628800"/>
            <a:ext cx="9144000" cy="122413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0" y="2852936"/>
            <a:ext cx="9144000" cy="86409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0" y="3717032"/>
            <a:ext cx="9144000" cy="187220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0" y="5589240"/>
            <a:ext cx="9144000" cy="126876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b="1" dirty="0"/>
              <a:t>продолжает изучать особенности социально-психического и физического развития студентов;</a:t>
            </a:r>
          </a:p>
          <a:p>
            <a:pPr marL="0" indent="0" algn="just">
              <a:buNone/>
            </a:pPr>
            <a:r>
              <a:rPr lang="ru-RU" b="1" dirty="0"/>
              <a:t>• по очереди привлекает членов актива к выполнению руководящих функций, учит их педагогически грамотно выполнять поручения;</a:t>
            </a:r>
          </a:p>
          <a:p>
            <a:pPr marL="0" indent="0" algn="just">
              <a:buNone/>
            </a:pPr>
            <a:r>
              <a:rPr lang="ru-RU" b="1" dirty="0"/>
              <a:t>• совместно с активом выдвигает новые задачи, которые бы обеспечивали деятельность членов коллектива;</a:t>
            </a:r>
          </a:p>
          <a:p>
            <a:pPr marL="0" indent="0" algn="just">
              <a:buNone/>
            </a:pPr>
            <a:r>
              <a:rPr lang="ru-RU" b="1" dirty="0"/>
              <a:t>• на демократических началах способствует формированию в коллективе органов самоуправления, учит их членов выполнять руководящие функции, заботится о изменчивость, ротацию органов самоуправления;</a:t>
            </a:r>
          </a:p>
          <a:p>
            <a:pPr marL="0" indent="0" algn="just">
              <a:buNone/>
            </a:pPr>
            <a:r>
              <a:rPr lang="ru-RU" b="1" dirty="0"/>
              <a:t>• способствует обеспечению связей первичного коллектива с другими коллективами (курса, факультета, ВУЗА).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578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esktop\коллектив\зеле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i="1" u="sng" dirty="0" smtClean="0">
                <a:solidFill>
                  <a:srgbClr val="7030A0"/>
                </a:solidFill>
              </a:rPr>
              <a:t>Третья </a:t>
            </a:r>
            <a:r>
              <a:rPr lang="ru-RU" b="1" i="1" u="sng" dirty="0">
                <a:solidFill>
                  <a:srgbClr val="7030A0"/>
                </a:solidFill>
              </a:rPr>
              <a:t>стадия. </a:t>
            </a:r>
            <a:r>
              <a:rPr lang="ru-RU" b="1" i="1" u="sng" dirty="0">
                <a:solidFill>
                  <a:srgbClr val="FFC000"/>
                </a:solidFill>
              </a:rPr>
              <a:t>Признаки: </a:t>
            </a:r>
            <a:r>
              <a:rPr lang="ru-RU" b="1" dirty="0"/>
              <a:t>большинство членов коллектива сознательно выполняет требования коллектива, его руководителя; большинство перешла на позиции актива; коллектив осознает свои задачи, готов поддержать, защитить, помочь каждому члену коллектива; большинство способна формировать новые задачи, определять пути их реализации.</a:t>
            </a:r>
          </a:p>
          <a:p>
            <a:pPr marL="0" indent="0" algn="just">
              <a:buNone/>
            </a:pPr>
            <a:r>
              <a:rPr lang="en-US" b="1" dirty="0" smtClean="0"/>
              <a:t>	</a:t>
            </a:r>
            <a:r>
              <a:rPr lang="ru-RU" b="1" dirty="0" smtClean="0"/>
              <a:t>Все </a:t>
            </a:r>
            <a:r>
              <a:rPr lang="ru-RU" b="1" dirty="0"/>
              <a:t>вопросы жизнедеятельности коллектива решаются коллегиально на демократических началах, формируется чувство личной ответственности каждого члена коллектива.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5795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esktop\коллектив\синяяяя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Содержание работы куратора:</a:t>
            </a:r>
            <a:b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0" y="764704"/>
            <a:ext cx="9144000" cy="93610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0" y="1700808"/>
            <a:ext cx="9144000" cy="100811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0" y="2708920"/>
            <a:ext cx="9144000" cy="136815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• </a:t>
            </a:r>
            <a:r>
              <a:rPr lang="ru-RU" b="1" dirty="0"/>
              <a:t>продолжает изучать особенности социально-психологического развития студентов;</a:t>
            </a:r>
          </a:p>
          <a:p>
            <a:pPr marL="0" indent="0" algn="just">
              <a:buNone/>
            </a:pPr>
            <a:r>
              <a:rPr lang="ru-RU" b="1" dirty="0"/>
              <a:t>• совместно со всеми студентами определяет перспективные линии развития коллектива;</a:t>
            </a:r>
          </a:p>
          <a:p>
            <a:pPr marL="0" indent="0" algn="just">
              <a:buNone/>
            </a:pPr>
            <a:r>
              <a:rPr lang="ru-RU" b="1" dirty="0"/>
              <a:t>• по очереди привлекает членов коллектива к выполнению различных поручений, в частности выполнения руководящих функций.</a:t>
            </a:r>
          </a:p>
          <a:p>
            <a:pPr marL="0" indent="0" algn="just">
              <a:buNone/>
            </a:pPr>
            <a:r>
              <a:rPr lang="en-US" b="1" dirty="0" smtClean="0"/>
              <a:t>	</a:t>
            </a:r>
            <a:r>
              <a:rPr lang="ru-RU" b="1" dirty="0" smtClean="0"/>
              <a:t>На </a:t>
            </a:r>
            <a:r>
              <a:rPr lang="ru-RU" b="1" dirty="0"/>
              <a:t>этой стадии к личности ставит определенные требования не педагог (как это было на 1-й стадии), не актив (на 2-й стадии), а непосредственно коллектив. Это уже требования, которые сложно возразить и противостоять им.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898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User\Desktop\коллектив\голубой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4219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успешность развития и становления студенческого коллектива влияет ряд таких социально-педагогических факторов: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5811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знание </a:t>
            </a:r>
            <a:r>
              <a:rPr lang="ru-RU" b="1" dirty="0"/>
              <a:t>педагогами-кураторами научных основ теории и практики формирования и развития коллектива;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обеспечение </a:t>
            </a:r>
            <a:r>
              <a:rPr lang="ru-RU" b="1" dirty="0"/>
              <a:t>преемственности и единства действий педагогов в работе с коллективом;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обеспечение </a:t>
            </a:r>
            <a:r>
              <a:rPr lang="ru-RU" b="1" dirty="0"/>
              <a:t>педагогически целесообразной работы с активом и органами самоуправления;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владение </a:t>
            </a:r>
            <a:r>
              <a:rPr lang="ru-RU" b="1" dirty="0"/>
              <a:t>техникой создания перспективы развития коллектива;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создание </a:t>
            </a:r>
            <a:r>
              <a:rPr lang="ru-RU" b="1" dirty="0"/>
              <a:t>социально-педагогических условий для эффективной деятельности членов коллектива;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наличие </a:t>
            </a:r>
            <a:r>
              <a:rPr lang="ru-RU" b="1" dirty="0"/>
              <a:t>традиций в жизнедеятельности коллектива;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соблюдение </a:t>
            </a:r>
            <a:r>
              <a:rPr lang="ru-RU" b="1" dirty="0"/>
              <a:t>надлежащего тона и стиля в руководстве первичным студенческим коллективом.</a:t>
            </a:r>
          </a:p>
          <a:p>
            <a:pPr algn="just"/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>
            <a:off x="501489" y="2216309"/>
            <a:ext cx="288032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501489" y="2996952"/>
            <a:ext cx="288032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489" y="3717032"/>
            <a:ext cx="3413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489" y="4365104"/>
            <a:ext cx="3413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489" y="5085184"/>
            <a:ext cx="3413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489" y="5733256"/>
            <a:ext cx="3413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489" y="6165304"/>
            <a:ext cx="3413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56213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коллектив\син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Коллектив </a:t>
            </a:r>
            <a:r>
              <a:rPr lang="ru-RU" b="1" dirty="0"/>
              <a:t>отличается сплоченностью, внутренней силой, наряду с другими факторами, социально значимыми традициями. Традиция (лат. </a:t>
            </a:r>
            <a:r>
              <a:rPr lang="ru-RU" b="1" dirty="0" err="1"/>
              <a:t>traditio</a:t>
            </a:r>
            <a:r>
              <a:rPr lang="ru-RU" b="1" dirty="0"/>
              <a:t> - передача) - это разновидность или форма обычая, что характеризуется особой устойчивостью и направленными усилиями людей сохранить неизменными формы поведения, унаследованные от предыдущих поколений.</a:t>
            </a:r>
          </a:p>
        </p:txBody>
      </p:sp>
      <p:pic>
        <p:nvPicPr>
          <p:cNvPr id="8197" name="Picture 5" descr="C:\Users\User\Desktop\коллектив\IDInGgwaLgkDAzZsPSUnLX8RDUBSVkMVDwMDVVYQNzp5YkZ3amILHQEyVUFTAHp2cQ51LRQNQ1xdViY-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524000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User\Desktop\коллектив\images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23"/>
            <a:ext cx="2324100" cy="177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User\Desktop\коллектив\images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7" y="360808"/>
            <a:ext cx="180020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925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C:\Users\User\Desktop\коллектив\голу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зависимости от степени сплоченности различается три типа коллективов: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0" y="1196752"/>
            <a:ext cx="9144000" cy="172819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0" y="3140968"/>
            <a:ext cx="9144000" cy="1512168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0" y="4869160"/>
            <a:ext cx="9144000" cy="1584176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b="1" dirty="0"/>
              <a:t>- сплоченный, или консолидированный, который характеризуется тесной взаимосвязью его членов, солидарностью и дружбой, постоянной взаимопомощи. Состав такого коллектива относительно стабилен. Такой коллектив имеет, как правило, высокие производственные показатели, хорошую трудовую дисциплину, высокую активность работников; </a:t>
            </a: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 - расчлененный (слабосплоченный), который состоит из ряда недружелюбно относящихся друг к другу социально-психологических групп, имеющих своих лидеров. Групповые показатели, уровень производственной дисциплины, ценностные ориентации, активность таких групп весьма различны; </a:t>
            </a: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 - разобщенный (конфликтный)- по своей сущности формальный коллектив, в котором каждый сам по себе, личные дружеские контакты между его членами отсутствуют, они связаны чисто официальными отношениями. В таких коллективах часто возникают конфликты, наблюдается большая текучесть кадров.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974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Users\User\Desktop\коллектив\зеле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Взаимоотношения </a:t>
            </a:r>
            <a:r>
              <a:rPr lang="ru-RU" b="1" dirty="0"/>
              <a:t>в коллективе, его сплоченность в значительной мере зависят от того, что собой представляют сами члены коллектива, каковы их личностные качества и культура общения, проявляющаяся в степени эмоциональной теплоты, симпатии или антипатии. Трудовой коллектив формируется из отдельных работников, наделенных разными психическими свойствами, обладающими различными социальными характеристиками. Иными словами, члены трудового коллектива являются представителями различных темпераментов, половозрастных и этнических групп, обладают различными привычками, взглядами, интересами, которые по существу являются общностью или различием их социальных позиций.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421195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коллектив\ef07dc69d49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5"/>
            <a:ext cx="8568952" cy="62646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Коллектив </a:t>
            </a:r>
            <a:r>
              <a:rPr lang="ru-RU" b="1" dirty="0"/>
              <a:t>- это социально значимая группа людей, которые объединены общей целью, согласованно действуют в направлении достижения поставленной цели и имеют органы самоуправления. А.С. Макаренко подчеркивал: </a:t>
            </a:r>
            <a:endParaRPr lang="en-US" b="1" dirty="0" smtClean="0"/>
          </a:p>
          <a:p>
            <a:pPr marL="0" indent="0" algn="just">
              <a:buNone/>
            </a:pPr>
            <a:r>
              <a:rPr lang="ru-RU" b="1" dirty="0" smtClean="0"/>
              <a:t>"</a:t>
            </a:r>
            <a:r>
              <a:rPr lang="ru-RU" b="1" dirty="0"/>
              <a:t>Коллектив - это социальный живой организм, который имеет органы, там есть полномочия, соотношение частей, взаимозависимость, а если ничего этого нет, то нет и коллектива, </a:t>
            </a:r>
            <a:r>
              <a:rPr lang="ru-RU" b="1" dirty="0" smtClean="0"/>
              <a:t>а </a:t>
            </a:r>
            <a:r>
              <a:rPr lang="ru-RU" b="1" dirty="0"/>
              <a:t>есть просто толпа или сборище".</a:t>
            </a:r>
          </a:p>
        </p:txBody>
      </p:sp>
    </p:spTree>
    <p:extLst>
      <p:ext uri="{BB962C8B-B14F-4D97-AF65-F5344CB8AC3E}">
        <p14:creationId xmlns:p14="http://schemas.microsoft.com/office/powerpoint/2010/main" xmlns="" val="175782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коллектив\пергамен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96944" cy="66693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Коллектив </a:t>
            </a:r>
            <a:r>
              <a:rPr lang="ru-RU" b="1" dirty="0"/>
              <a:t>— это не простая арифметическая сумма индивидов, а качественно новая категория. На людей, составляющих коллектив, действуют определенные социально-психологические закономерности. Без знания этих закономерностей руководителю трудно управлять людьми, вести воспитательную работу, мобилизовать работающих на выполнение и перевыполнение планов. Вот почему каждый руководитель должен знать социально-психологическую структуру коллектива и социально-психологические закономерности, которые действуют в группах людей.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77713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коллектив\1184825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С </a:t>
            </a:r>
            <a:r>
              <a:rPr lang="ru-RU" b="1" dirty="0"/>
              <a:t>самого рождения человек находится в коллективе. На самом раннем этапе его жизни - это семья, близкие люди. Подрастая, ребёнок вливается в коллектив детского сада, затем он является членом классного коллектива, студенческой группы, организации.</a:t>
            </a:r>
          </a:p>
        </p:txBody>
      </p:sp>
      <p:pic>
        <p:nvPicPr>
          <p:cNvPr id="2050" name="Picture 2" descr="C:\Users\User\Desktop\коллектив\52a1ebe27021ae97f8b12c954914a883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29000"/>
            <a:ext cx="5667375" cy="313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4196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коллектив\з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1340768"/>
          </a:xfrm>
        </p:spPr>
        <p:txBody>
          <a:bodyPr>
            <a:noAutofit/>
          </a:bodyPr>
          <a:lstStyle/>
          <a:p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Коллектив как социально действующая система должна выполнять следующие </a:t>
            </a: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функции</a:t>
            </a: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412776"/>
            <a:ext cx="9144000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492896"/>
            <a:ext cx="9144000" cy="17281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4221088"/>
            <a:ext cx="9144000" cy="24482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537321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1. Организаторскую: направленную на объединение членов коллектива с целью выполнения определенных социально-педагогических задач.</a:t>
            </a:r>
          </a:p>
          <a:p>
            <a:pPr marL="0" indent="0" algn="just">
              <a:buNone/>
            </a:pPr>
            <a:r>
              <a:rPr lang="ru-RU" b="1" dirty="0"/>
              <a:t>2.Воспитательную: направленную на создание оптимальных условий для умственного, нравственного, физического, трудового и эстетического воспитания, что обеспечивает условия для психического и социального развития личности.</a:t>
            </a:r>
          </a:p>
          <a:p>
            <a:pPr marL="0" indent="0" algn="just">
              <a:buNone/>
            </a:pPr>
            <a:r>
              <a:rPr lang="ru-RU" b="1" dirty="0"/>
              <a:t>3.Стимулирующая: она способствует формированию морально-ценностных стимулов деятельности личности во всех сферах; регулирует поведение членов коллектива, влияет на формирование положительных качеств личности - свободы, гуманности, трудолюбия, совестливости, честности, справедливости, целеустремленности, достоинства и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7470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коллектив\голу син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Общая социально значимая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цель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Цель </a:t>
            </a:r>
            <a:r>
              <a:rPr lang="ru-RU" b="1" dirty="0"/>
              <a:t>коллектива обязательно совпадает с общественными целями, поддерживается обществом и государством, не противоречит господствующей идеологии, Конституции и законам государства.</a:t>
            </a:r>
          </a:p>
        </p:txBody>
      </p:sp>
      <p:pic>
        <p:nvPicPr>
          <p:cNvPr id="3074" name="Picture 2" descr="C:\Users\User\Desktop\коллектив\0_46fe8_874ddce0_X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3688" y="4221088"/>
            <a:ext cx="4019600" cy="233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355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коллектив\синяяяя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692276"/>
          </a:xfrm>
        </p:spPr>
        <p:txBody>
          <a:bodyPr>
            <a:normAutofit/>
          </a:bodyPr>
          <a:lstStyle/>
          <a:p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Общая совместная деятельность для достижения поставленной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Каждый </a:t>
            </a:r>
            <a:r>
              <a:rPr lang="ru-RU" b="1" dirty="0"/>
              <a:t>член коллектива обязан активно участвовать в совместной деятельности, должна быть общественная организация деятельности. Членов коллектива отличает высокая личная ответственность за результаты совместной деятельности.</a:t>
            </a:r>
          </a:p>
        </p:txBody>
      </p:sp>
      <p:pic>
        <p:nvPicPr>
          <p:cNvPr id="4098" name="Picture 2" descr="C:\Users\User\Desktop\коллектив\images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53136"/>
            <a:ext cx="57606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990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коллектив\син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Отношения ответственной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значимости 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Между </a:t>
            </a:r>
            <a:r>
              <a:rPr lang="ru-RU" b="1" dirty="0"/>
              <a:t>членами коллектива устанавливаются специфические отношения, отражающие не только единство цели и деятельности, но и единство связанных с ними переживаний и оценочных суждений.</a:t>
            </a:r>
          </a:p>
        </p:txBody>
      </p:sp>
      <p:pic>
        <p:nvPicPr>
          <p:cNvPr id="5122" name="Picture 2" descr="C:\Users\User\Desktop\коллектив\коллектив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61048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332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242D1AA-69B1-4149-A4AB-63B18D6998C5}"/>
</file>

<file path=customXml/itemProps2.xml><?xml version="1.0" encoding="utf-8"?>
<ds:datastoreItem xmlns:ds="http://schemas.openxmlformats.org/officeDocument/2006/customXml" ds:itemID="{0B8BF762-D34C-4931-8B9A-B489FC174005}"/>
</file>

<file path=customXml/itemProps3.xml><?xml version="1.0" encoding="utf-8"?>
<ds:datastoreItem xmlns:ds="http://schemas.openxmlformats.org/officeDocument/2006/customXml" ds:itemID="{B9549AAE-6136-4134-BBBF-4B5D09F05712}"/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590</Words>
  <Application>Microsoft Office PowerPoint</Application>
  <PresentationFormat>Экран (4:3)</PresentationFormat>
  <Paragraphs>64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Воспитательные возможности студенческого коллектива академической группы, методика его сплочения и развития.</vt:lpstr>
      <vt:lpstr>Слайд 2</vt:lpstr>
      <vt:lpstr>Слайд 3</vt:lpstr>
      <vt:lpstr>Слайд 4</vt:lpstr>
      <vt:lpstr>Слайд 5</vt:lpstr>
      <vt:lpstr>Коллектив как социально действующая система должна выполнять следующие функции:</vt:lpstr>
      <vt:lpstr>Общая социально значимая цель</vt:lpstr>
      <vt:lpstr>Общая совместная деятельность для достижения поставленной цели</vt:lpstr>
      <vt:lpstr>Отношения ответственной значимости </vt:lpstr>
      <vt:lpstr>Общий выборный руководящий орган </vt:lpstr>
      <vt:lpstr>Слайд 11</vt:lpstr>
      <vt:lpstr>Слайд 12</vt:lpstr>
      <vt:lpstr>Слайд 13</vt:lpstr>
      <vt:lpstr>В своем развитии первичный коллектив проходит три основные стадии (этапы)</vt:lpstr>
      <vt:lpstr>Слайд 15</vt:lpstr>
      <vt:lpstr>Содержание работы куратора:</vt:lpstr>
      <vt:lpstr>Слайд 17</vt:lpstr>
      <vt:lpstr>Слайд 18</vt:lpstr>
      <vt:lpstr>Слайд 19</vt:lpstr>
      <vt:lpstr>Содержание работы куратора: </vt:lpstr>
      <vt:lpstr>Слайд 21</vt:lpstr>
      <vt:lpstr>Содержание работы куратора: </vt:lpstr>
      <vt:lpstr>На успешность развития и становления студенческого коллектива влияет ряд таких социально-педагогических факторов:</vt:lpstr>
      <vt:lpstr>Слайд 24</vt:lpstr>
      <vt:lpstr>В зависимости от степени сплоченности различается три типа коллективов: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Воспитательные возможности студенческого коллектива академической группы, методика его сплочения и развития.</dc:title>
  <dc:creator>Пользователь</dc:creator>
  <cp:lastModifiedBy>Admin</cp:lastModifiedBy>
  <cp:revision>15</cp:revision>
  <dcterms:created xsi:type="dcterms:W3CDTF">2013-01-29T20:30:01Z</dcterms:created>
  <dcterms:modified xsi:type="dcterms:W3CDTF">2014-01-31T18:17:30Z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