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80C347-DC59-471E-BA15-0D4FF6FB15A6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DDCAF0-5BDB-4B21-A59A-E0CC40785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Направленность развития инновационной деятельности в образовании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84984"/>
            <a:ext cx="3024336" cy="291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775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Виды педагогических инноваций: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628800"/>
            <a:ext cx="7344816" cy="50405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 по предмету изменений (цели, условия, формы организации образовательного и управленческого процессов в школе);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 по глубине преобразований (модифицирующие - обеспечивающие усовершенствование, частичное изменение; комбинированные – новое сочетание традиционных элементов;  радикальные – принципиально новые);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масштабности ( локальные - частичные изменения в технологии; модульные – целостные изменения в какой-либо из подсистем школы; системные – перестройка всей школы на основе новой идеи); 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 по ресурсоемкости ( объем материальных, временных, интеллектуальных и иных затрат, необходимых для внедрения);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- по уровню разработанности (полностью  подготовленные – прошедшие апробации  и недостаточно подготовленные новшества) (В.С. Лазарев)</a:t>
            </a:r>
          </a:p>
        </p:txBody>
      </p:sp>
    </p:spTree>
    <p:extLst>
      <p:ext uri="{BB962C8B-B14F-4D97-AF65-F5344CB8AC3E}">
        <p14:creationId xmlns:p14="http://schemas.microsoft.com/office/powerpoint/2010/main" xmlns="" val="3234087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Инновационный процесс -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847184" cy="4099720"/>
          </a:xfrm>
        </p:spPr>
        <p:txBody>
          <a:bodyPr/>
          <a:lstStyle/>
          <a:p>
            <a:r>
              <a:rPr lang="ru-RU" b="1" i="1" dirty="0" smtClean="0"/>
              <a:t>это </a:t>
            </a:r>
            <a:r>
              <a:rPr lang="ru-RU" b="1" i="1" dirty="0"/>
              <a:t>процесс развития, объект управления развитием образовательного учреждения, процесс разработки и освоения новшеств.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24944"/>
            <a:ext cx="2765831" cy="298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7520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Инновационная деятельность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4695056" cy="4675784"/>
          </a:xfrm>
        </p:spPr>
        <p:txBody>
          <a:bodyPr>
            <a:normAutofit/>
          </a:bodyPr>
          <a:lstStyle/>
          <a:p>
            <a:r>
              <a:rPr lang="ru-RU" dirty="0" smtClean="0"/>
              <a:t> - целенаправленная </a:t>
            </a:r>
            <a:r>
              <a:rPr lang="ru-RU" dirty="0"/>
              <a:t>педагогическая деятельность, основанная на осмыслении собственного педагогического опыта при помощи сравнения и изучения, изменения и развития учебно-воспитательного процесса с целью достижения более высоких результатов, получения нового знания, внедрения качественно иной педагогической практики. </a:t>
            </a:r>
          </a:p>
        </p:txBody>
      </p:sp>
      <p:pic>
        <p:nvPicPr>
          <p:cNvPr id="2052" name="Picture 4" descr="C:\Users\Алинчик\AppData\Local\Microsoft\Windows\Temporary Internet Files\Content.IE5\38XPFZS1\MC90043266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501008"/>
            <a:ext cx="3384376" cy="2499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560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Рассмотрение инновационной педагогической деятельности с выше обозначенных позиций требует обращения к вопросу о готовности учителя к данному виду деятельности.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07424" cy="496381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/>
                </a:solidFill>
              </a:rPr>
              <a:t>Такими </a:t>
            </a:r>
            <a:r>
              <a:rPr lang="ru-RU" dirty="0">
                <a:solidFill>
                  <a:schemeClr val="accent5"/>
                </a:solidFill>
              </a:rPr>
              <a:t>характеристиками, по мнению ряда исследователей, могут быть: </a:t>
            </a:r>
          </a:p>
          <a:p>
            <a:endParaRPr lang="ru-RU" dirty="0"/>
          </a:p>
          <a:p>
            <a:r>
              <a:rPr lang="ru-RU" dirty="0" smtClean="0"/>
              <a:t> </a:t>
            </a:r>
            <a:r>
              <a:rPr lang="ru-RU" dirty="0"/>
              <a:t>потребность в творчестве, осознанный выбор вариантов собственного профессионального поведения; </a:t>
            </a:r>
          </a:p>
          <a:p>
            <a:endParaRPr lang="ru-RU" dirty="0" smtClean="0"/>
          </a:p>
          <a:p>
            <a:r>
              <a:rPr lang="ru-RU" dirty="0" smtClean="0"/>
              <a:t> </a:t>
            </a:r>
            <a:r>
              <a:rPr lang="ru-RU" dirty="0"/>
              <a:t>способность и готовность выбирать адекватные средства и методы саморазвития, организации продуктивной деятельности в условиях сотрудничества; </a:t>
            </a:r>
          </a:p>
          <a:p>
            <a:endParaRPr lang="ru-RU" dirty="0" smtClean="0"/>
          </a:p>
          <a:p>
            <a:r>
              <a:rPr lang="ru-RU" dirty="0" smtClean="0"/>
              <a:t> </a:t>
            </a:r>
            <a:r>
              <a:rPr lang="ru-RU" dirty="0"/>
              <a:t>умение свободно ориентироваться в системе способов педагогической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654759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Акмеограмма</a:t>
            </a:r>
            <a:r>
              <a:rPr lang="ru-RU" dirty="0" smtClean="0"/>
              <a:t> педагога -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92" y="1772816"/>
            <a:ext cx="5847184" cy="48918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это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документ, в котором отражена индивидуальная "траектория" восхождения данного конкретного педагога к вершинам профессионализма, программа перехода от одного уровня профессионализма к другому, более 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высокому.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Я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вляется 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средством продвижения педагога к профессионализму, к достижению педагогом своего профессионального </a:t>
            </a:r>
            <a:r>
              <a:rPr lang="ru-RU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акме</a:t>
            </a:r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а также средством самоконтроля за этим движением.</a:t>
            </a:r>
          </a:p>
        </p:txBody>
      </p:sp>
      <p:pic>
        <p:nvPicPr>
          <p:cNvPr id="3074" name="Picture 2" descr="C:\Users\Алинчик\AppData\Local\Microsoft\Windows\Temporary Internet Files\Content.IE5\3YRI7M1A\MC9004377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1854200" cy="217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126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6923112" cy="576064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Результат инновационной деятельности </a:t>
            </a:r>
            <a:r>
              <a:rPr lang="ru-RU" sz="2400" b="1" dirty="0"/>
              <a:t>- конкретные изменения в объекте преобразований, качестве образовательной, педагогической и </a:t>
            </a:r>
            <a:r>
              <a:rPr lang="ru-RU" sz="2400" b="1" dirty="0" err="1"/>
              <a:t>управаленческой</a:t>
            </a:r>
            <a:r>
              <a:rPr lang="ru-RU" sz="2400" b="1" dirty="0"/>
              <a:t> деятельности. Педагогический мониторинг позволяет осуществить непрерывное научно обоснованное </a:t>
            </a:r>
            <a:r>
              <a:rPr lang="ru-RU" sz="2400" b="1" dirty="0" err="1"/>
              <a:t>диагностико</a:t>
            </a:r>
            <a:r>
              <a:rPr lang="ru-RU" sz="2400" b="1" dirty="0"/>
              <a:t>-прогностическое наблюдение за состоянием, развитием инновационного процесса, качеством его управления.</a:t>
            </a:r>
          </a:p>
        </p:txBody>
      </p:sp>
      <p:pic>
        <p:nvPicPr>
          <p:cNvPr id="4098" name="Picture 2" descr="C:\Users\Алинчик\AppData\Local\Microsoft\Windows\Temporary Internet Files\Content.IE5\J6OIO2CB\MC9004107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76216"/>
            <a:ext cx="2297317" cy="198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735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45256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Результатом</a:t>
            </a:r>
            <a:r>
              <a:rPr lang="ru-RU" sz="2000" dirty="0" smtClean="0"/>
              <a:t> </a:t>
            </a:r>
            <a:r>
              <a:rPr lang="ru-RU" sz="2400" dirty="0"/>
              <a:t>инновационных процессов должно быть использование новшеств, как теоретических, так и практических, равно и таких, которые образуются на стыке теории и практики. Все это подчеркивает важность управленческой деятельности по созданию, освоению и использованию педагогических новшеств.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3933056"/>
            <a:ext cx="316835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509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2AF7245-E163-40B1-9F10-13E1FE18DAF9}"/>
</file>

<file path=customXml/itemProps2.xml><?xml version="1.0" encoding="utf-8"?>
<ds:datastoreItem xmlns:ds="http://schemas.openxmlformats.org/officeDocument/2006/customXml" ds:itemID="{8B864BD5-5133-4163-B314-5013343871B8}"/>
</file>

<file path=customXml/itemProps3.xml><?xml version="1.0" encoding="utf-8"?>
<ds:datastoreItem xmlns:ds="http://schemas.openxmlformats.org/officeDocument/2006/customXml" ds:itemID="{BC1C00EB-DAFD-48D5-A9CA-04FE95F5B011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393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Направленность развития инновационной деятельности в образовании</vt:lpstr>
      <vt:lpstr>Виды педагогических инноваций:</vt:lpstr>
      <vt:lpstr>Инновационный процесс - </vt:lpstr>
      <vt:lpstr>Инновационная деятельность</vt:lpstr>
      <vt:lpstr>Рассмотрение инновационной педагогической деятельности с выше обозначенных позиций требует обращения к вопросу о готовности учителя к данному виду деятельности.</vt:lpstr>
      <vt:lpstr>Акмеограмма педагога - </vt:lpstr>
      <vt:lpstr>Результат инновационной деятельности - конкретные изменения в объекте преобразований, качестве образовательной, педагогической и управаленческой деятельности. Педагогический мониторинг позволяет осуществить непрерывное научно обоснованное диагностико-прогностическое наблюдение за состоянием, развитием инновационного процесса, качеством его управления.</vt:lpstr>
      <vt:lpstr>Результатом инновационных процессов должно быть использование новшеств, как теоретических, так и практических, равно и таких, которые образуются на стыке теории и практики. Все это подчеркивает важность управленческой деятельности по созданию, освоению и использованию педагогических новшеств.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Направленность развития инновационной деятельности в образовании</dc:title>
  <dc:creator>Алинчик</dc:creator>
  <cp:lastModifiedBy>Admin</cp:lastModifiedBy>
  <cp:revision>8</cp:revision>
  <dcterms:created xsi:type="dcterms:W3CDTF">2011-06-29T12:56:32Z</dcterms:created>
  <dcterms:modified xsi:type="dcterms:W3CDTF">2014-02-01T16:48:04Z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