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752BF1-04E8-472A-A8E9-0430CFE0F1D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A4E0D9-DA01-4747-86FA-7865C6435E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656" y="548680"/>
            <a:ext cx="6284481" cy="472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5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Компьютеризация обучения</a:t>
            </a:r>
            <a:endParaRPr lang="ru-RU" sz="5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6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Компьютеризация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1125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Компьютеризация обучения, в узком смысле - применение компьютера как средства обучения, в широком - многоцелевое использование компьютера в учебном процессе. </a:t>
            </a:r>
          </a:p>
          <a:p>
            <a:pPr>
              <a:buNone/>
            </a:pPr>
            <a:r>
              <a:rPr lang="ru-RU" dirty="0" smtClean="0"/>
              <a:t>Основные цели компьютеризации обучения: подготовить подрастающее поколение к жизни в </a:t>
            </a:r>
            <a:r>
              <a:rPr lang="ru-RU" dirty="0" err="1" smtClean="0"/>
              <a:t>информатизированном</a:t>
            </a:r>
            <a:r>
              <a:rPr lang="ru-RU" dirty="0" smtClean="0"/>
              <a:t> обществе, т.е. в обществе, где ведущее место во всех отраслях производств, деятельности принадлежит информационным технологиям; повысить эффективность обучения путём внедрения средств информатизации. </a:t>
            </a:r>
          </a:p>
          <a:p>
            <a:pPr>
              <a:buNone/>
            </a:pPr>
            <a:r>
              <a:rPr lang="ru-RU" dirty="0" smtClean="0"/>
              <a:t>Различают два направления компьютеризации (информатизации) обучения: овладение всеми способами применения компьютера в качестве средства учебной деятельности; использование компьютера как объекта изучения. Идеи применения компьютера как средства обучения (компьютерного обучения) возникли в 50-х гг. 20 в. в рамках программированного обучения. Вначале компьютер рассматривался как более совершенное в сравнении с другими устройствами техническое средство реализации обучающих программ. По мере совершенствования технических характеристик самого компьютера и его программного обеспечения, расширения его дидактических возможностей утвердилась идея о принципиально новых свойствах компьютера как средства обучения.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292" y="2929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Цели компьютерного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7678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 качестве основных педагогических целей информатизации образования выступают:</a:t>
            </a:r>
          </a:p>
          <a:p>
            <a:pPr algn="just"/>
            <a:r>
              <a:rPr lang="ru-RU" dirty="0" smtClean="0"/>
              <a:t>развитие личности обучаемого, подготовка к жизни в условиях информационного общества (развитие мышления и умения принимать оптимальные решения; формирование информационной культуры, навыков обработки информации и экспериментально-исследовательской деятельности); </a:t>
            </a:r>
          </a:p>
          <a:p>
            <a:pPr algn="just"/>
            <a:r>
              <a:rPr lang="ru-RU" dirty="0" smtClean="0"/>
              <a:t>реализация социального заказа (подготовка специалистов в области вычислительной техники и пользователей средствами новых информационных технологий); </a:t>
            </a:r>
          </a:p>
          <a:p>
            <a:pPr algn="just"/>
            <a:r>
              <a:rPr lang="ru-RU" dirty="0" smtClean="0"/>
              <a:t>интенсификация всех уровней учебно-воспитательного процесса (повышение эффективности и качества процесса обучения, активизация познавательной деятельности, углубление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связей).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255" y="226640"/>
            <a:ext cx="9030745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3. Компьютер как средство обучения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Диапазон использования компьютера в учебно-воспитательном процессе очень велик: о тестирования учащихся, учета их личностных особенностей до игры. Компьютер может быть как объектом изучения, так и средством обучения, т.е. возможны два вида направления компьютеризации обучения: изучение информатики и также его использование при изучении различных предметов. При этом компьютер является мощным средством повышения эффективности обучения.</a:t>
            </a:r>
          </a:p>
          <a:p>
            <a:pPr algn="just">
              <a:buNone/>
            </a:pPr>
            <a:r>
              <a:rPr lang="ru-RU" dirty="0" smtClean="0"/>
              <a:t>Компьютер позволяет качественно изменить контроль за деятельностью учащихся, обеспечивая при этом гибкость управления учебным процессом.</a:t>
            </a:r>
          </a:p>
          <a:p>
            <a:pPr algn="just">
              <a:buNone/>
            </a:pPr>
            <a:r>
              <a:rPr lang="ru-RU" dirty="0" smtClean="0"/>
              <a:t>Компьютер позволяет проверить все ответы, а во многих случаях он не только фиксирует ошибку, но довольно точно определяет ее характер, что помогает вовремя устранить причину, обуславливающую ее появление.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473" y="2277781"/>
            <a:ext cx="3698527" cy="458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804" y="908720"/>
            <a:ext cx="7427168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Таким образом, компьютеризация полностью видоизменяет организацию учебного процесса. Компьютер в состоянии изменить структуру и методы работы учителя вне урока и непосредственно на уроке, что заставляет переосмысливать роль компьютера в</a:t>
            </a:r>
            <a:br>
              <a:rPr lang="ru-RU" dirty="0" smtClean="0"/>
            </a:br>
            <a:r>
              <a:rPr lang="ru-RU" dirty="0" smtClean="0"/>
              <a:t>обучении, функции учителя и </a:t>
            </a:r>
            <a:br>
              <a:rPr lang="ru-RU" dirty="0" smtClean="0"/>
            </a:br>
            <a:r>
              <a:rPr lang="ru-RU" dirty="0" smtClean="0"/>
              <a:t>учеников, особенности </a:t>
            </a:r>
            <a:br>
              <a:rPr lang="ru-RU" dirty="0" smtClean="0"/>
            </a:br>
            <a:r>
              <a:rPr lang="ru-RU" dirty="0" smtClean="0"/>
              <a:t>педагогического взаимодействия. </a:t>
            </a:r>
            <a:br>
              <a:rPr lang="ru-RU" dirty="0" smtClean="0"/>
            </a:br>
            <a:r>
              <a:rPr lang="ru-RU" dirty="0" smtClean="0"/>
              <a:t>Это дает основания утверждать, </a:t>
            </a:r>
            <a:br>
              <a:rPr lang="ru-RU" dirty="0" smtClean="0"/>
            </a:br>
            <a:r>
              <a:rPr lang="ru-RU" dirty="0" smtClean="0"/>
              <a:t>что в настоящее время происходит </a:t>
            </a:r>
            <a:br>
              <a:rPr lang="ru-RU" dirty="0" smtClean="0"/>
            </a:br>
            <a:r>
              <a:rPr lang="ru-RU" dirty="0" smtClean="0"/>
              <a:t>рождение принципиально новых </a:t>
            </a:r>
            <a:br>
              <a:rPr lang="ru-RU" dirty="0" smtClean="0"/>
            </a:br>
            <a:r>
              <a:rPr lang="ru-RU" dirty="0" smtClean="0"/>
              <a:t>систем обучения, основанных на последовательном, всеохватывающем использовании компьютерных </a:t>
            </a:r>
            <a:br>
              <a:rPr lang="ru-RU" dirty="0" smtClean="0"/>
            </a:br>
            <a:r>
              <a:rPr lang="ru-RU" dirty="0" smtClean="0"/>
              <a:t>технологий.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58" name="Picture 10" descr="album_2810161906_965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12875"/>
            <a:ext cx="1008063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Ols" descr="butterfly13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/>
          <a:srcRect/>
          <a:stretch>
            <a:fillRect/>
          </a:stretch>
        </p:blipFill>
        <p:spPr>
          <a:xfrm rot="20139424" flipH="1">
            <a:off x="0" y="2781300"/>
            <a:ext cx="1439863" cy="839788"/>
          </a:xfrm>
          <a:noFill/>
        </p:spPr>
      </p:pic>
      <p:pic>
        <p:nvPicPr>
          <p:cNvPr id="2063" name="Ols" descr="butterfly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60576">
            <a:off x="7847013" y="2393950"/>
            <a:ext cx="125888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d53571788c30745d0b1bba492c9c444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3213100"/>
            <a:ext cx="998538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2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6858000"/>
            <a:ext cx="9207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3" y="-900113"/>
            <a:ext cx="180022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87 -0.00047 L 0.93715 -0.0004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" presetID="35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34 -0.00116 L -0.95226 -0.00116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4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" presetID="64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0564E-6 L -0.00313 -1.38783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6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0"/>
                            </p:stCondLst>
                            <p:childTnLst>
                              <p:par>
                                <p:cTn id="21" presetID="42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15865 L 0.00399 1.09991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3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3500"/>
                            </p:stCondLst>
                            <p:childTnLst>
                              <p:par>
                                <p:cTn id="33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33117E-6 C 4.16667E-6 -0.08071 0.10034 -0.1413 0.22239 -0.1413 C 0.34843 -0.1413 0.44878 -0.08071 0.44878 -2.33117E-6 C 0.44878 0.08025 0.54913 0.142 0.67517 0.142 C 0.79722 0.142 0.89774 0.08025 0.89774 -2.33117E-6 " pathEditMode="relative" rAng="0" ptsTypes="fffff">
                                      <p:cBhvr>
                                        <p:cTn id="34" dur="5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8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9000"/>
                            </p:stCondLst>
                            <p:childTnLst>
                              <p:par>
                                <p:cTn id="41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77 0.02683 C -0.05677 -0.06221 -0.14983 -0.1302 -0.2625 -0.1302 C -0.37813 -0.1302 -0.47066 -0.06221 -0.47066 0.02683 C -0.47066 0.1161 -0.56302 0.18455 -0.67882 0.18455 C -0.79132 0.18455 -0.88368 0.1161 -0.88368 0.02683 " pathEditMode="relative" rAng="0" ptsTypes="fffff">
                                      <p:cBhvr>
                                        <p:cTn id="42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AC4BD2-4A02-4A5A-B23E-A4F9A8E163A7}"/>
</file>

<file path=customXml/itemProps2.xml><?xml version="1.0" encoding="utf-8"?>
<ds:datastoreItem xmlns:ds="http://schemas.openxmlformats.org/officeDocument/2006/customXml" ds:itemID="{593F18C1-5A6A-43F6-9616-53FB984BBCD1}"/>
</file>

<file path=customXml/itemProps3.xml><?xml version="1.0" encoding="utf-8"?>
<ds:datastoreItem xmlns:ds="http://schemas.openxmlformats.org/officeDocument/2006/customXml" ds:itemID="{507B49BF-54CB-425C-BAED-B2D70912BC5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395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1. Компьютеризация обучения</vt:lpstr>
      <vt:lpstr>2. Цели компьютерного обучения</vt:lpstr>
      <vt:lpstr>3. Компьютер как средство обучения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Admin</cp:lastModifiedBy>
  <cp:revision>9</cp:revision>
  <dcterms:created xsi:type="dcterms:W3CDTF">2011-02-21T10:43:01Z</dcterms:created>
  <dcterms:modified xsi:type="dcterms:W3CDTF">2014-02-01T16:46:47Z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