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3E81-188D-4F5A-98C0-B61EBB1905A7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E2DD1-172C-495D-8E9E-760567699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25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84118B-DB98-4C7E-B86D-9B07C5CA9C3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AF6B12-EFEC-49C2-9F7A-EC0986E0D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atalog.iot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by/" TargetMode="External"/><Relationship Id="rId5" Type="http://schemas.openxmlformats.org/officeDocument/2006/relationships/hyperlink" Target="http://edu.gov.by/" TargetMode="External"/><Relationship Id="rId4" Type="http://schemas.openxmlformats.org/officeDocument/2006/relationships/hyperlink" Target="http://fcior.edu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Использование Интернет-ресурсов в образовательном процессе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591" y="3068960"/>
            <a:ext cx="142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Реферат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07106084"/>
      </p:ext>
    </p:extLst>
  </p:cSld>
  <p:clrMapOvr>
    <a:masterClrMapping/>
  </p:clrMapOvr>
  <p:transition spd="slow" advTm="1153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4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4" y="2852936"/>
            <a:ext cx="8891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6475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7" y="1052736"/>
            <a:ext cx="7824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/>
              </a:rPr>
              <a:t>Актуальность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В сегодняшнем мире очень сложно обладать всей информацией по предмету,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даже имея большой опыт, эрудицию и выдающийся интеллект.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7" y="2708920"/>
            <a:ext cx="9094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/>
              </a:rPr>
              <a:t>Проблема</a:t>
            </a:r>
            <a:r>
              <a:rPr lang="ru-RU" b="1" dirty="0" smtClean="0">
                <a:effectLst/>
              </a:rPr>
              <a:t> </a:t>
            </a:r>
            <a:endParaRPr lang="ru-RU" dirty="0" smtClean="0">
              <a:effectLst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Как эффективно использовать   интернет – ресурсы на учебном занятии и может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ли Интернет дать новые возможности для выхода на новые образовательные результаты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?  </a:t>
            </a: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365104"/>
            <a:ext cx="68925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/>
              </a:rPr>
              <a:t>Цель реферата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Обсудить проблемы использования Интернет-ресурсов на занятиях,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методические приемы и формы работы.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69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992"/>
            <a:ext cx="9148137" cy="6831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18" y="476672"/>
            <a:ext cx="902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Интернет-технологии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позволяют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6033" y="1903613"/>
            <a:ext cx="9246057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• организовать разнообразные формы деятельности обучаемых по </a:t>
            </a:r>
            <a:r>
              <a:rPr lang="ru-RU" sz="1600" b="1" dirty="0" smtClean="0"/>
              <a:t>самостоятельному</a:t>
            </a:r>
            <a:endParaRPr lang="en-US" sz="1600" b="1" dirty="0" smtClean="0"/>
          </a:p>
          <a:p>
            <a:r>
              <a:rPr lang="ru-RU" sz="1600" b="1" dirty="0" smtClean="0"/>
              <a:t> </a:t>
            </a:r>
            <a:r>
              <a:rPr lang="en-US" sz="1600" b="1" dirty="0" smtClean="0"/>
              <a:t>  </a:t>
            </a:r>
            <a:r>
              <a:rPr lang="ru-RU" sz="1600" b="1" dirty="0" smtClean="0"/>
              <a:t>извлечению </a:t>
            </a:r>
            <a:r>
              <a:rPr lang="ru-RU" sz="1600" b="1" dirty="0"/>
              <a:t>и представлению знаний</a:t>
            </a:r>
            <a:r>
              <a:rPr lang="ru-RU" sz="1600" b="1" dirty="0" smtClean="0"/>
              <a:t>;</a:t>
            </a:r>
            <a:endParaRPr lang="en-US" sz="1600" b="1" dirty="0" smtClean="0"/>
          </a:p>
          <a:p>
            <a:r>
              <a:rPr lang="ru-RU" sz="1600" b="1" dirty="0"/>
              <a:t>• применять весь спектр возможностей современных информационных технологий в процессе </a:t>
            </a:r>
            <a:endParaRPr lang="en-US" sz="1600" b="1" dirty="0" smtClean="0"/>
          </a:p>
          <a:p>
            <a:r>
              <a:rPr lang="en-US" sz="1600" b="1" dirty="0" smtClean="0"/>
              <a:t>   </a:t>
            </a:r>
            <a:r>
              <a:rPr lang="ru-RU" sz="1600" b="1" dirty="0" smtClean="0"/>
              <a:t>выполнения </a:t>
            </a:r>
            <a:r>
              <a:rPr lang="ru-RU" sz="1600" b="1" dirty="0"/>
              <a:t>разнообразных видов учебной </a:t>
            </a:r>
            <a:r>
              <a:rPr lang="ru-RU" sz="1600" b="1" dirty="0" smtClean="0"/>
              <a:t>деятельности</a:t>
            </a:r>
            <a:r>
              <a:rPr lang="en-US" sz="1600" b="1" dirty="0" smtClean="0"/>
              <a:t>;</a:t>
            </a:r>
          </a:p>
          <a:p>
            <a:r>
              <a:rPr lang="ru-RU" sz="1600" b="1" dirty="0"/>
              <a:t>• использовать в учебном процессе возможности технологий мультимедиа, гипертекстовых и </a:t>
            </a:r>
            <a:endParaRPr lang="en-US" sz="1600" b="1" dirty="0" smtClean="0"/>
          </a:p>
          <a:p>
            <a:r>
              <a:rPr lang="en-US" sz="1600" b="1" dirty="0" smtClean="0"/>
              <a:t>   </a:t>
            </a:r>
            <a:r>
              <a:rPr lang="ru-RU" sz="1600" b="1" dirty="0" smtClean="0"/>
              <a:t>гипермедиа </a:t>
            </a:r>
            <a:r>
              <a:rPr lang="ru-RU" sz="1600" b="1" dirty="0"/>
              <a:t>систем</a:t>
            </a:r>
            <a:r>
              <a:rPr lang="ru-RU" sz="1600" b="1" dirty="0" smtClean="0"/>
              <a:t>;</a:t>
            </a:r>
            <a:endParaRPr lang="en-US" sz="1600" b="1" dirty="0" smtClean="0"/>
          </a:p>
          <a:p>
            <a:r>
              <a:rPr lang="ru-RU" sz="1600" b="1" dirty="0"/>
              <a:t>• диагностировать интеллектуальные возможности обучаемых, а также уровень их знаний, </a:t>
            </a:r>
            <a:endParaRPr lang="en-US" sz="1600" b="1" dirty="0" smtClean="0"/>
          </a:p>
          <a:p>
            <a:r>
              <a:rPr lang="en-US" sz="1600" b="1" dirty="0"/>
              <a:t> </a:t>
            </a:r>
            <a:r>
              <a:rPr lang="en-US" sz="1600" b="1" dirty="0" smtClean="0"/>
              <a:t>  </a:t>
            </a:r>
            <a:r>
              <a:rPr lang="ru-RU" sz="1600" b="1" dirty="0" smtClean="0"/>
              <a:t>умений</a:t>
            </a:r>
            <a:r>
              <a:rPr lang="ru-RU" sz="1600" b="1" dirty="0"/>
              <a:t>, навыков, уровень подготовки к конкретному занятию</a:t>
            </a:r>
            <a:r>
              <a:rPr lang="ru-RU" sz="1600" b="1" dirty="0" smtClean="0"/>
              <a:t>;</a:t>
            </a:r>
            <a:endParaRPr lang="en-US" sz="1600" b="1" dirty="0" smtClean="0"/>
          </a:p>
          <a:p>
            <a:r>
              <a:rPr lang="ru-RU" sz="1600" b="1" dirty="0"/>
              <a:t>• управлять обучением, автоматизировать процессы контроля результатов учебной деятельности</a:t>
            </a:r>
            <a:endParaRPr lang="ru-RU" sz="1600" dirty="0" smtClean="0">
              <a:effectLst/>
            </a:endParaRPr>
          </a:p>
          <a:p>
            <a:r>
              <a:rPr lang="ru-RU" sz="1600" b="1" dirty="0"/>
              <a:t>• создавать условия для осуществления самостоятельной учебной деятельности обучаемых</a:t>
            </a:r>
            <a:endParaRPr lang="ru-RU" sz="1600" dirty="0" smtClean="0">
              <a:effectLst/>
            </a:endParaRPr>
          </a:p>
          <a:p>
            <a:endParaRPr lang="ru-RU" sz="1600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87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360164"/>
            <a:ext cx="8780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работе преподавателя с системой </a:t>
            </a:r>
            <a:r>
              <a:rPr lang="ru-RU" dirty="0"/>
              <a:t>информационно-коммуникационных </a:t>
            </a:r>
            <a:r>
              <a:rPr lang="ru-RU" dirty="0" smtClean="0"/>
              <a:t>технологий</a:t>
            </a:r>
          </a:p>
          <a:p>
            <a:r>
              <a:rPr lang="ru-RU" dirty="0" smtClean="0"/>
              <a:t>Необходимо интегрировать </a:t>
            </a:r>
            <a:r>
              <a:rPr lang="ru-RU" dirty="0"/>
              <a:t>ИКТ с современными педагогическими технологиями: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412776"/>
            <a:ext cx="82968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/>
              <a:t>• </a:t>
            </a:r>
            <a:r>
              <a:rPr lang="ru-RU" b="1" dirty="0" smtClean="0">
                <a:effectLst/>
              </a:rPr>
              <a:t>коммуникативными</a:t>
            </a:r>
            <a:r>
              <a:rPr lang="ru-RU" dirty="0" smtClean="0">
                <a:effectLst/>
              </a:rPr>
              <a:t> (ведущий метод - общение; обучение в сотрудничестве,</a:t>
            </a:r>
          </a:p>
          <a:p>
            <a:pPr lvl="0"/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  </a:t>
            </a:r>
            <a:r>
              <a:rPr lang="ru-RU" dirty="0" err="1" smtClean="0">
                <a:effectLst/>
              </a:rPr>
              <a:t>взаимообучение</a:t>
            </a:r>
            <a:r>
              <a:rPr lang="ru-RU" dirty="0" smtClean="0">
                <a:effectLst/>
              </a:rPr>
              <a:t>, работа в парах и группах, учебный диалог, дискуссия); </a:t>
            </a:r>
            <a:endParaRPr lang="en-US" dirty="0" smtClean="0">
              <a:effectLst/>
            </a:endParaRPr>
          </a:p>
          <a:p>
            <a:pPr lvl="0"/>
            <a:endParaRPr lang="ru-RU" dirty="0" smtClean="0">
              <a:effectLst/>
            </a:endParaRPr>
          </a:p>
          <a:p>
            <a:pPr lvl="0"/>
            <a:r>
              <a:rPr lang="ru-RU" b="1" dirty="0" smtClean="0"/>
              <a:t>• </a:t>
            </a:r>
            <a:r>
              <a:rPr lang="ru-RU" b="1" dirty="0" smtClean="0">
                <a:effectLst/>
              </a:rPr>
              <a:t>исследовательскими</a:t>
            </a:r>
            <a:r>
              <a:rPr lang="ru-RU" dirty="0" smtClean="0">
                <a:effectLst/>
              </a:rPr>
              <a:t> (ведущие метод - проблемное обучение, метод проектов; </a:t>
            </a:r>
          </a:p>
          <a:p>
            <a:pPr lvl="0"/>
            <a:r>
              <a:rPr lang="en-US" dirty="0" smtClean="0">
                <a:effectLst/>
              </a:rPr>
              <a:t>  </a:t>
            </a:r>
            <a:r>
              <a:rPr lang="ru-RU" dirty="0" err="1" smtClean="0">
                <a:effectLst/>
              </a:rPr>
              <a:t>организационнная</a:t>
            </a:r>
            <a:r>
              <a:rPr lang="ru-RU" dirty="0" smtClean="0">
                <a:effectLst/>
              </a:rPr>
              <a:t> форма -совместный поиск решения проблемных ситуаций); </a:t>
            </a:r>
            <a:endParaRPr lang="en-US" dirty="0" smtClean="0">
              <a:effectLst/>
            </a:endParaRPr>
          </a:p>
          <a:p>
            <a:pPr lvl="0"/>
            <a:endParaRPr lang="ru-RU" dirty="0" smtClean="0">
              <a:effectLst/>
            </a:endParaRPr>
          </a:p>
          <a:p>
            <a:pPr lvl="0"/>
            <a:r>
              <a:rPr lang="ru-RU" b="1" dirty="0" smtClean="0"/>
              <a:t>• </a:t>
            </a:r>
            <a:r>
              <a:rPr lang="ru-RU" b="1" dirty="0" smtClean="0">
                <a:effectLst/>
              </a:rPr>
              <a:t>игровыми</a:t>
            </a:r>
            <a:r>
              <a:rPr lang="ru-RU" dirty="0" smtClean="0">
                <a:effectLst/>
              </a:rPr>
              <a:t> (ведущий метод - игра; организационные формы - деловые, ролевые, </a:t>
            </a:r>
          </a:p>
          <a:p>
            <a:pPr lvl="0"/>
            <a:r>
              <a:rPr lang="en-US" dirty="0" smtClean="0">
                <a:effectLst/>
              </a:rPr>
              <a:t>  </a:t>
            </a:r>
            <a:r>
              <a:rPr lang="ru-RU" dirty="0" smtClean="0">
                <a:effectLst/>
              </a:rPr>
              <a:t>игры-путешествия).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9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567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Среди Интернет-порталов для системы 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образования </a:t>
            </a:r>
            <a:r>
              <a:rPr lang="ru-RU" sz="2400" b="1" dirty="0"/>
              <a:t>выделим следующие:</a:t>
            </a:r>
            <a:endParaRPr lang="ru-RU" sz="2400" dirty="0" smtClean="0">
              <a:effectLst/>
            </a:endParaRPr>
          </a:p>
          <a:p>
            <a:pPr algn="ctr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6890" y="1916832"/>
            <a:ext cx="88771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1. Каталог образовательных Интернет ресурсов  </a:t>
            </a:r>
            <a:r>
              <a:rPr lang="ru-RU" u="sng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http://katalog.iot.ru</a:t>
            </a: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2.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Федеральный 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центр информационно-образовательных ресурсов </a:t>
            </a:r>
            <a:endParaRPr lang="en-US" b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образовательный 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Портал </a:t>
            </a:r>
            <a:r>
              <a:rPr lang="ru-RU" u="sng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/>
              </a:rPr>
              <a:t>http://</a:t>
            </a:r>
            <a:r>
              <a:rPr lang="ru-RU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4"/>
              </a:rPr>
              <a:t>fcior.edu.ru</a:t>
            </a:r>
            <a:endParaRPr lang="en-US" u="sng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3.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Портал 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Министерства образования Республики Беларусь </a:t>
            </a:r>
            <a:r>
              <a:rPr lang="ru-RU" u="sng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5"/>
              </a:rPr>
              <a:t>http://</a:t>
            </a:r>
            <a:r>
              <a:rPr lang="ru-RU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5"/>
              </a:rPr>
              <a:t>edu.gov.by</a:t>
            </a:r>
            <a:endParaRPr lang="en-US" u="sng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u="sng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4. Белорусский национальный образовательный интернет-портал </a:t>
            </a:r>
            <a:r>
              <a:rPr lang="ru-RU" u="sng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6"/>
              </a:rPr>
              <a:t>http://www.edu.by</a:t>
            </a: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0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0901"/>
            <a:ext cx="9144000" cy="637619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8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22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5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2037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18C947-6728-4A5D-AD28-B6F52796F8FA}"/>
</file>

<file path=customXml/itemProps2.xml><?xml version="1.0" encoding="utf-8"?>
<ds:datastoreItem xmlns:ds="http://schemas.openxmlformats.org/officeDocument/2006/customXml" ds:itemID="{E0ED9893-7701-4B2A-80A2-7AE3B7AD00A9}"/>
</file>

<file path=customXml/itemProps3.xml><?xml version="1.0" encoding="utf-8"?>
<ds:datastoreItem xmlns:ds="http://schemas.openxmlformats.org/officeDocument/2006/customXml" ds:itemID="{7101A73B-53D0-45C0-879B-116064A51633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267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Использование Интернет-ресурсов в образовательном процессе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Ок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Интернет-ресурсов в образовательном процессе </dc:title>
  <dc:creator>Я</dc:creator>
  <cp:lastModifiedBy>Admin</cp:lastModifiedBy>
  <cp:revision>10</cp:revision>
  <dcterms:created xsi:type="dcterms:W3CDTF">2013-02-07T15:44:11Z</dcterms:created>
  <dcterms:modified xsi:type="dcterms:W3CDTF">2014-02-01T16:02:20Z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