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8" r:id="rId3"/>
    <p:sldId id="274" r:id="rId4"/>
    <p:sldId id="269" r:id="rId5"/>
    <p:sldId id="275" r:id="rId6"/>
    <p:sldId id="270" r:id="rId7"/>
    <p:sldId id="276" r:id="rId8"/>
    <p:sldId id="277" r:id="rId9"/>
    <p:sldId id="257" r:id="rId10"/>
    <p:sldId id="272" r:id="rId11"/>
    <p:sldId id="258" r:id="rId12"/>
    <p:sldId id="266" r:id="rId13"/>
    <p:sldId id="267" r:id="rId14"/>
    <p:sldId id="259" r:id="rId15"/>
    <p:sldId id="260" r:id="rId16"/>
    <p:sldId id="261" r:id="rId17"/>
    <p:sldId id="262" r:id="rId18"/>
    <p:sldId id="263" r:id="rId19"/>
    <p:sldId id="264" r:id="rId20"/>
    <p:sldId id="278" r:id="rId21"/>
    <p:sldId id="273" r:id="rId2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250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2C39E17-9429-4439-8901-EA3A6BB8586D}" type="datetimeFigureOut">
              <a:rPr lang="ru-RU" smtClean="0"/>
              <a:pPr>
                <a:defRPr/>
              </a:pPr>
              <a:t>31.01.2013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5386A3-358E-4402-81EA-69AB752124D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25A2DD7-0BBB-41A4-953B-5C71EFBC510E}" type="datetimeFigureOut">
              <a:rPr lang="ru-RU" smtClean="0"/>
              <a:pPr>
                <a:defRPr/>
              </a:pPr>
              <a:t>31.01.2013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0708B0-1F2C-48FB-94D2-0CCE97B9A15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710C750-967C-4C9D-AF2E-985986BAC4C7}" type="datetimeFigureOut">
              <a:rPr lang="ru-RU" smtClean="0"/>
              <a:pPr>
                <a:defRPr/>
              </a:pPr>
              <a:t>31.01.2013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6B275A-FBF8-44F8-BFAF-399607B478B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D1DD708-396F-4B01-BC33-6D34509A0656}" type="datetimeFigureOut">
              <a:rPr lang="ru-RU" smtClean="0"/>
              <a:pPr>
                <a:defRPr/>
              </a:pPr>
              <a:t>31.01.2013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AACA8A-49D0-42F3-B1EB-E7B6C600C53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608C1F6-9230-4120-94EB-B37CB6D5603B}" type="datetimeFigureOut">
              <a:rPr lang="ru-RU" smtClean="0"/>
              <a:pPr>
                <a:defRPr/>
              </a:pPr>
              <a:t>31.01.2013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3989AC-7061-46A7-BDC9-51921EDE422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23542EA-FFB8-4A6F-AF59-87B6AE8BB9F8}" type="datetimeFigureOut">
              <a:rPr lang="ru-RU" smtClean="0"/>
              <a:pPr>
                <a:defRPr/>
              </a:pPr>
              <a:t>31.01.2013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2BA3BC-4934-412B-A445-CB34249FBC5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0B6A59D-34A3-4EC7-B871-906C5ED4CAF8}" type="datetimeFigureOut">
              <a:rPr lang="ru-RU" smtClean="0"/>
              <a:pPr>
                <a:defRPr/>
              </a:pPr>
              <a:t>31.01.2013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F288FB-6D5E-490C-8A66-A0EBCADE4D8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C8DA1DC-F4F1-4CA9-8C69-CA243D1E09CF}" type="datetimeFigureOut">
              <a:rPr lang="ru-RU" smtClean="0"/>
              <a:pPr>
                <a:defRPr/>
              </a:pPr>
              <a:t>31.01.2013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AB61EE-A492-4BD2-97E5-AE9F73D7404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C1562F0-79A4-488C-B09D-65FBFC18704A}" type="datetimeFigureOut">
              <a:rPr lang="ru-RU" smtClean="0"/>
              <a:pPr>
                <a:defRPr/>
              </a:pPr>
              <a:t>31.01.2013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507255-9114-4437-908B-AD325919227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F29A5FF-9696-4FC9-BD3F-FBAC7AEC3F04}" type="datetimeFigureOut">
              <a:rPr lang="ru-RU" smtClean="0"/>
              <a:pPr>
                <a:defRPr/>
              </a:pPr>
              <a:t>31.01.2013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08D253-ABD4-4F75-8A85-26B522F945B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60A03AF-BBA3-4155-A217-AC322A1D40E8}" type="datetimeFigureOut">
              <a:rPr lang="ru-RU" smtClean="0"/>
              <a:pPr>
                <a:defRPr/>
              </a:pPr>
              <a:t>31.01.2013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00AB6B5F-1F50-40A3-B45E-4D2A568DB88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85ECC34E-FE61-4A80-841A-42CA4F571E84}" type="datetimeFigureOut">
              <a:rPr lang="ru-RU" smtClean="0"/>
              <a:pPr>
                <a:defRPr/>
              </a:pPr>
              <a:t>31.01.2013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66E00DA4-90A7-4B63-9D4B-957C93525FF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3224978"/>
          </a:xfrm>
        </p:spPr>
        <p:txBody>
          <a:bodyPr>
            <a:noAutofit/>
          </a:bodyPr>
          <a:lstStyle/>
          <a:p>
            <a:pPr algn="ctr"/>
            <a:r>
              <a:rPr lang="ru-RU" sz="7700" b="1" dirty="0" smtClean="0"/>
              <a:t>Сущность процесса обучения в высшей школе</a:t>
            </a:r>
            <a:endParaRPr lang="ru-RU" sz="7700" b="1" dirty="0"/>
          </a:p>
        </p:txBody>
      </p:sp>
      <p:pic>
        <p:nvPicPr>
          <p:cNvPr id="7" name="Содержимое 6" descr="images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286512" y="3714752"/>
            <a:ext cx="2571768" cy="3000396"/>
          </a:xfrm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3857652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5400" dirty="0" smtClean="0"/>
              <a:t>Основными </a:t>
            </a:r>
            <a:r>
              <a:rPr lang="ru-RU" sz="5400" i="1" dirty="0" smtClean="0">
                <a:solidFill>
                  <a:srgbClr val="C00000"/>
                </a:solidFill>
              </a:rPr>
              <a:t>субъектами педагогического процесса</a:t>
            </a:r>
            <a:r>
              <a:rPr lang="ru-RU" sz="5400" dirty="0" smtClean="0"/>
              <a:t> в высшей школе являются </a:t>
            </a:r>
            <a:r>
              <a:rPr lang="ru-RU" sz="5400" b="1" dirty="0" smtClean="0"/>
              <a:t>преподаватель</a:t>
            </a:r>
            <a:r>
              <a:rPr lang="ru-RU" sz="5400" dirty="0" smtClean="0"/>
              <a:t> и </a:t>
            </a:r>
            <a:r>
              <a:rPr lang="ru-RU" sz="5400" b="1" dirty="0" smtClean="0"/>
              <a:t>студенты</a:t>
            </a:r>
            <a:r>
              <a:rPr lang="ru-RU" sz="5400" dirty="0" smtClean="0"/>
              <a:t>. </a:t>
            </a:r>
            <a:br>
              <a:rPr lang="ru-RU" sz="5400" dirty="0" smtClean="0"/>
            </a:br>
            <a:endParaRPr lang="ru-RU" dirty="0"/>
          </a:p>
        </p:txBody>
      </p:sp>
      <p:pic>
        <p:nvPicPr>
          <p:cNvPr id="4" name="Содержимое 3" descr="29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57620" y="3500438"/>
            <a:ext cx="5286380" cy="3357562"/>
          </a:xfrm>
        </p:spPr>
      </p:pic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50" y="274638"/>
            <a:ext cx="8401050" cy="939784"/>
          </a:xfrm>
        </p:spPr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C00000"/>
                </a:solidFill>
              </a:rPr>
              <a:t>Структура педагогического процесса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50" y="1142984"/>
            <a:ext cx="8572500" cy="5357829"/>
          </a:xfrm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 rtlCol="0">
            <a:normAutofit fontScale="47500" lnSpcReduction="20000"/>
          </a:bodyPr>
          <a:lstStyle/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4600" b="1" dirty="0" smtClean="0"/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600" b="1" dirty="0" smtClean="0"/>
              <a:t>      </a:t>
            </a:r>
            <a:r>
              <a:rPr lang="ru-RU" sz="4600" b="1" dirty="0" smtClean="0">
                <a:solidFill>
                  <a:srgbClr val="C00000"/>
                </a:solidFill>
              </a:rPr>
              <a:t>Цель - Принципы - Содержание - Методы - Средства - Формы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4200" dirty="0" smtClean="0"/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200" b="1" i="1" dirty="0" smtClean="0">
                <a:solidFill>
                  <a:srgbClr val="0070C0"/>
                </a:solidFill>
              </a:rPr>
              <a:t>Цели обучения</a:t>
            </a:r>
            <a:r>
              <a:rPr lang="ru-RU" sz="4200" b="1" dirty="0" smtClean="0">
                <a:solidFill>
                  <a:srgbClr val="0070C0"/>
                </a:solidFill>
              </a:rPr>
              <a:t> </a:t>
            </a:r>
            <a:r>
              <a:rPr lang="ru-RU" sz="4200" dirty="0" smtClean="0"/>
              <a:t>- начальный компонент педагогического процесса. В нем преподаватель и студент уясняют конечный результат своей совместной деятельности.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200" b="1" i="1" dirty="0" smtClean="0">
                <a:solidFill>
                  <a:srgbClr val="0070C0"/>
                </a:solidFill>
              </a:rPr>
              <a:t>Принципы обучения</a:t>
            </a:r>
            <a:r>
              <a:rPr lang="ru-RU" sz="4200" b="1" dirty="0" smtClean="0">
                <a:solidFill>
                  <a:srgbClr val="0070C0"/>
                </a:solidFill>
              </a:rPr>
              <a:t> </a:t>
            </a:r>
            <a:r>
              <a:rPr lang="ru-RU" sz="4200" dirty="0" smtClean="0"/>
              <a:t>- служат для установления путей реализации поставленных целей обучения. 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200" b="1" i="1" dirty="0" smtClean="0">
                <a:solidFill>
                  <a:srgbClr val="0070C0"/>
                </a:solidFill>
              </a:rPr>
              <a:t>Содержание обучения</a:t>
            </a:r>
            <a:r>
              <a:rPr lang="ru-RU" sz="4200" b="1" dirty="0" smtClean="0">
                <a:solidFill>
                  <a:srgbClr val="0070C0"/>
                </a:solidFill>
              </a:rPr>
              <a:t> </a:t>
            </a:r>
            <a:r>
              <a:rPr lang="ru-RU" sz="4200" dirty="0" smtClean="0"/>
              <a:t>- часть опыта предыдущих поколений людей, которую необходимо передать студентам для достижения поставленных целей обучения посредством выбранных путей реализации этих целей.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200" b="1" i="1" dirty="0" smtClean="0">
                <a:solidFill>
                  <a:srgbClr val="0070C0"/>
                </a:solidFill>
              </a:rPr>
              <a:t>Методы обучения</a:t>
            </a:r>
            <a:r>
              <a:rPr lang="ru-RU" sz="4200" b="1" dirty="0" smtClean="0">
                <a:solidFill>
                  <a:srgbClr val="0070C0"/>
                </a:solidFill>
              </a:rPr>
              <a:t> </a:t>
            </a:r>
            <a:r>
              <a:rPr lang="ru-RU" sz="4200" dirty="0" smtClean="0"/>
              <a:t>- логическая цепь взаимосвязанных действий преподавателя и студента, посредством которых передается и воспринимается содержание, которое перерабатывается и воспроизводится. 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200" b="1" i="1" dirty="0" smtClean="0">
                <a:solidFill>
                  <a:srgbClr val="0070C0"/>
                </a:solidFill>
              </a:rPr>
              <a:t>Средства обучения</a:t>
            </a:r>
            <a:r>
              <a:rPr lang="ru-RU" sz="4200" b="1" dirty="0" smtClean="0">
                <a:solidFill>
                  <a:srgbClr val="0070C0"/>
                </a:solidFill>
              </a:rPr>
              <a:t> </a:t>
            </a:r>
            <a:r>
              <a:rPr lang="ru-RU" sz="4200" dirty="0" smtClean="0"/>
              <a:t>- материализованные предметные способы обработки содержания обучения в совокупности с методами обучения. 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200" b="1" i="1" dirty="0" smtClean="0">
                <a:solidFill>
                  <a:srgbClr val="0070C0"/>
                </a:solidFill>
              </a:rPr>
              <a:t>Формы организации обучения</a:t>
            </a:r>
            <a:r>
              <a:rPr lang="ru-RU" sz="4200" b="1" dirty="0" smtClean="0">
                <a:solidFill>
                  <a:srgbClr val="0070C0"/>
                </a:solidFill>
              </a:rPr>
              <a:t> </a:t>
            </a:r>
            <a:r>
              <a:rPr lang="ru-RU" sz="4200" dirty="0" smtClean="0"/>
              <a:t>- обеспечивают логическую завершенность процесса обучения.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4000" dirty="0" smtClean="0"/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643998" cy="1143000"/>
          </a:xfrm>
        </p:spPr>
        <p:txBody>
          <a:bodyPr/>
          <a:lstStyle/>
          <a:p>
            <a:r>
              <a:rPr lang="ru-RU" sz="3800" b="1" dirty="0" smtClean="0">
                <a:solidFill>
                  <a:srgbClr val="C00000"/>
                </a:solidFill>
              </a:rPr>
              <a:t>Компоненты педагогического процесса</a:t>
            </a:r>
            <a:endParaRPr lang="ru-RU" sz="38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571613"/>
            <a:ext cx="7515252" cy="3929090"/>
          </a:xfrm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/>
          <a:lstStyle/>
          <a:p>
            <a:r>
              <a:rPr lang="ru-RU" sz="4400" dirty="0" smtClean="0"/>
              <a:t>целевой </a:t>
            </a:r>
          </a:p>
          <a:p>
            <a:r>
              <a:rPr lang="ru-RU" sz="4400" dirty="0" smtClean="0"/>
              <a:t>содержательный</a:t>
            </a:r>
          </a:p>
          <a:p>
            <a:r>
              <a:rPr lang="ru-RU" sz="4400" dirty="0" err="1" smtClean="0"/>
              <a:t>деятельностный</a:t>
            </a:r>
            <a:endParaRPr lang="ru-RU" sz="4400" dirty="0" smtClean="0"/>
          </a:p>
          <a:p>
            <a:r>
              <a:rPr lang="ru-RU" sz="4400" dirty="0" smtClean="0"/>
              <a:t>результативный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500042"/>
            <a:ext cx="8358246" cy="6072230"/>
          </a:xfrm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/>
          <a:lstStyle/>
          <a:p>
            <a:pPr algn="just"/>
            <a:r>
              <a:rPr lang="ru-RU" sz="2400" i="1" dirty="0" smtClean="0">
                <a:solidFill>
                  <a:srgbClr val="C00000"/>
                </a:solidFill>
              </a:rPr>
              <a:t>Целевой компонент</a:t>
            </a:r>
            <a:r>
              <a:rPr lang="ru-RU" sz="2400" dirty="0" smtClean="0">
                <a:solidFill>
                  <a:srgbClr val="C00000"/>
                </a:solidFill>
              </a:rPr>
              <a:t> </a:t>
            </a:r>
            <a:r>
              <a:rPr lang="ru-RU" sz="2400" dirty="0" smtClean="0"/>
              <a:t>процесса включает многообразие целей и задач педагогической деятельности: от генеральной цели до конкретных задач формирования отдельных качеств или их элементов. </a:t>
            </a:r>
          </a:p>
          <a:p>
            <a:pPr algn="just"/>
            <a:r>
              <a:rPr lang="ru-RU" sz="2400" i="1" dirty="0" smtClean="0">
                <a:solidFill>
                  <a:srgbClr val="C00000"/>
                </a:solidFill>
              </a:rPr>
              <a:t>Содержательный компонент</a:t>
            </a:r>
            <a:r>
              <a:rPr lang="ru-RU" sz="2400" dirty="0" smtClean="0">
                <a:solidFill>
                  <a:srgbClr val="C00000"/>
                </a:solidFill>
              </a:rPr>
              <a:t> </a:t>
            </a:r>
            <a:r>
              <a:rPr lang="ru-RU" sz="2400" dirty="0" smtClean="0"/>
              <a:t>отражает смысл, вкладываемый как в общую цель, так и в каждую конкретную задачу. </a:t>
            </a:r>
          </a:p>
          <a:p>
            <a:pPr algn="just"/>
            <a:r>
              <a:rPr lang="ru-RU" sz="2400" i="1" dirty="0" err="1" smtClean="0">
                <a:solidFill>
                  <a:srgbClr val="C00000"/>
                </a:solidFill>
              </a:rPr>
              <a:t>Деятельностный</a:t>
            </a:r>
            <a:r>
              <a:rPr lang="ru-RU" sz="2400" i="1" dirty="0" smtClean="0">
                <a:solidFill>
                  <a:srgbClr val="C00000"/>
                </a:solidFill>
              </a:rPr>
              <a:t> компонент</a:t>
            </a:r>
            <a:r>
              <a:rPr lang="ru-RU" sz="2400" dirty="0" smtClean="0">
                <a:solidFill>
                  <a:srgbClr val="C00000"/>
                </a:solidFill>
              </a:rPr>
              <a:t> </a:t>
            </a:r>
            <a:r>
              <a:rPr lang="ru-RU" sz="2400" dirty="0" smtClean="0"/>
              <a:t>отражает взаимодействие педагогов и воспитуемых, их сотрудничество, организацию и управление процессом, без которых не может быть достигнут конечный результат. </a:t>
            </a:r>
          </a:p>
          <a:p>
            <a:pPr algn="just"/>
            <a:r>
              <a:rPr lang="ru-RU" sz="2400" i="1" dirty="0" smtClean="0">
                <a:solidFill>
                  <a:srgbClr val="C00000"/>
                </a:solidFill>
              </a:rPr>
              <a:t>Результативный компонент</a:t>
            </a:r>
            <a:r>
              <a:rPr lang="ru-RU" sz="2400" dirty="0" smtClean="0">
                <a:solidFill>
                  <a:srgbClr val="C00000"/>
                </a:solidFill>
              </a:rPr>
              <a:t> </a:t>
            </a:r>
            <a:r>
              <a:rPr lang="ru-RU" sz="2400" dirty="0" smtClean="0"/>
              <a:t>процесса отражает эффективность его протекания, характеризует достигнутые сдвиги в соответствии с поставленной целью.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214313" y="285750"/>
            <a:ext cx="8786812" cy="1082675"/>
          </a:xfrm>
        </p:spPr>
        <p:txBody>
          <a:bodyPr/>
          <a:lstStyle/>
          <a:p>
            <a:r>
              <a:rPr lang="ru-RU" sz="4800" dirty="0" smtClean="0">
                <a:solidFill>
                  <a:srgbClr val="C00000"/>
                </a:solidFill>
              </a:rPr>
              <a:t>Этапы педагогического процесса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38" y="2000250"/>
            <a:ext cx="7072312" cy="3686175"/>
          </a:xfrm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400" dirty="0" smtClean="0"/>
              <a:t>подготовительный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400" dirty="0" smtClean="0"/>
              <a:t>основной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400" dirty="0" smtClean="0"/>
              <a:t>заключительный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3857652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b="1" i="1" dirty="0" smtClean="0">
                <a:solidFill>
                  <a:srgbClr val="C00000"/>
                </a:solidFill>
              </a:rPr>
              <a:t>На этапе подготовки </a:t>
            </a:r>
            <a:r>
              <a:rPr lang="ru-RU" sz="2800" dirty="0" smtClean="0"/>
              <a:t>педагогического процесса создаются надлежащие условия для его протекания в заданном направлении и с заданной скоростью. </a:t>
            </a:r>
            <a:br>
              <a:rPr lang="ru-RU" sz="2800" dirty="0" smtClean="0"/>
            </a:br>
            <a:r>
              <a:rPr lang="ru-RU" sz="2800" u="sng" dirty="0" smtClean="0"/>
              <a:t>Решаются следующие задачи</a:t>
            </a:r>
            <a:r>
              <a:rPr lang="ru-RU" sz="2800" dirty="0" smtClean="0"/>
              <a:t>: </a:t>
            </a:r>
            <a:br>
              <a:rPr lang="ru-RU" sz="2800" dirty="0" smtClean="0"/>
            </a:br>
            <a:r>
              <a:rPr lang="ru-RU" sz="2800" dirty="0" err="1" smtClean="0"/>
              <a:t>целеполагание</a:t>
            </a:r>
            <a:r>
              <a:rPr lang="ru-RU" sz="2800" dirty="0" smtClean="0"/>
              <a:t> </a:t>
            </a:r>
            <a:br>
              <a:rPr lang="ru-RU" sz="2800" dirty="0" smtClean="0"/>
            </a:br>
            <a:r>
              <a:rPr lang="ru-RU" sz="2800" dirty="0" smtClean="0"/>
              <a:t>диагностика условий </a:t>
            </a:r>
            <a:br>
              <a:rPr lang="ru-RU" sz="2800" dirty="0" smtClean="0"/>
            </a:br>
            <a:r>
              <a:rPr lang="ru-RU" sz="2800" dirty="0" smtClean="0"/>
              <a:t>прогнозирование достижений</a:t>
            </a:r>
            <a:br>
              <a:rPr lang="ru-RU" sz="2800" dirty="0" smtClean="0"/>
            </a:br>
            <a:r>
              <a:rPr lang="ru-RU" sz="2800" dirty="0" smtClean="0"/>
              <a:t>проектирование и планирование развития процесса</a:t>
            </a:r>
            <a:br>
              <a:rPr lang="ru-RU" sz="2800" dirty="0" smtClean="0"/>
            </a:br>
            <a:endParaRPr lang="ru-RU" sz="2800" dirty="0"/>
          </a:p>
        </p:txBody>
      </p:sp>
      <p:pic>
        <p:nvPicPr>
          <p:cNvPr id="12" name="Содержимое 11" descr="student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215074" y="3643314"/>
            <a:ext cx="2928926" cy="3214686"/>
          </a:xfrm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</p:pic>
    </p:spTree>
  </p:cSld>
  <p:clrMapOvr>
    <a:masterClrMapping/>
  </p:clrMapOvr>
  <p:transition spd="slow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2"/>
          <p:cNvSpPr>
            <a:spLocks noGrp="1"/>
          </p:cNvSpPr>
          <p:nvPr>
            <p:ph idx="1"/>
          </p:nvPr>
        </p:nvSpPr>
        <p:spPr>
          <a:xfrm>
            <a:off x="457200" y="1714487"/>
            <a:ext cx="8229600" cy="4572033"/>
          </a:xfrm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 rtlCol="0">
            <a:noAutofit/>
          </a:bodyPr>
          <a:lstStyle/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/>
              <a:t> • </a:t>
            </a:r>
            <a:r>
              <a:rPr lang="ru-RU" sz="2400" b="1" dirty="0" smtClean="0"/>
              <a:t>постановку и разъяснение целей и задач предстоящей деятельности</a:t>
            </a:r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b="1" dirty="0" smtClean="0"/>
              <a:t> • взаимодействие педагогов и учеников</a:t>
            </a:r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b="1" dirty="0" smtClean="0"/>
              <a:t> • использование намеченных методов, средств и форм педагогического процесса</a:t>
            </a:r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b="1" dirty="0" smtClean="0"/>
              <a:t> • создание благоприятных условий</a:t>
            </a:r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b="1" dirty="0" smtClean="0"/>
              <a:t> • осуществление разнообразных мер стимулирования деятельности учеников</a:t>
            </a:r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b="1" dirty="0" smtClean="0"/>
              <a:t> • обеспечение связи педагогического процесса с другими процессами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/>
              <a:t> 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400" dirty="0" smtClean="0"/>
          </a:p>
        </p:txBody>
      </p:sp>
      <p:sp>
        <p:nvSpPr>
          <p:cNvPr id="8195" name="Прямоугольник 4"/>
          <p:cNvSpPr>
            <a:spLocks noChangeArrowheads="1"/>
          </p:cNvSpPr>
          <p:nvPr/>
        </p:nvSpPr>
        <p:spPr bwMode="auto">
          <a:xfrm>
            <a:off x="357188" y="142875"/>
            <a:ext cx="8358187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3200" b="1" dirty="0">
                <a:latin typeface="Calibri" pitchFamily="34" charset="0"/>
              </a:rPr>
              <a:t> </a:t>
            </a:r>
            <a:r>
              <a:rPr lang="ru-RU" sz="3200" b="1" i="1" dirty="0">
                <a:solidFill>
                  <a:srgbClr val="C00000"/>
                </a:solidFill>
                <a:latin typeface="Calibri" pitchFamily="34" charset="0"/>
              </a:rPr>
              <a:t>Этап осуществления педагогического процесса (основной) </a:t>
            </a:r>
            <a:r>
              <a:rPr lang="ru-RU" sz="3200" dirty="0">
                <a:latin typeface="Calibri" pitchFamily="34" charset="0"/>
              </a:rPr>
              <a:t>включает в себя важные взаимосвязанные элементы:</a:t>
            </a:r>
          </a:p>
        </p:txBody>
      </p:sp>
    </p:spTree>
  </p:cSld>
  <p:clrMapOvr>
    <a:masterClrMapping/>
  </p:clrMapOvr>
  <p:transition spd="slow"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57158" y="0"/>
            <a:ext cx="8501122" cy="3857628"/>
          </a:xfrm>
        </p:spPr>
        <p:txBody>
          <a:bodyPr>
            <a:noAutofit/>
          </a:bodyPr>
          <a:lstStyle/>
          <a:p>
            <a:pPr algn="just">
              <a:defRPr/>
            </a:pPr>
            <a:r>
              <a:rPr lang="ru-RU" sz="2500" b="1" i="1" dirty="0" smtClean="0">
                <a:solidFill>
                  <a:srgbClr val="C00000"/>
                </a:solidFill>
              </a:rPr>
              <a:t> На заключительном этапе </a:t>
            </a:r>
            <a:r>
              <a:rPr lang="ru-RU" sz="2500" b="1" dirty="0" smtClean="0"/>
              <a:t>осуществляется анализ достигнутых результатов.   Анализ хода и результатов педагогического процесса необходим для того, чтобы в будущем не повторять ошибок, неизбежно возникающих в любом, даже очень хорошо организованном, процессе, чтобы в следующем цикле учесть неэффективные моменты предыдущего.</a:t>
            </a:r>
            <a:br>
              <a:rPr lang="ru-RU" sz="2500" b="1" dirty="0" smtClean="0"/>
            </a:br>
            <a:endParaRPr lang="ru-RU" sz="2500" b="1" dirty="0"/>
          </a:p>
        </p:txBody>
      </p:sp>
      <p:pic>
        <p:nvPicPr>
          <p:cNvPr id="5" name="Содержимое 4" descr="news_87b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57620" y="3571852"/>
            <a:ext cx="5143504" cy="3286148"/>
          </a:xfrm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38962"/>
          </a:xfrm>
        </p:spPr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C00000"/>
                </a:solidFill>
              </a:rPr>
              <a:t>Задачи педагогического процесса: </a:t>
            </a:r>
            <a:endParaRPr lang="ru-RU" dirty="0" smtClean="0">
              <a:solidFill>
                <a:srgbClr val="C00000"/>
              </a:solidFill>
            </a:endParaRPr>
          </a:p>
        </p:txBody>
      </p:sp>
      <p:sp>
        <p:nvSpPr>
          <p:cNvPr id="5" name="Содержимое 2"/>
          <p:cNvSpPr>
            <a:spLocks noGrp="1"/>
          </p:cNvSpPr>
          <p:nvPr>
            <p:ph idx="1"/>
          </p:nvPr>
        </p:nvSpPr>
        <p:spPr>
          <a:xfrm>
            <a:off x="428596" y="1714488"/>
            <a:ext cx="8229600" cy="5000660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/>
        </p:spPr>
        <p:txBody>
          <a:bodyPr rtlCol="0">
            <a:normAutofit fontScale="62500" lnSpcReduction="20000"/>
          </a:bodyPr>
          <a:lstStyle/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400" dirty="0" smtClean="0"/>
              <a:t>развитие творческих, духовных и физических возможностей личности, формирование прочных основ нравственности и здорового образа жизни;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400" dirty="0" smtClean="0"/>
              <a:t>воспитание гражданственности и патриотизма, почитания народных традиций, нетерпимости к любым антиконституционным и антиобщественным проявлениям;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400" dirty="0" smtClean="0"/>
              <a:t>подготовка квалифицированных специалистов, конкурентоспособных на рынке труда, переподготовка и повышение их квалификации;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400" dirty="0" smtClean="0"/>
              <a:t>приобщение к достижениям мировой и отечественной культуры; изучение истории, обычаев и традиций белорусского и других народов республики;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400" dirty="0" smtClean="0"/>
              <a:t>внедрение новых технологий обучения, информатизация высшего профессионального образования.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357322"/>
          </a:xfrm>
        </p:spPr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500" b="1" dirty="0" smtClean="0">
                <a:solidFill>
                  <a:srgbClr val="C00000"/>
                </a:solidFill>
              </a:rPr>
              <a:t>Функции педагогического процесса:</a:t>
            </a:r>
          </a:p>
        </p:txBody>
      </p:sp>
      <p:pic>
        <p:nvPicPr>
          <p:cNvPr id="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00034" y="1428736"/>
            <a:ext cx="8072437" cy="5286375"/>
          </a:xfrm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Glavn_ggu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75861"/>
          </a:xfrm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71472" y="5715000"/>
            <a:ext cx="8305800" cy="1143000"/>
          </a:xfrm>
        </p:spPr>
        <p:txBody>
          <a:bodyPr>
            <a:noAutofit/>
          </a:bodyPr>
          <a:lstStyle/>
          <a:p>
            <a:pPr algn="just"/>
            <a:r>
              <a:rPr lang="ru-RU" sz="3100" b="1" dirty="0" smtClean="0">
                <a:solidFill>
                  <a:schemeClr val="tx1"/>
                </a:solidFill>
              </a:rPr>
              <a:t>	Обучение </a:t>
            </a:r>
            <a:r>
              <a:rPr lang="ru-RU" sz="3100" b="1" dirty="0" smtClean="0">
                <a:solidFill>
                  <a:schemeClr val="tx1"/>
                </a:solidFill>
              </a:rPr>
              <a:t>состоит из двух неразрывно связанных явлений: преподавания взрослых и учебной трудовой деятельности, именуемой учением детей. Преподавание есть специальная деятельность взрослых, направленная на передачу детям суммы знаний, умений и навыков и воспитание их в процессе обучения. Учение – специально организованная, активная самостоятельная познавательная, трудовая и эстетическая деятельность детей, направленная на освоение знаний, умений и навыков, развитие психических процессов и способностей.</a:t>
            </a:r>
            <a:br>
              <a:rPr lang="ru-RU" sz="3100" b="1" dirty="0" smtClean="0">
                <a:solidFill>
                  <a:schemeClr val="tx1"/>
                </a:solidFill>
              </a:rPr>
            </a:br>
            <a:endParaRPr lang="ru-RU" sz="31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student_iv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5214942" cy="3375424"/>
          </a:xfrm>
        </p:spPr>
      </p:pic>
      <p:pic>
        <p:nvPicPr>
          <p:cNvPr id="7" name="Содержимое 6" descr="12_12_studentbig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143372" y="3429000"/>
            <a:ext cx="5000628" cy="3429000"/>
          </a:xfrm>
        </p:spPr>
      </p:pic>
    </p:spTree>
  </p:cSld>
  <p:clrMapOvr>
    <a:masterClrMapping/>
  </p:clrMapOvr>
  <p:transition spd="slow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85728"/>
            <a:ext cx="8305800" cy="6286544"/>
          </a:xfrm>
        </p:spPr>
        <p:txBody>
          <a:bodyPr>
            <a:noAutofit/>
          </a:bodyPr>
          <a:lstStyle/>
          <a:p>
            <a:pPr algn="just"/>
            <a:r>
              <a:rPr lang="en-US" sz="2300" b="1" dirty="0" smtClean="0">
                <a:solidFill>
                  <a:schemeClr val="tx1"/>
                </a:solidFill>
              </a:rPr>
              <a:t>	</a:t>
            </a:r>
            <a:r>
              <a:rPr lang="ru-RU" sz="2300" b="1" dirty="0" smtClean="0">
                <a:solidFill>
                  <a:schemeClr val="tx1"/>
                </a:solidFill>
              </a:rPr>
              <a:t>Понятие «процесс обучения» относится </a:t>
            </a:r>
            <a:r>
              <a:rPr lang="ru-RU" sz="2300" b="1" dirty="0" smtClean="0">
                <a:solidFill>
                  <a:schemeClr val="tx1"/>
                </a:solidFill>
              </a:rPr>
              <a:t>к исходным в педагогической науке, его определение сложно и противоречиво. Многие годы в педагогике оно определяется как двусторонний </a:t>
            </a:r>
            <a:r>
              <a:rPr lang="ru-RU" sz="2300" b="1" dirty="0" smtClean="0">
                <a:solidFill>
                  <a:schemeClr val="tx1"/>
                </a:solidFill>
              </a:rPr>
              <a:t>процесс – </a:t>
            </a:r>
            <a:r>
              <a:rPr lang="ru-RU" sz="2300" b="1" dirty="0" err="1" smtClean="0">
                <a:solidFill>
                  <a:schemeClr val="tx1"/>
                </a:solidFill>
              </a:rPr>
              <a:t>процесс</a:t>
            </a:r>
            <a:r>
              <a:rPr lang="ru-RU" sz="2300" b="1" dirty="0" smtClean="0">
                <a:solidFill>
                  <a:schemeClr val="tx1"/>
                </a:solidFill>
              </a:rPr>
              <a:t> </a:t>
            </a:r>
            <a:r>
              <a:rPr lang="ru-RU" sz="2300" b="1" dirty="0" smtClean="0">
                <a:solidFill>
                  <a:schemeClr val="tx1"/>
                </a:solidFill>
              </a:rPr>
              <a:t>преподавания </a:t>
            </a:r>
            <a:r>
              <a:rPr lang="ru-RU" sz="2300" b="1" dirty="0" smtClean="0">
                <a:solidFill>
                  <a:schemeClr val="tx1"/>
                </a:solidFill>
              </a:rPr>
              <a:t>и обучения</a:t>
            </a:r>
            <a:r>
              <a:rPr lang="ru-RU" sz="2300" b="1" dirty="0" smtClean="0">
                <a:solidFill>
                  <a:schemeClr val="tx1"/>
                </a:solidFill>
              </a:rPr>
              <a:t>.</a:t>
            </a:r>
            <a:br>
              <a:rPr lang="ru-RU" sz="2300" b="1" dirty="0" smtClean="0">
                <a:solidFill>
                  <a:schemeClr val="tx1"/>
                </a:solidFill>
              </a:rPr>
            </a:br>
            <a:r>
              <a:rPr lang="ru-RU" sz="2300" b="1" dirty="0" smtClean="0">
                <a:solidFill>
                  <a:schemeClr val="tx1"/>
                </a:solidFill>
              </a:rPr>
              <a:t>	В </a:t>
            </a:r>
            <a:r>
              <a:rPr lang="ru-RU" sz="2300" b="1" dirty="0" smtClean="0">
                <a:solidFill>
                  <a:schemeClr val="tx1"/>
                </a:solidFill>
              </a:rPr>
              <a:t>сочинениях древних и средневековых мыслителей под понятиями </a:t>
            </a:r>
            <a:r>
              <a:rPr lang="ru-RU" sz="2300" b="1" dirty="0" smtClean="0">
                <a:solidFill>
                  <a:schemeClr val="tx1"/>
                </a:solidFill>
              </a:rPr>
              <a:t>«обучение», «процесс обучения» понимается </a:t>
            </a:r>
            <a:r>
              <a:rPr lang="ru-RU" sz="2300" b="1" dirty="0" smtClean="0">
                <a:solidFill>
                  <a:schemeClr val="tx1"/>
                </a:solidFill>
              </a:rPr>
              <a:t>главным образом преподавание. В начале нашего века в понятие обучения стали включать уже два составляющих этот процесс компонента–преподавание и учение. Преподавание понимается как деятельность учителей по организации усвоения учебного материала, а учение – как деятельность учащихся по усвоению предлагаемых им знаний. Несколько позже в понятии обучения нашли отражение и управляющая деятельность учителя по формированию у учащихся способов познавательной деятельности, и совместная </a:t>
            </a:r>
            <a:r>
              <a:rPr lang="ru-RU" sz="2300" b="1" dirty="0" smtClean="0">
                <a:solidFill>
                  <a:schemeClr val="tx1"/>
                </a:solidFill>
              </a:rPr>
              <a:t>деятельность учителя и </a:t>
            </a:r>
            <a:r>
              <a:rPr lang="ru-RU" sz="2300" b="1" dirty="0" smtClean="0">
                <a:solidFill>
                  <a:schemeClr val="tx1"/>
                </a:solidFill>
              </a:rPr>
              <a:t>учащихся.</a:t>
            </a:r>
            <a:br>
              <a:rPr lang="ru-RU" sz="2300" b="1" dirty="0" smtClean="0">
                <a:solidFill>
                  <a:schemeClr val="tx1"/>
                </a:solidFill>
              </a:rPr>
            </a:br>
            <a:endParaRPr lang="ru-RU" sz="23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foto4_2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6072198" cy="3429000"/>
          </a:xfrm>
        </p:spPr>
      </p:pic>
      <p:pic>
        <p:nvPicPr>
          <p:cNvPr id="7" name="Содержимое 6" descr="550c288d01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2786050" y="3429000"/>
            <a:ext cx="6357950" cy="3429000"/>
          </a:xfrm>
        </p:spPr>
      </p:pic>
    </p:spTree>
  </p:cSld>
  <p:clrMapOvr>
    <a:masterClrMapping/>
  </p:clrMapOvr>
  <p:transition spd="slow"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428868"/>
            <a:ext cx="8305800" cy="4429132"/>
          </a:xfrm>
        </p:spPr>
        <p:txBody>
          <a:bodyPr>
            <a:noAutofit/>
          </a:bodyPr>
          <a:lstStyle/>
          <a:p>
            <a:pPr algn="just"/>
            <a:r>
              <a:rPr lang="ru-RU" sz="3250" b="1" dirty="0" smtClean="0">
                <a:solidFill>
                  <a:schemeClr val="tx1"/>
                </a:solidFill>
              </a:rPr>
              <a:t>	Обучение как общественное явление есть целенаправленная, организованная, систематическая передача старшим и усвоение младшим поколением опыта общественных отношений, общественного сознания, культуры производительного труда, знаний об активном преобразовании и охране окружающей среды. Оно обеспечивает преемственность поколений, полноценное функционирование общества и соответствующий уровень развития личности. В этом заключается его объективное назначение в обществе.</a:t>
            </a:r>
            <a:br>
              <a:rPr lang="ru-RU" sz="3250" b="1" dirty="0" smtClean="0">
                <a:solidFill>
                  <a:schemeClr val="tx1"/>
                </a:solidFill>
              </a:rPr>
            </a:br>
            <a:endParaRPr lang="ru-RU" sz="325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" name="Содержимое 8" descr="3 Осенняя встреча студентов и преподавателей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5286380" cy="435769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" name="Содержимое 11" descr="1252348590_studenty.gif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286380" y="1500174"/>
            <a:ext cx="3857620" cy="53578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755074"/>
          </a:xfrm>
        </p:spPr>
        <p:txBody>
          <a:bodyPr/>
          <a:lstStyle/>
          <a:p>
            <a:pPr algn="just"/>
            <a:r>
              <a:rPr lang="ru-RU" sz="2500" dirty="0" smtClean="0">
                <a:effectLst/>
              </a:rPr>
              <a:t>	</a:t>
            </a:r>
            <a:br>
              <a:rPr lang="ru-RU" sz="2500" dirty="0" smtClean="0">
                <a:effectLst/>
              </a:rPr>
            </a:br>
            <a:r>
              <a:rPr lang="ru-RU" sz="2500" dirty="0" smtClean="0">
                <a:effectLst/>
              </a:rPr>
              <a:t/>
            </a:r>
            <a:br>
              <a:rPr lang="ru-RU" sz="2500" dirty="0" smtClean="0">
                <a:effectLst/>
              </a:rPr>
            </a:br>
            <a:r>
              <a:rPr lang="ru-RU" sz="2500" dirty="0" smtClean="0">
                <a:solidFill>
                  <a:srgbClr val="FF0000"/>
                </a:solidFill>
                <a:effectLst/>
              </a:rPr>
              <a:t> </a:t>
            </a:r>
            <a:r>
              <a:rPr lang="ru-RU" sz="2500" dirty="0" smtClean="0">
                <a:solidFill>
                  <a:srgbClr val="FF0000"/>
                </a:solidFill>
                <a:effectLst/>
              </a:rPr>
              <a:t>	Педагогический </a:t>
            </a:r>
            <a:r>
              <a:rPr lang="ru-RU" sz="2500" dirty="0" smtClean="0">
                <a:solidFill>
                  <a:srgbClr val="FF0000"/>
                </a:solidFill>
                <a:effectLst/>
              </a:rPr>
              <a:t>процесс </a:t>
            </a:r>
            <a:r>
              <a:rPr lang="ru-RU" sz="2500" dirty="0" smtClean="0">
                <a:solidFill>
                  <a:schemeClr val="tx1"/>
                </a:solidFill>
                <a:effectLst/>
              </a:rPr>
              <a:t>– специально организованный, позитивно-результативный образовательный процесс, в котором педагогическое взаимодействие субъектов осуществляется в целостном сочетании процессов воспитания, обучения, развития. </a:t>
            </a:r>
            <a:br>
              <a:rPr lang="ru-RU" sz="2500" dirty="0" smtClean="0">
                <a:solidFill>
                  <a:schemeClr val="tx1"/>
                </a:solidFill>
                <a:effectLst/>
              </a:rPr>
            </a:br>
            <a:endParaRPr lang="ru-RU" sz="2500" dirty="0">
              <a:solidFill>
                <a:schemeClr val="tx1"/>
              </a:solidFill>
              <a:effectLst/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algn="just"/>
            <a:r>
              <a:rPr lang="ru-RU" sz="2500" b="1" i="1" dirty="0" smtClean="0">
                <a:latin typeface="+mj-lt"/>
              </a:rPr>
              <a:t>	</a:t>
            </a:r>
          </a:p>
          <a:p>
            <a:pPr algn="just"/>
            <a:r>
              <a:rPr lang="ru-RU" sz="2500" b="1" i="1" dirty="0" smtClean="0">
                <a:latin typeface="+mj-lt"/>
              </a:rPr>
              <a:t>	</a:t>
            </a:r>
            <a:r>
              <a:rPr lang="ru-RU" sz="2500" b="1" u="sng" dirty="0" smtClean="0">
                <a:latin typeface="+mj-lt"/>
              </a:rPr>
              <a:t>Воспитание</a:t>
            </a:r>
            <a:r>
              <a:rPr lang="ru-RU" sz="2500" b="1" dirty="0" smtClean="0">
                <a:latin typeface="+mj-lt"/>
              </a:rPr>
              <a:t> </a:t>
            </a:r>
            <a:r>
              <a:rPr lang="ru-RU" sz="2500" b="1" dirty="0" smtClean="0">
                <a:latin typeface="+mj-lt"/>
              </a:rPr>
              <a:t>– социальное, целенаправленное создание условий (материальных, духовных, организационных) для усвоения новым поколением общественно-исторического опыта с целью подготовки его к общественной жизни и производительному труду.</a:t>
            </a:r>
            <a:r>
              <a:rPr lang="ru-RU" sz="2500" dirty="0" smtClean="0">
                <a:latin typeface="+mj-lt"/>
              </a:rPr>
              <a:t/>
            </a:r>
            <a:br>
              <a:rPr lang="ru-RU" sz="2500" dirty="0" smtClean="0">
                <a:latin typeface="+mj-lt"/>
              </a:rPr>
            </a:br>
            <a:endParaRPr lang="ru-RU" sz="2500" dirty="0">
              <a:latin typeface="+mj-lt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071678"/>
            <a:ext cx="7772400" cy="2112264"/>
          </a:xfrm>
        </p:spPr>
        <p:txBody>
          <a:bodyPr/>
          <a:lstStyle/>
          <a:p>
            <a:pPr algn="just"/>
            <a:r>
              <a:rPr lang="ru-RU" sz="2500" dirty="0" smtClean="0">
                <a:solidFill>
                  <a:schemeClr val="tx1"/>
                </a:solidFill>
                <a:effectLst/>
              </a:rPr>
              <a:t>	</a:t>
            </a:r>
            <a:r>
              <a:rPr lang="ru-RU" sz="2500" u="sng" dirty="0" smtClean="0">
                <a:solidFill>
                  <a:schemeClr val="tx1"/>
                </a:solidFill>
                <a:effectLst/>
              </a:rPr>
              <a:t>Обучение</a:t>
            </a:r>
            <a:r>
              <a:rPr lang="ru-RU" sz="2500" dirty="0" smtClean="0">
                <a:solidFill>
                  <a:schemeClr val="tx1"/>
                </a:solidFill>
                <a:effectLst/>
              </a:rPr>
              <a:t> </a:t>
            </a:r>
            <a:r>
              <a:rPr lang="ru-RU" sz="2500" dirty="0" smtClean="0">
                <a:solidFill>
                  <a:schemeClr val="tx1"/>
                </a:solidFill>
                <a:effectLst/>
              </a:rPr>
              <a:t>– процесс непосредственной передачи и усвоения опыта поколений во взаимодействии педагога и обучаемого. Как процесс обучение включает в себя две части: </a:t>
            </a:r>
            <a:br>
              <a:rPr lang="ru-RU" sz="2500" dirty="0" smtClean="0">
                <a:solidFill>
                  <a:schemeClr val="tx1"/>
                </a:solidFill>
                <a:effectLst/>
              </a:rPr>
            </a:br>
            <a:r>
              <a:rPr lang="ru-RU" sz="2500" dirty="0" smtClean="0">
                <a:solidFill>
                  <a:schemeClr val="tx1"/>
                </a:solidFill>
                <a:effectLst/>
              </a:rPr>
              <a:t>	-</a:t>
            </a:r>
            <a:r>
              <a:rPr lang="ru-RU" sz="2500" dirty="0" smtClean="0">
                <a:solidFill>
                  <a:schemeClr val="tx1"/>
                </a:solidFill>
                <a:effectLst/>
              </a:rPr>
              <a:t>преподавание, в ходе которого осуществляется передача (трансформация) системы знаний, умений, опыта </a:t>
            </a:r>
            <a:r>
              <a:rPr lang="ru-RU" sz="2500" dirty="0" smtClean="0">
                <a:solidFill>
                  <a:schemeClr val="tx1"/>
                </a:solidFill>
                <a:effectLst/>
              </a:rPr>
              <a:t>деятельности; </a:t>
            </a:r>
            <a:r>
              <a:rPr lang="ru-RU" sz="2500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2500" dirty="0" smtClean="0">
                <a:solidFill>
                  <a:schemeClr val="tx1"/>
                </a:solidFill>
                <a:effectLst/>
              </a:rPr>
            </a:br>
            <a:r>
              <a:rPr lang="ru-RU" sz="2500" dirty="0" smtClean="0">
                <a:solidFill>
                  <a:schemeClr val="tx1"/>
                </a:solidFill>
                <a:effectLst/>
              </a:rPr>
              <a:t>	-</a:t>
            </a:r>
            <a:r>
              <a:rPr lang="ru-RU" sz="2500" dirty="0" smtClean="0">
                <a:solidFill>
                  <a:schemeClr val="tx1"/>
                </a:solidFill>
                <a:effectLst/>
              </a:rPr>
              <a:t>учение, как усвоение опыта через его восприятие, осмысление, преобразование и использование.</a:t>
            </a:r>
            <a:br>
              <a:rPr lang="ru-RU" sz="2500" dirty="0" smtClean="0">
                <a:solidFill>
                  <a:schemeClr val="tx1"/>
                </a:solidFill>
                <a:effectLst/>
              </a:rPr>
            </a:br>
            <a:endParaRPr lang="ru-RU" sz="2500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0034" y="4143380"/>
            <a:ext cx="7772400" cy="1509712"/>
          </a:xfrm>
        </p:spPr>
        <p:txBody>
          <a:bodyPr>
            <a:noAutofit/>
          </a:bodyPr>
          <a:lstStyle/>
          <a:p>
            <a:pPr algn="just"/>
            <a:r>
              <a:rPr lang="ru-RU" sz="2500" b="1" dirty="0" smtClean="0">
                <a:latin typeface="+mj-lt"/>
              </a:rPr>
              <a:t>	В педагогическом процессе происходит развитие личности.</a:t>
            </a:r>
          </a:p>
          <a:p>
            <a:pPr algn="just"/>
            <a:r>
              <a:rPr lang="ru-RU" sz="2500" b="1" dirty="0" smtClean="0">
                <a:latin typeface="+mj-lt"/>
              </a:rPr>
              <a:t>	</a:t>
            </a:r>
            <a:r>
              <a:rPr lang="ru-RU" sz="2500" b="1" u="sng" dirty="0" smtClean="0">
                <a:latin typeface="+mj-lt"/>
              </a:rPr>
              <a:t>Развитие</a:t>
            </a:r>
            <a:r>
              <a:rPr lang="ru-RU" sz="2500" b="1" dirty="0" smtClean="0">
                <a:latin typeface="+mj-lt"/>
              </a:rPr>
              <a:t> – это объективный процесс внутреннего последовательного количественного и качественного изменения физического и духовного начала человека. </a:t>
            </a:r>
            <a:endParaRPr lang="ru-RU" sz="2500" b="1" dirty="0">
              <a:latin typeface="+mj-lt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500"/>
            <a:ext cx="8258175" cy="5286392"/>
          </a:xfrm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 rtlCol="0">
            <a:noAutofit/>
          </a:bodyPr>
          <a:lstStyle/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000" b="1" dirty="0" smtClean="0"/>
              <a:t>		В </a:t>
            </a:r>
            <a:r>
              <a:rPr lang="ru-RU" sz="3000" b="1" dirty="0" smtClean="0"/>
              <a:t>научной литературе существует множество определений обучения, процесса обучения. </a:t>
            </a:r>
            <a:endParaRPr lang="ru-RU" sz="3000" b="1" dirty="0" smtClean="0"/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000" b="1" dirty="0" smtClean="0"/>
              <a:t>		Ю</a:t>
            </a:r>
            <a:r>
              <a:rPr lang="ru-RU" sz="3000" b="1" dirty="0" smtClean="0"/>
              <a:t>. Г. Фокин приводит следующее определение: «обучение – совместная деятельность или система действий преподавателя и субъектов учения, направленная на усвоение последними объектов, избранных преподавателем для занятия из предписываемых программой учебной дисциплины элементов </a:t>
            </a:r>
            <a:r>
              <a:rPr lang="ru-RU" sz="3000" b="1" dirty="0" err="1" smtClean="0"/>
              <a:t>объективизированного</a:t>
            </a:r>
            <a:r>
              <a:rPr lang="ru-RU" sz="3000" b="1" dirty="0" smtClean="0"/>
              <a:t> опыта человечества». </a:t>
            </a:r>
            <a:endParaRPr lang="ru-RU" sz="3000" b="1" dirty="0" smtClean="0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BB6A232A06C4C843B3F96C4DEC1B1186" ma:contentTypeVersion="0" ma:contentTypeDescription="Создание документа." ma:contentTypeScope="" ma:versionID="b102913e76cf3ae6b673986418760d1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CB2315BF-A189-4D5C-B997-F6CF767FDDD9}"/>
</file>

<file path=customXml/itemProps2.xml><?xml version="1.0" encoding="utf-8"?>
<ds:datastoreItem xmlns:ds="http://schemas.openxmlformats.org/officeDocument/2006/customXml" ds:itemID="{5FFBE791-F895-460D-9EE1-14DA9610BE1E}"/>
</file>

<file path=customXml/itemProps3.xml><?xml version="1.0" encoding="utf-8"?>
<ds:datastoreItem xmlns:ds="http://schemas.openxmlformats.org/officeDocument/2006/customXml" ds:itemID="{58DA2D9B-72BC-4A33-91A6-18192E1158C6}"/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205</TotalTime>
  <Words>404</Words>
  <Application>Microsoft Office PowerPoint</Application>
  <PresentationFormat>Экран (4:3)</PresentationFormat>
  <Paragraphs>53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Поток</vt:lpstr>
      <vt:lpstr>Сущность процесса обучения в высшей школе</vt:lpstr>
      <vt:lpstr>Слайд 2</vt:lpstr>
      <vt:lpstr> Понятие «процесс обучения» относится к исходным в педагогической науке, его определение сложно и противоречиво. Многие годы в педагогике оно определяется как двусторонний процесс – процесс преподавания и обучения.  В сочинениях древних и средневековых мыслителей под понятиями «обучение», «процесс обучения» понимается главным образом преподавание. В начале нашего века в понятие обучения стали включать уже два составляющих этот процесс компонента–преподавание и учение. Преподавание понимается как деятельность учителей по организации усвоения учебного материала, а учение – как деятельность учащихся по усвоению предлагаемых им знаний. Несколько позже в понятии обучения нашли отражение и управляющая деятельность учителя по формированию у учащихся способов познавательной деятельности, и совместная деятельность учителя и учащихся. </vt:lpstr>
      <vt:lpstr>Слайд 4</vt:lpstr>
      <vt:lpstr> Обучение как общественное явление есть целенаправленная, организованная, систематическая передача старшим и усвоение младшим поколением опыта общественных отношений, общественного сознания, культуры производительного труда, знаний об активном преобразовании и охране окружающей среды. Оно обеспечивает преемственность поколений, полноценное функционирование общества и соответствующий уровень развития личности. В этом заключается его объективное назначение в обществе. </vt:lpstr>
      <vt:lpstr>Слайд 6</vt:lpstr>
      <vt:lpstr>     Педагогический процесс – специально организованный, позитивно-результативный образовательный процесс, в котором педагогическое взаимодействие субъектов осуществляется в целостном сочетании процессов воспитания, обучения, развития.  </vt:lpstr>
      <vt:lpstr> Обучение – процесс непосредственной передачи и усвоения опыта поколений во взаимодействии педагога и обучаемого. Как процесс обучение включает в себя две части:   -преподавание, в ходе которого осуществляется передача (трансформация) системы знаний, умений, опыта деятельности;   -учение, как усвоение опыта через его восприятие, осмысление, преобразование и использование. </vt:lpstr>
      <vt:lpstr>Слайд 9</vt:lpstr>
      <vt:lpstr>Основными субъектами педагогического процесса в высшей школе являются преподаватель и студенты.  </vt:lpstr>
      <vt:lpstr>Структура педагогического процесса </vt:lpstr>
      <vt:lpstr>Компоненты педагогического процесса</vt:lpstr>
      <vt:lpstr>Слайд 13</vt:lpstr>
      <vt:lpstr>Этапы педагогического процесса</vt:lpstr>
      <vt:lpstr>На этапе подготовки педагогического процесса создаются надлежащие условия для его протекания в заданном направлении и с заданной скоростью.  Решаются следующие задачи:  целеполагание  диагностика условий  прогнозирование достижений проектирование и планирование развития процесса </vt:lpstr>
      <vt:lpstr>Слайд 16</vt:lpstr>
      <vt:lpstr> На заключительном этапе осуществляется анализ достигнутых результатов.   Анализ хода и результатов педагогического процесса необходим для того, чтобы в будущем не повторять ошибок, неизбежно возникающих в любом, даже очень хорошо организованном, процессе, чтобы в следующем цикле учесть неэффективные моменты предыдущего. </vt:lpstr>
      <vt:lpstr>Задачи педагогического процесса: </vt:lpstr>
      <vt:lpstr>Функции педагогического процесса:</vt:lpstr>
      <vt:lpstr> Обучение состоит из двух неразрывно связанных явлений: преподавания взрослых и учебной трудовой деятельности, именуемой учением детей. Преподавание есть специальная деятельность взрослых, направленная на передачу детям суммы знаний, умений и навыков и воспитание их в процессе обучения. Учение – специально организованная, активная самостоятельная познавательная, трудовая и эстетическая деятельность детей, направленная на освоение знаний, умений и навыков, развитие психических процессов и способностей. </vt:lpstr>
      <vt:lpstr>Слайд 21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Вузовское обучение как целенаправленный педагогический процесс, его задачи и функции</dc:title>
  <dc:creator>Bambuck</dc:creator>
  <cp:lastModifiedBy>Admin</cp:lastModifiedBy>
  <cp:revision>24</cp:revision>
  <dcterms:created xsi:type="dcterms:W3CDTF">2011-01-24T17:31:47Z</dcterms:created>
  <dcterms:modified xsi:type="dcterms:W3CDTF">2013-01-31T22:39:33Z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0x010100BB6A232A06C4C843B3F96C4DEC1B1186</vt:lpwstr>
  </property>
</Properties>
</file>