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9E17-9429-4439-8901-EA3A6BB8586D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86A3-358E-4402-81EA-69AB75212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2DD7-0BBB-41A4-953B-5C71EFBC510E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08B0-1F2C-48FB-94D2-0CCE97B9A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0C750-967C-4C9D-AF2E-985986BAC4C7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B275A-FBF8-44F8-BFAF-399607B47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D708-396F-4B01-BC33-6D34509A0656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ACA8A-49D0-42F3-B1EB-E7B6C600C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8C1F6-9230-4120-94EB-B37CB6D5603B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989AC-7061-46A7-BDC9-51921EDE4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542EA-FFB8-4A6F-AF59-87B6AE8BB9F8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BA3BC-4934-412B-A445-CB34249FB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A59D-34A3-4EC7-B871-906C5ED4CAF8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88FB-6D5E-490C-8A66-A0EBCADE4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DA1DC-F4F1-4CA9-8C69-CA243D1E09CF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B61EE-A492-4BD2-97E5-AE9F73D74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62F0-79A4-488C-B09D-65FBFC18704A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07255-9114-4437-908B-AD3259192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A5FF-9696-4FC9-BD3F-FBAC7AEC3F04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8D253-ABD4-4F75-8A85-26B522F94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03AF-BBA3-4155-A217-AC322A1D40E8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6B5F-1F50-40A3-B45E-4D2A568DB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ECC34E-FE61-4A80-841A-42CA4F571E84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E00DA4-90A7-4B63-9D4B-957C93525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578647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</a:rPr>
              <a:t>Вузовское обучение как целенаправленный педагогический процесс, его задачи и функции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algn="just" fontAlgn="auto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         На заключительном этапе </a:t>
            </a:r>
            <a:r>
              <a:rPr lang="ru-RU" dirty="0" smtClean="0"/>
              <a:t>осуществляется анализ достигнутых результатов. </a:t>
            </a:r>
          </a:p>
          <a:p>
            <a:pPr algn="just" fontAlgn="auto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         Анализ хода и результатов педагогического процесса необходим для того, чтобы в будущем не повторять ошибок, неизбежно возникающих в любом, даже очень хорошо организованном, процессе, чтобы в следующем цикле учесть неэффективные моменты предыдущего.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Задачи педагогического процесса: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развитие творческих, духовных и физических возможностей личности, формирование прочных основ нравственности и здорового образа жизни;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воспитание гражданственности и патриотизма, почитания народных традиций, нетерпимости к любым антиконституционным и антиобщественным проявлениям;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подготовка квалифицированных специалистов, конкурентоспособных на рынке труда, переподготовка и повышение их квалификации;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приобщение к достижениям мировой и отечественной культуры; изучение истории, обычаев и традиций белорусского и других народов республики;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внедрение новых технологий обучения, информатизация высшего профессионального образования.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Функции педагогического процесса: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285875"/>
            <a:ext cx="8072437" cy="528637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Педагогический процесс</a:t>
            </a:r>
            <a:r>
              <a:rPr lang="ru-RU" b="1" dirty="0" smtClean="0"/>
              <a:t> представляет собой специально организованное взаимодействие педагогов и воспитанников (педагогическое взаимодействие) по поводу содержания образования с использованием средств обучения и воспитания (педагогических средств) с целью решения задач образования, направленных на удовлетворение потребностей как общества, так и самой личности в ее развитии и саморазвитии.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58175" cy="321468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 Педагогический процесс </a:t>
            </a:r>
            <a:r>
              <a:rPr lang="ru-RU" b="1" dirty="0" smtClean="0"/>
              <a:t>— это способ организации воспитательных отношений, заключающийся в целенаправленном отборе и использовании внешних факторов развития участников.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4286250"/>
            <a:ext cx="8215313" cy="1477963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Основными </a:t>
            </a:r>
            <a:r>
              <a:rPr lang="ru-RU" sz="3000" i="1" dirty="0">
                <a:solidFill>
                  <a:srgbClr val="C00000"/>
                </a:solidFill>
              </a:rPr>
              <a:t>субъектами педагогического процесса</a:t>
            </a:r>
            <a:r>
              <a:rPr lang="ru-RU" sz="3000" dirty="0"/>
              <a:t> в высшей школе являются </a:t>
            </a:r>
            <a:r>
              <a:rPr lang="ru-RU" sz="3000" b="1" dirty="0"/>
              <a:t>преподаватель</a:t>
            </a:r>
            <a:r>
              <a:rPr lang="ru-RU" sz="3000" dirty="0"/>
              <a:t> и </a:t>
            </a:r>
            <a:r>
              <a:rPr lang="ru-RU" sz="3000" b="1" dirty="0"/>
              <a:t>студенты</a:t>
            </a:r>
            <a:r>
              <a:rPr lang="ru-RU" sz="30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Структура педагогического процесса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928688"/>
            <a:ext cx="8572500" cy="557212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fontScale="4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6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      </a:t>
            </a:r>
            <a:r>
              <a:rPr lang="ru-RU" sz="4600" b="1" dirty="0" smtClean="0">
                <a:solidFill>
                  <a:srgbClr val="C00000"/>
                </a:solidFill>
              </a:rPr>
              <a:t>Цель - Принципы - Содержание - Методы - Средства - Формы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2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Цели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начальный компонент педагогического процесса. В нем преподаватель и студент уясняют конечный результат своей совместной деятельности.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Принципы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служат для установления путей реализации поставленных целей обучения.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Содержание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часть опыта предыдущих поколений людей, которую необходимо передать студентам для достижения поставленных целей обучения посредством выбранных путей реализации этих целей.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Методы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логическая цепь взаимосвязанных действий преподавателя и студента, посредством которых передается и воспринимается содержание, которое перерабатывается и воспроизводится.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Средства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материализованные предметные способы обработки содержания обучения в совокупности с методами обучения.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Формы организации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обеспечивают логическую завершенность процесса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/>
          <a:lstStyle/>
          <a:p>
            <a:r>
              <a:rPr lang="ru-RU" sz="3800" b="1" dirty="0" smtClean="0">
                <a:solidFill>
                  <a:srgbClr val="C00000"/>
                </a:solidFill>
              </a:rPr>
              <a:t>Компоненты педагогического процесса</a:t>
            </a:r>
            <a:endParaRPr lang="ru-RU" sz="3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3"/>
            <a:ext cx="7515252" cy="392909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4400" dirty="0" smtClean="0"/>
              <a:t>целевой </a:t>
            </a:r>
          </a:p>
          <a:p>
            <a:r>
              <a:rPr lang="ru-RU" sz="4400" dirty="0" smtClean="0"/>
              <a:t>содержательный</a:t>
            </a:r>
          </a:p>
          <a:p>
            <a:r>
              <a:rPr lang="ru-RU" sz="4400" dirty="0" err="1" smtClean="0"/>
              <a:t>деятельностный</a:t>
            </a:r>
            <a:endParaRPr lang="ru-RU" sz="4400" dirty="0" smtClean="0"/>
          </a:p>
          <a:p>
            <a:r>
              <a:rPr lang="ru-RU" sz="4400" dirty="0" smtClean="0"/>
              <a:t>результативный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58246" cy="607223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Целевой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процесса включает многообразие целей и задач педагогической деятельности: от генеральной цели до конкретных задач формирования отдельных качеств или их элементов. </a:t>
            </a:r>
          </a:p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Содержательный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отражает смысл, вкладываемый как в общую цель, так и в каждую конкретную задачу. </a:t>
            </a:r>
          </a:p>
          <a:p>
            <a:pPr algn="just"/>
            <a:r>
              <a:rPr lang="ru-RU" sz="2400" i="1" dirty="0" err="1" smtClean="0">
                <a:solidFill>
                  <a:srgbClr val="C00000"/>
                </a:solidFill>
              </a:rPr>
              <a:t>Деятельностный</a:t>
            </a:r>
            <a:r>
              <a:rPr lang="ru-RU" sz="2400" i="1" dirty="0" smtClean="0">
                <a:solidFill>
                  <a:srgbClr val="C00000"/>
                </a:solidFill>
              </a:rPr>
              <a:t>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отражает взаимодействие педагогов и воспитуемых, их сотрудничество, организацию и управление процессом, без которых не может быть достигнут конечный результат. </a:t>
            </a:r>
          </a:p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Результативный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процесса отражает эффективность его протекания, характеризует достигнутые сдвиги в соответствии с поставленной целью.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786812" cy="1082675"/>
          </a:xfrm>
        </p:spPr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</a:rPr>
              <a:t>Этапы педагогического процесса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2000250"/>
            <a:ext cx="7072312" cy="368617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подготовительный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основной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заключительный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        На этапе подготовки </a:t>
            </a:r>
            <a:r>
              <a:rPr lang="ru-RU" dirty="0" smtClean="0"/>
              <a:t>педагогического процесса создаются надлежащие условия для его протекания в заданном направлении и с заданной скоростью. 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u="sng" dirty="0" smtClean="0"/>
              <a:t>Решаются следующие задачи:</a:t>
            </a:r>
            <a:r>
              <a:rPr lang="ru-RU" dirty="0" smtClean="0"/>
              <a:t>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целеполагание</a:t>
            </a:r>
            <a:r>
              <a:rPr lang="ru-RU" dirty="0" smtClean="0"/>
              <a:t>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диагностика условий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прогнозирование достижений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проектирование и планирование развития процесса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fontScale="62500" lnSpcReduction="20000"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</a:t>
            </a:r>
            <a:r>
              <a:rPr lang="ru-RU" b="1" dirty="0" smtClean="0"/>
              <a:t>постановку и разъяснение целей и задач предстоящей деятельности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• взаимодействие педагогов и учеников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• использование намеченных методов, средств и форм педагогического процесса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• создание благоприятных условий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• осуществление разнообразных мер стимулирования деятельности учеников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• обеспечение связи педагогического процесса с другими процессами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357188" y="142875"/>
            <a:ext cx="8358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 </a:t>
            </a:r>
            <a:r>
              <a:rPr lang="ru-RU" sz="2400" b="1" i="1">
                <a:solidFill>
                  <a:srgbClr val="C00000"/>
                </a:solidFill>
                <a:latin typeface="Calibri" pitchFamily="34" charset="0"/>
              </a:rPr>
              <a:t>Этап осуществления педагогического процесса (основной) </a:t>
            </a:r>
            <a:r>
              <a:rPr lang="ru-RU" sz="2400">
                <a:latin typeface="Calibri" pitchFamily="34" charset="0"/>
              </a:rPr>
              <a:t>включает в себя важные взаимосвязанные элементы: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A42D4D-21D5-4E43-AE16-36CD71F79120}"/>
</file>

<file path=customXml/itemProps2.xml><?xml version="1.0" encoding="utf-8"?>
<ds:datastoreItem xmlns:ds="http://schemas.openxmlformats.org/officeDocument/2006/customXml" ds:itemID="{AAB30443-1C60-4B0D-829E-649643796888}"/>
</file>

<file path=customXml/itemProps3.xml><?xml version="1.0" encoding="utf-8"?>
<ds:datastoreItem xmlns:ds="http://schemas.openxmlformats.org/officeDocument/2006/customXml" ds:itemID="{534678F0-56F9-471C-968D-6F49DE6F5AE4}"/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497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Вузовское обучение как целенаправленный педагогический процесс, его задачи и функции</vt:lpstr>
      <vt:lpstr>Слайд 2</vt:lpstr>
      <vt:lpstr>Слайд 3</vt:lpstr>
      <vt:lpstr>Структура педагогического процесса </vt:lpstr>
      <vt:lpstr>Компоненты педагогического процесса</vt:lpstr>
      <vt:lpstr>Слайд 6</vt:lpstr>
      <vt:lpstr>Этапы педагогического процесса</vt:lpstr>
      <vt:lpstr>Слайд 8</vt:lpstr>
      <vt:lpstr>Слайд 9</vt:lpstr>
      <vt:lpstr>Слайд 10</vt:lpstr>
      <vt:lpstr>Задачи педагогического процесса: </vt:lpstr>
      <vt:lpstr>Функции педагогического процесса: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Вузовское обучение как целенаправленный педагогический процесс, его задачи и функции</dc:title>
  <dc:creator>Bambuck</dc:creator>
  <cp:lastModifiedBy>Admin</cp:lastModifiedBy>
  <cp:revision>11</cp:revision>
  <dcterms:created xsi:type="dcterms:W3CDTF">2011-01-24T17:31:47Z</dcterms:created>
  <dcterms:modified xsi:type="dcterms:W3CDTF">2014-02-01T15:42:07Z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