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0" r:id="rId11"/>
    <p:sldId id="265" r:id="rId12"/>
    <p:sldId id="266" r:id="rId13"/>
    <p:sldId id="267" r:id="rId14"/>
    <p:sldId id="268" r:id="rId15"/>
    <p:sldId id="269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be-B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0DADF-7877-4428-BE26-325F2A902D29}" type="datetimeFigureOut">
              <a:rPr lang="be-BY" smtClean="0"/>
              <a:t>27.01.2013</a:t>
            </a:fld>
            <a:endParaRPr lang="be-BY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0BADAEA-DBB8-4D0A-97B9-9B53F74DCD8F}" type="slidenum">
              <a:rPr lang="be-BY" smtClean="0"/>
              <a:t>‹#›</a:t>
            </a:fld>
            <a:endParaRPr lang="be-BY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0DADF-7877-4428-BE26-325F2A902D29}" type="datetimeFigureOut">
              <a:rPr lang="be-BY" smtClean="0"/>
              <a:t>27.01.2013</a:t>
            </a:fld>
            <a:endParaRPr lang="be-BY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ADAEA-DBB8-4D0A-97B9-9B53F74DCD8F}" type="slidenum">
              <a:rPr lang="be-BY" smtClean="0"/>
              <a:t>‹#›</a:t>
            </a:fld>
            <a:endParaRPr lang="be-BY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0DADF-7877-4428-BE26-325F2A902D29}" type="datetimeFigureOut">
              <a:rPr lang="be-BY" smtClean="0"/>
              <a:t>27.01.2013</a:t>
            </a:fld>
            <a:endParaRPr lang="be-BY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ADAEA-DBB8-4D0A-97B9-9B53F74DCD8F}" type="slidenum">
              <a:rPr lang="be-BY" smtClean="0"/>
              <a:t>‹#›</a:t>
            </a:fld>
            <a:endParaRPr lang="be-BY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0DADF-7877-4428-BE26-325F2A902D29}" type="datetimeFigureOut">
              <a:rPr lang="be-BY" smtClean="0"/>
              <a:t>27.01.2013</a:t>
            </a:fld>
            <a:endParaRPr lang="be-BY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be-BY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0BADAEA-DBB8-4D0A-97B9-9B53F74DCD8F}" type="slidenum">
              <a:rPr lang="be-BY" smtClean="0"/>
              <a:t>‹#›</a:t>
            </a:fld>
            <a:endParaRPr lang="be-BY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0DADF-7877-4428-BE26-325F2A902D29}" type="datetimeFigureOut">
              <a:rPr lang="be-BY" smtClean="0"/>
              <a:t>27.01.2013</a:t>
            </a:fld>
            <a:endParaRPr lang="be-BY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ADAEA-DBB8-4D0A-97B9-9B53F74DCD8F}" type="slidenum">
              <a:rPr lang="be-BY" smtClean="0"/>
              <a:t>‹#›</a:t>
            </a:fld>
            <a:endParaRPr lang="be-BY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0DADF-7877-4428-BE26-325F2A902D29}" type="datetimeFigureOut">
              <a:rPr lang="be-BY" smtClean="0"/>
              <a:t>27.01.2013</a:t>
            </a:fld>
            <a:endParaRPr lang="be-BY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ADAEA-DBB8-4D0A-97B9-9B53F74DCD8F}" type="slidenum">
              <a:rPr lang="be-BY" smtClean="0"/>
              <a:t>‹#›</a:t>
            </a:fld>
            <a:endParaRPr lang="be-BY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0DADF-7877-4428-BE26-325F2A902D29}" type="datetimeFigureOut">
              <a:rPr lang="be-BY" smtClean="0"/>
              <a:t>27.01.2013</a:t>
            </a:fld>
            <a:endParaRPr lang="be-BY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0BADAEA-DBB8-4D0A-97B9-9B53F74DCD8F}" type="slidenum">
              <a:rPr lang="be-BY" smtClean="0"/>
              <a:t>‹#›</a:t>
            </a:fld>
            <a:endParaRPr lang="be-BY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0DADF-7877-4428-BE26-325F2A902D29}" type="datetimeFigureOut">
              <a:rPr lang="be-BY" smtClean="0"/>
              <a:t>27.01.2013</a:t>
            </a:fld>
            <a:endParaRPr lang="be-BY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ADAEA-DBB8-4D0A-97B9-9B53F74DCD8F}" type="slidenum">
              <a:rPr lang="be-BY" smtClean="0"/>
              <a:t>‹#›</a:t>
            </a:fld>
            <a:endParaRPr lang="be-BY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0DADF-7877-4428-BE26-325F2A902D29}" type="datetimeFigureOut">
              <a:rPr lang="be-BY" smtClean="0"/>
              <a:t>27.01.2013</a:t>
            </a:fld>
            <a:endParaRPr lang="be-BY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ADAEA-DBB8-4D0A-97B9-9B53F74DCD8F}" type="slidenum">
              <a:rPr lang="be-BY" smtClean="0"/>
              <a:t>‹#›</a:t>
            </a:fld>
            <a:endParaRPr lang="be-BY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0DADF-7877-4428-BE26-325F2A902D29}" type="datetimeFigureOut">
              <a:rPr lang="be-BY" smtClean="0"/>
              <a:t>27.01.2013</a:t>
            </a:fld>
            <a:endParaRPr lang="be-BY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ADAEA-DBB8-4D0A-97B9-9B53F74DCD8F}" type="slidenum">
              <a:rPr lang="be-BY" smtClean="0"/>
              <a:t>‹#›</a:t>
            </a:fld>
            <a:endParaRPr lang="be-BY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0DADF-7877-4428-BE26-325F2A902D29}" type="datetimeFigureOut">
              <a:rPr lang="be-BY" smtClean="0"/>
              <a:t>27.01.2013</a:t>
            </a:fld>
            <a:endParaRPr lang="be-BY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ADAEA-DBB8-4D0A-97B9-9B53F74DCD8F}" type="slidenum">
              <a:rPr lang="be-BY" smtClean="0"/>
              <a:t>‹#›</a:t>
            </a:fld>
            <a:endParaRPr lang="be-BY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D10DADF-7877-4428-BE26-325F2A902D29}" type="datetimeFigureOut">
              <a:rPr lang="be-BY" smtClean="0"/>
              <a:t>27.01.2013</a:t>
            </a:fld>
            <a:endParaRPr lang="be-BY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be-BY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0BADAEA-DBB8-4D0A-97B9-9B53F74DCD8F}" type="slidenum">
              <a:rPr lang="be-BY" smtClean="0"/>
              <a:t>‹#›</a:t>
            </a:fld>
            <a:endParaRPr lang="be-BY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4857784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latin typeface="BatangChe" pitchFamily="49" charset="-127"/>
                <a:ea typeface="BatangChe" pitchFamily="49" charset="-127"/>
              </a:rPr>
              <a:t>Развитие высшего образования в Беларуси в </a:t>
            </a:r>
            <a:r>
              <a:rPr lang="en-US" sz="5400" b="1" dirty="0" smtClean="0">
                <a:latin typeface="BatangChe" pitchFamily="49" charset="-127"/>
                <a:ea typeface="BatangChe" pitchFamily="49" charset="-127"/>
              </a:rPr>
              <a:t>XVI-XIX </a:t>
            </a:r>
            <a:r>
              <a:rPr lang="ru-RU" sz="5400" b="1" dirty="0" smtClean="0">
                <a:latin typeface="BatangChe" pitchFamily="49" charset="-127"/>
                <a:ea typeface="BatangChe" pitchFamily="49" charset="-127"/>
              </a:rPr>
              <a:t>столетиях</a:t>
            </a:r>
            <a:endParaRPr lang="be-BY" sz="5400" b="1" dirty="0">
              <a:latin typeface="BatangChe" pitchFamily="49" charset="-127"/>
              <a:ea typeface="BatangChe" pitchFamily="49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Обсерватория университета</a:t>
            </a:r>
            <a:endParaRPr lang="be-BY" dirty="0"/>
          </a:p>
        </p:txBody>
      </p:sp>
      <p:pic>
        <p:nvPicPr>
          <p:cNvPr id="4" name="Содержимое 3" descr="Рисунок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604" y="1214422"/>
            <a:ext cx="6590352" cy="52782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61447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  Полоцкая иезуитская академия</a:t>
            </a:r>
            <a:br>
              <a:rPr lang="ru-RU" dirty="0" smtClean="0"/>
            </a:br>
            <a:r>
              <a:rPr lang="be-BY" sz="3100" dirty="0" smtClean="0">
                <a:solidFill>
                  <a:schemeClr val="bg2">
                    <a:lumMod val="25000"/>
                  </a:schemeClr>
                </a:solidFill>
              </a:rPr>
              <a:t>В 1777 году, по ходатайству ордена иезуитов, Екатерина II разрешила открыть в Полоцке иезуитский новициат</a:t>
            </a:r>
            <a:endParaRPr lang="be-BY" sz="31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Содержимое 3" descr="orda-polock_kostel_iezuitov--2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480" y="2214554"/>
            <a:ext cx="5615006" cy="40533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543040"/>
          </a:xfrm>
        </p:spPr>
        <p:txBody>
          <a:bodyPr>
            <a:normAutofit fontScale="90000"/>
          </a:bodyPr>
          <a:lstStyle/>
          <a:p>
            <a:pPr algn="ctr"/>
            <a:r>
              <a:rPr lang="be-BY" dirty="0" smtClean="0"/>
              <a:t>Первым ректором Полоцкого иезуитского коллегиума был известный проповедник Петр Скарга</a:t>
            </a:r>
            <a:endParaRPr lang="be-BY" dirty="0"/>
          </a:p>
        </p:txBody>
      </p:sp>
      <p:pic>
        <p:nvPicPr>
          <p:cNvPr id="4" name="Содержимое 3" descr="piotr-skarga-wikipedia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3174" y="1928802"/>
            <a:ext cx="3571900" cy="45111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2114544"/>
          </a:xfrm>
        </p:spPr>
        <p:txBody>
          <a:bodyPr>
            <a:noAutofit/>
          </a:bodyPr>
          <a:lstStyle/>
          <a:p>
            <a:pPr algn="ctr"/>
            <a:r>
              <a:rPr lang="be-BY" sz="2400" dirty="0" smtClean="0"/>
              <a:t/>
            </a:r>
            <a:br>
              <a:rPr lang="be-BY" sz="2400" dirty="0" smtClean="0"/>
            </a:br>
            <a:endParaRPr lang="be-BY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357166"/>
            <a:ext cx="8686800" cy="5722959"/>
          </a:xfrm>
        </p:spPr>
        <p:txBody>
          <a:bodyPr/>
          <a:lstStyle/>
          <a:p>
            <a:pPr algn="ctr"/>
            <a:r>
              <a:rPr lang="be-BY" sz="4000" dirty="0" smtClean="0"/>
              <a:t>10 июня 1812 года произошло торжественное открытие Полоцкой иезуитской академии, на котором присутствовали белорусский генерал-губернатор герцог Александр Вюртембергский, греко-католический архиепископ Иоанн Красовский и другие</a:t>
            </a:r>
            <a:r>
              <a:rPr lang="be-BY" dirty="0" smtClean="0"/>
              <a:t>.</a:t>
            </a:r>
            <a:endParaRPr lang="be-BY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>
            <a:off x="304800" y="357166"/>
            <a:ext cx="8686800" cy="5722959"/>
          </a:xfrm>
        </p:spPr>
        <p:txBody>
          <a:bodyPr>
            <a:normAutofit fontScale="97500"/>
          </a:bodyPr>
          <a:lstStyle/>
          <a:p>
            <a:pPr algn="ctr"/>
            <a:r>
              <a:rPr lang="be-BY" sz="4000" dirty="0" smtClean="0"/>
              <a:t>В 1820 году, после смерти генерала ордена Фаддея Бжозовского, иезуиты, которые не пожелали сложить с себя орденские обеты, были высланы из Российской империи, а Полоцкая академия была ликвидирована</a:t>
            </a:r>
            <a:endParaRPr lang="be-BY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Фаддей</a:t>
            </a:r>
            <a:r>
              <a:rPr lang="ru-RU" dirty="0" smtClean="0"/>
              <a:t> </a:t>
            </a:r>
            <a:r>
              <a:rPr lang="ru-RU" dirty="0" err="1" smtClean="0"/>
              <a:t>Бжозовский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1749-1820</a:t>
            </a:r>
            <a:endParaRPr lang="be-BY" dirty="0"/>
          </a:p>
        </p:txBody>
      </p:sp>
      <p:pic>
        <p:nvPicPr>
          <p:cNvPr id="4" name="Содержимое 3" descr="npid_1306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6050" y="1500174"/>
            <a:ext cx="3786214" cy="453315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Гори-Горецкий земледельческий институт.</a:t>
            </a:r>
            <a:endParaRPr lang="be-BY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90000"/>
              </a:lnSpc>
              <a:defRPr/>
            </a:pPr>
            <a:r>
              <a:rPr lang="ru-RU" b="1" dirty="0" smtClean="0"/>
              <a:t>1840 была образована земледельческая школа.</a:t>
            </a:r>
          </a:p>
          <a:p>
            <a:pPr>
              <a:lnSpc>
                <a:spcPct val="90000"/>
              </a:lnSpc>
              <a:defRPr/>
            </a:pPr>
            <a:r>
              <a:rPr lang="ru-RU" b="1" dirty="0" smtClean="0"/>
              <a:t>В июне 1848 года высший разряд земледельческой школы был преобразован в земледельческий институт с четырехлетним сроком обучения. Институт имел 2 факультета.</a:t>
            </a:r>
          </a:p>
          <a:p>
            <a:pPr>
              <a:lnSpc>
                <a:spcPct val="90000"/>
              </a:lnSpc>
              <a:defRPr/>
            </a:pPr>
            <a:r>
              <a:rPr lang="ru-RU" b="1" dirty="0" smtClean="0"/>
              <a:t>Это первый в России сельскохозяйственный вуз с правами университета.</a:t>
            </a:r>
          </a:p>
          <a:p>
            <a:pPr>
              <a:lnSpc>
                <a:spcPct val="90000"/>
              </a:lnSpc>
              <a:defRPr/>
            </a:pPr>
            <a:r>
              <a:rPr lang="ru-RU" b="1" dirty="0" smtClean="0"/>
              <a:t>За участие студентов института восстании 1863 года, институт был закрыт.                                                               В 1864 году переведен в Петербург</a:t>
            </a:r>
            <a:endParaRPr lang="be-BY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800px-Napoleon_Orda-Institute_of_Agriculture,_Hork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500042"/>
            <a:ext cx="8715436" cy="564360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>
              <a:defRPr/>
            </a:pPr>
            <a:r>
              <a:rPr lang="ru-RU" dirty="0" smtClean="0"/>
              <a:t>Книги – это переплетенные люди</a:t>
            </a:r>
            <a:br>
              <a:rPr lang="ru-RU" dirty="0" smtClean="0"/>
            </a:br>
            <a:r>
              <a:rPr lang="ru-RU" dirty="0" smtClean="0"/>
              <a:t>                                                А.С. Макаренко</a:t>
            </a:r>
            <a:endParaRPr lang="be-BY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Те, у которых мы учимся, правильно называются нашими учителями, но не всякий, кто учит нас, заслуживает это название</a:t>
            </a:r>
            <a:br>
              <a:rPr lang="ru-RU" dirty="0" smtClean="0"/>
            </a:br>
            <a:r>
              <a:rPr lang="ru-RU" dirty="0" smtClean="0"/>
              <a:t>                                                                В. </a:t>
            </a:r>
            <a:r>
              <a:rPr lang="ru-RU" dirty="0" smtClean="0"/>
              <a:t>Гете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ru-RU" dirty="0" smtClean="0"/>
              <a:t>Образованный человек отличается от необразованного тем, что продолжает считать свое образование незаконченным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ru-RU" dirty="0" smtClean="0"/>
              <a:t>                                                К.М. Симонов</a:t>
            </a:r>
          </a:p>
          <a:p>
            <a:endParaRPr lang="be-BY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hs1-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91079" y="1554163"/>
            <a:ext cx="5314241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357166"/>
            <a:ext cx="8686800" cy="5722959"/>
          </a:xfrm>
        </p:spPr>
        <p:txBody>
          <a:bodyPr>
            <a:normAutofit/>
          </a:bodyPr>
          <a:lstStyle/>
          <a:p>
            <a:r>
              <a:rPr lang="ru-RU" dirty="0" smtClean="0"/>
              <a:t>Обосновавшись в нескольких зданиях близ костёла Святых Иоаннов, иезуиты открыли 17 июля 1570 года коллегию — школу, в которой, помимо церковных предметов, велось обучение древнегреческому языку и латыни, математике, истории, географии, риторике, поэзии. Учащимися были преимущественно шляхтичи, однако принимались в коллегию и выходцы из непривилегированных сословий.</a:t>
            </a:r>
            <a:endParaRPr lang="be-BY" dirty="0" smtClean="0"/>
          </a:p>
          <a:p>
            <a:endParaRPr lang="be-BY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85728"/>
            <a:ext cx="8686800" cy="5794397"/>
          </a:xfrm>
        </p:spPr>
        <p:txBody>
          <a:bodyPr/>
          <a:lstStyle/>
          <a:p>
            <a:r>
              <a:rPr lang="ru-RU" dirty="0" smtClean="0"/>
              <a:t>7 июля 1578 года во Львове король Стефан </a:t>
            </a:r>
            <a:r>
              <a:rPr lang="ru-RU" dirty="0" err="1" smtClean="0"/>
              <a:t>Баторий</a:t>
            </a:r>
            <a:r>
              <a:rPr lang="ru-RU" dirty="0" smtClean="0"/>
              <a:t>, по ходатайству епископа Валериана </a:t>
            </a:r>
            <a:r>
              <a:rPr lang="ru-RU" dirty="0" err="1" smtClean="0"/>
              <a:t>Протасевича</a:t>
            </a:r>
            <a:r>
              <a:rPr lang="ru-RU" dirty="0" smtClean="0"/>
              <a:t>, </a:t>
            </a:r>
            <a:r>
              <a:rPr lang="ru-RU" dirty="0" err="1" smtClean="0"/>
              <a:t>маршалка</a:t>
            </a:r>
            <a:r>
              <a:rPr lang="ru-RU" dirty="0" smtClean="0"/>
              <a:t> Яна Ходкевича и других магнатов покровителей иезуитов, подписал привилегию, по которой коллегия преобразовывалась в академию, с правом производить бакалавров, магистров, лиценциатов и докторов свободных наук, философии и богословия.</a:t>
            </a:r>
            <a:endParaRPr lang="be-BY" dirty="0" smtClean="0"/>
          </a:p>
          <a:p>
            <a:endParaRPr lang="be-BY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257288"/>
          </a:xfrm>
        </p:spPr>
        <p:txBody>
          <a:bodyPr>
            <a:normAutofit/>
          </a:bodyPr>
          <a:lstStyle/>
          <a:p>
            <a:r>
              <a:rPr lang="ru-RU" dirty="0" smtClean="0"/>
              <a:t>                    Стефан </a:t>
            </a:r>
            <a:r>
              <a:rPr lang="ru-RU" dirty="0" err="1" smtClean="0"/>
              <a:t>Баторий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 smtClean="0"/>
              <a:t>                         1533-1586     </a:t>
            </a:r>
            <a:endParaRPr lang="be-BY" dirty="0"/>
          </a:p>
        </p:txBody>
      </p:sp>
      <p:pic>
        <p:nvPicPr>
          <p:cNvPr id="4" name="Содержимое 3" descr="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1670" y="1643050"/>
            <a:ext cx="4995885" cy="45541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500042"/>
            <a:ext cx="8686800" cy="5580083"/>
          </a:xfrm>
        </p:spPr>
        <p:txBody>
          <a:bodyPr>
            <a:normAutofit/>
          </a:bodyPr>
          <a:lstStyle/>
          <a:p>
            <a:r>
              <a:rPr lang="ru-RU" b="1" dirty="0" smtClean="0"/>
              <a:t>После упразднения в 1773 году ордена иезуитов </a:t>
            </a:r>
            <a:r>
              <a:rPr lang="ru-RU" b="1" dirty="0" err="1" smtClean="0"/>
              <a:t>виленская</a:t>
            </a:r>
            <a:r>
              <a:rPr lang="ru-RU" b="1" dirty="0" smtClean="0"/>
              <a:t> Академия и университет поступили в ведение </a:t>
            </a:r>
            <a:r>
              <a:rPr lang="ru-RU" b="1" dirty="0" err="1" smtClean="0"/>
              <a:t>Эдукационной</a:t>
            </a:r>
            <a:r>
              <a:rPr lang="ru-RU" b="1" dirty="0" smtClean="0"/>
              <a:t> комиссии (Комиссия национальной </a:t>
            </a:r>
            <a:r>
              <a:rPr lang="ru-RU" b="1" dirty="0" err="1" smtClean="0"/>
              <a:t>эдукации</a:t>
            </a:r>
            <a:r>
              <a:rPr lang="ru-RU" b="1" dirty="0" smtClean="0"/>
              <a:t>), руководящего органа просвещения в Речи </a:t>
            </a:r>
            <a:r>
              <a:rPr lang="ru-RU" b="1" dirty="0" err="1" smtClean="0"/>
              <a:t>Посполитой</a:t>
            </a:r>
            <a:r>
              <a:rPr lang="ru-RU" b="1" dirty="0" smtClean="0"/>
              <a:t> в 1773—1794 годах. Учебное заведение было преобразовано в Главную школу Великого княжества Литовского (</a:t>
            </a:r>
            <a:r>
              <a:rPr lang="ru-RU" b="1" dirty="0" err="1" smtClean="0"/>
              <a:t>ScholaPrincipsMagniDucatusLithuaniae</a:t>
            </a:r>
            <a:r>
              <a:rPr lang="ru-RU" b="1" dirty="0" smtClean="0"/>
              <a:t>), образование в котором стало носить более светский характер.</a:t>
            </a:r>
            <a:endParaRPr lang="be-BY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47160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Первым </a:t>
            </a:r>
            <a:r>
              <a:rPr lang="ru-RU" dirty="0" smtClean="0"/>
              <a:t>ректором </a:t>
            </a:r>
            <a:r>
              <a:rPr lang="ru-RU" dirty="0" smtClean="0"/>
              <a:t>школы был Мартин </a:t>
            </a:r>
            <a:r>
              <a:rPr lang="ru-RU" dirty="0" err="1" smtClean="0"/>
              <a:t>Пачобут-Адленицкий</a:t>
            </a:r>
            <a:r>
              <a:rPr lang="ru-RU" dirty="0" smtClean="0"/>
              <a:t> годы жизни 1728 -1810</a:t>
            </a:r>
            <a:endParaRPr lang="be-BY" dirty="0"/>
          </a:p>
        </p:txBody>
      </p:sp>
      <p:pic>
        <p:nvPicPr>
          <p:cNvPr id="4" name="Содержимое 3" descr="Рисунок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1736" y="2357430"/>
            <a:ext cx="3929090" cy="40431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357166"/>
            <a:ext cx="8686800" cy="5722959"/>
          </a:xfrm>
        </p:spPr>
        <p:txBody>
          <a:bodyPr/>
          <a:lstStyle/>
          <a:p>
            <a:pPr algn="ctr"/>
            <a:r>
              <a:rPr lang="ru-RU" dirty="0" smtClean="0"/>
              <a:t>Подписанным 4 (16) апреля 1803 года императором Александром I актом Главная </a:t>
            </a:r>
            <a:r>
              <a:rPr lang="ru-RU" dirty="0" err="1" smtClean="0"/>
              <a:t>виленская</a:t>
            </a:r>
            <a:r>
              <a:rPr lang="ru-RU" dirty="0" smtClean="0"/>
              <a:t> школа была преобразована в императорский </a:t>
            </a:r>
            <a:r>
              <a:rPr lang="ru-RU" dirty="0" err="1" smtClean="0"/>
              <a:t>Виленский</a:t>
            </a:r>
            <a:r>
              <a:rPr lang="ru-RU" dirty="0" smtClean="0"/>
              <a:t> университет. </a:t>
            </a:r>
            <a:endParaRPr lang="be-BY" dirty="0"/>
          </a:p>
        </p:txBody>
      </p:sp>
      <p:pic>
        <p:nvPicPr>
          <p:cNvPr id="5" name="Рисунок 4" descr="57859580_Imperatorskiy_Vilenskiy_universite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488" y="2357430"/>
            <a:ext cx="3571900" cy="43577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Современный двор университета</a:t>
            </a:r>
            <a:endParaRPr lang="be-BY" dirty="0"/>
          </a:p>
        </p:txBody>
      </p:sp>
      <p:pic>
        <p:nvPicPr>
          <p:cNvPr id="4" name="Содержимое 3" descr="pastatai_L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2" y="1364799"/>
            <a:ext cx="7072362" cy="463239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BB6A232A06C4C843B3F96C4DEC1B1186" ma:contentTypeVersion="0" ma:contentTypeDescription="Создание документа." ma:contentTypeScope="" ma:versionID="b102913e76cf3ae6b673986418760d1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982086B3-8B3F-42FB-B9D9-736F78EB068B}"/>
</file>

<file path=customXml/itemProps2.xml><?xml version="1.0" encoding="utf-8"?>
<ds:datastoreItem xmlns:ds="http://schemas.openxmlformats.org/officeDocument/2006/customXml" ds:itemID="{5157D00A-FE74-4277-B099-D9C577F11A95}"/>
</file>

<file path=customXml/itemProps3.xml><?xml version="1.0" encoding="utf-8"?>
<ds:datastoreItem xmlns:ds="http://schemas.openxmlformats.org/officeDocument/2006/customXml" ds:itemID="{78EB3064-9B87-4B27-9D9A-274A6B6D2869}"/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38</TotalTime>
  <Words>377</Words>
  <Application>Microsoft Office PowerPoint</Application>
  <PresentationFormat>Экран (4:3)</PresentationFormat>
  <Paragraphs>24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Трек</vt:lpstr>
      <vt:lpstr>Развитие высшего образования в Беларуси в XVI-XIX столетиях</vt:lpstr>
      <vt:lpstr>Слайд 2</vt:lpstr>
      <vt:lpstr>Слайд 3</vt:lpstr>
      <vt:lpstr>Слайд 4</vt:lpstr>
      <vt:lpstr>                    Стефан Баторий                           1533-1586     </vt:lpstr>
      <vt:lpstr>Слайд 6</vt:lpstr>
      <vt:lpstr>Первым ректором школы был Мартин Пачобут-Адленицкий годы жизни 1728 -1810</vt:lpstr>
      <vt:lpstr>Слайд 8</vt:lpstr>
      <vt:lpstr>Современный двор университета</vt:lpstr>
      <vt:lpstr>Обсерватория университета</vt:lpstr>
      <vt:lpstr>   Полоцкая иезуитская академия В 1777 году, по ходатайству ордена иезуитов, Екатерина II разрешила открыть в Полоцке иезуитский новициат</vt:lpstr>
      <vt:lpstr>Первым ректором Полоцкого иезуитского коллегиума был известный проповедник Петр Скарга</vt:lpstr>
      <vt:lpstr> </vt:lpstr>
      <vt:lpstr>Слайд 14</vt:lpstr>
      <vt:lpstr>Фаддей Бжозовский 1749-1820</vt:lpstr>
      <vt:lpstr>Гори-Горецкий земледельческий институт.</vt:lpstr>
      <vt:lpstr>Слайд 17</vt:lpstr>
      <vt:lpstr>Книги – это переплетенные люди                                                 А.С. Макаренко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высшего образования в Беларуси в XVI-XIX столетиях</dc:title>
  <dc:creator>Agafirs</dc:creator>
  <cp:lastModifiedBy>Agafirs</cp:lastModifiedBy>
  <cp:revision>4</cp:revision>
  <dcterms:created xsi:type="dcterms:W3CDTF">2013-01-27T20:54:12Z</dcterms:created>
  <dcterms:modified xsi:type="dcterms:W3CDTF">2013-01-27T21:32:16Z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0x010100BB6A232A06C4C843B3F96C4DEC1B1186</vt:lpwstr>
  </property>
</Properties>
</file>