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customXml/itemProps1.xml" ContentType="application/vnd.openxmlformats-officedocument.customXml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0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C57055-83C0-4B3D-8203-258E0058EBDB}" type="datetimeFigureOut">
              <a:rPr lang="ru-RU" smtClean="0"/>
              <a:t>03.02.2013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CBBC88-B72C-41FE-B634-F6C8AAB2FBC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BBC88-B72C-41FE-B634-F6C8AAB2FBC7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B587-EF9D-4800-8F19-946F88DE0AD0}" type="datetimeFigureOut">
              <a:rPr lang="ru-RU" smtClean="0"/>
              <a:t>03.02.2013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7D6184-15A0-4B00-ACAD-0A1CB7C53461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B587-EF9D-4800-8F19-946F88DE0AD0}" type="datetimeFigureOut">
              <a:rPr lang="ru-RU" smtClean="0"/>
              <a:t>03.02.2013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D6184-15A0-4B00-ACAD-0A1CB7C534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B587-EF9D-4800-8F19-946F88DE0AD0}" type="datetimeFigureOut">
              <a:rPr lang="ru-RU" smtClean="0"/>
              <a:t>03.02.2013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D6184-15A0-4B00-ACAD-0A1CB7C534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E83B587-EF9D-4800-8F19-946F88DE0AD0}" type="datetimeFigureOut">
              <a:rPr lang="ru-RU" smtClean="0"/>
              <a:t>03.02.2013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957D6184-15A0-4B00-ACAD-0A1CB7C53461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B587-EF9D-4800-8F19-946F88DE0AD0}" type="datetimeFigureOut">
              <a:rPr lang="ru-RU" smtClean="0"/>
              <a:t>03.02.2013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D6184-15A0-4B00-ACAD-0A1CB7C5346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B587-EF9D-4800-8F19-946F88DE0AD0}" type="datetimeFigureOut">
              <a:rPr lang="ru-RU" smtClean="0"/>
              <a:t>03.02.2013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D6184-15A0-4B00-ACAD-0A1CB7C5346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D6184-15A0-4B00-ACAD-0A1CB7C5346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B587-EF9D-4800-8F19-946F88DE0AD0}" type="datetimeFigureOut">
              <a:rPr lang="ru-RU" smtClean="0"/>
              <a:t>03.02.2013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B587-EF9D-4800-8F19-946F88DE0AD0}" type="datetimeFigureOut">
              <a:rPr lang="ru-RU" smtClean="0"/>
              <a:t>03.02.2013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D6184-15A0-4B00-ACAD-0A1CB7C5346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B587-EF9D-4800-8F19-946F88DE0AD0}" type="datetimeFigureOut">
              <a:rPr lang="ru-RU" smtClean="0"/>
              <a:t>03.02.2013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D6184-15A0-4B00-ACAD-0A1CB7C534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E83B587-EF9D-4800-8F19-946F88DE0AD0}" type="datetimeFigureOut">
              <a:rPr lang="ru-RU" smtClean="0"/>
              <a:t>03.02.2013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57D6184-15A0-4B00-ACAD-0A1CB7C5346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B587-EF9D-4800-8F19-946F88DE0AD0}" type="datetimeFigureOut">
              <a:rPr lang="ru-RU" smtClean="0"/>
              <a:t>03.02.2013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7D6184-15A0-4B00-ACAD-0A1CB7C5346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E83B587-EF9D-4800-8F19-946F88DE0AD0}" type="datetimeFigureOut">
              <a:rPr lang="ru-RU" smtClean="0"/>
              <a:t>03.02.2013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957D6184-15A0-4B00-ACAD-0A1CB7C53461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2400" dirty="0" smtClean="0"/>
              <a:t>методология, принципы, направления и закономерность его развития</a:t>
            </a: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Университетское движение в эпоху Возрождения: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2290" name="Picture 2" descr="C:\Documents and Settings\User\Рабочий стол\Новая папка (2)\A7RJTu18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3929090" cy="33495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291" name="Picture 3" descr="C:\Documents and Settings\User\Рабочий стол\Новая папка (2)\vilnuni_clip_image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40609" y="2571744"/>
            <a:ext cx="5117641" cy="39576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4714876" y="1000108"/>
            <a:ext cx="38486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 smtClean="0"/>
              <a:t>Виленский</a:t>
            </a:r>
            <a:r>
              <a:rPr lang="ru-RU" sz="2400" b="1" dirty="0" smtClean="0"/>
              <a:t> университет</a:t>
            </a:r>
            <a:endParaRPr lang="ru-RU" sz="24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357166"/>
            <a:ext cx="8229600" cy="4572000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>
                <a:latin typeface="Arial" pitchFamily="34" charset="0"/>
                <a:cs typeface="Arial" pitchFamily="34" charset="0"/>
              </a:rPr>
              <a:t>Несмотря на ряд различий, университеты образовывали единую систему со схожими принципами организации, унифицированными требованиями и иерархией степеней, однотипными программами. Статуты Болонского и Парижского университетов стали образцовыми документами, регламентирующими внутреннюю жизнь университетов всей Европы. Особенно большую роль сыграли статуты Сорбонны. Концепция средневекового университета - "хранитель знания". Научный поиск не входил в число общепризнанных задач университета. 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8194" name="Picture 2" descr="C:\Documents and Settings\User\Рабочий стол\Новая папка (2)\universit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3214686"/>
            <a:ext cx="4400557" cy="31691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1142976" y="5929330"/>
            <a:ext cx="27633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Болонский  университет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4810" y="357166"/>
            <a:ext cx="4500594" cy="6215106"/>
          </a:xfrm>
        </p:spPr>
        <p:txBody>
          <a:bodyPr/>
          <a:lstStyle/>
          <a:p>
            <a:pPr algn="just"/>
            <a:r>
              <a:rPr lang="ru-RU" sz="2000" dirty="0" smtClean="0">
                <a:latin typeface="Arial" pitchFamily="34" charset="0"/>
                <a:cs typeface="Arial" pitchFamily="34" charset="0"/>
              </a:rPr>
              <a:t>В университетах существовало четыре факультета: низший - артистический, или "свободных искусств", дававший право учиться далее, и три высших - медицинский, юридический и богословский. Главной задачей факультета был контроль за качеством преподавания. На артистическом факультете обучение длилось от 5 до 7 лет; студент становился сначала бакалавром, а затем - магистром искусств. Согласно статутам эту степень не мог получить человек моложе 21 года. 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9218" name="Picture 2" descr="C:\Documents and Settings\User\Рабочий стол\Новая папка (2)\Анатомический театр Болонского университет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3611" y="357166"/>
            <a:ext cx="3589760" cy="47863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500034" y="5429264"/>
            <a:ext cx="3714776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Анатомический театр Болонского университета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just"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		Образовательный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процесс был многоступенчатым; прохождение каждой ступени заканчивалось получением определенного звания, которое фиксировало в соответствии со строгим стандартом определенный уровень квалификации. Со временем в практике университета появились дополнительные степени - бакалавра и лиценциата. Степень бакалавра, являвшегося фактически подмастерьем ученого цеха, открывала доступ к получению прочих степеней. Для ее получения необходимо было выдержать соответствующий экзамен. Продолжающие обучение бакалавры имели право на преподавание, выполняя обязанности преподавателей низшего ранга. 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85728"/>
            <a:ext cx="8229600" cy="4572000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>
                <a:latin typeface="Arial" pitchFamily="34" charset="0"/>
                <a:cs typeface="Arial" pitchFamily="34" charset="0"/>
              </a:rPr>
              <a:t>Для получения более высоких степеней кандидату приходилось вести многочасовые диспуты, читать проповеди и пробные лекции. Ввод лиценциата в коллегию профессоров сопровождался известным ритуалом. Он должен был получить докторскую шляпу как символ учительского достоинства. В процедуре, обставленной с большой торжественностью, главную роль играл диспут, проходивший не один день. Диспуты были не просто формой квалификационных испытаний: они составляли суть схоластической науки, подчиняющейся законам интеллекта (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ratio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). Они предварялись комментированием какого-либо авторитетного текста. 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42" name="Picture 2" descr="C:\Documents and Settings\User\Рабочий стол\Новая папка (2)\59N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3456582"/>
            <a:ext cx="3609233" cy="2912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357166"/>
            <a:ext cx="8229600" cy="4572000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		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Западноевропейскую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высшую школу - университет отличала высокая степень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институализации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и структурированности. В ней были выработаны достаточно надежные приемы для защиты академического сообщества от коррупции.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1266" name="Picture 2" descr="C:\Documents and Settings\User\Рабочий стол\Новая папка (2)\Cam_colls_from_joh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2143116"/>
            <a:ext cx="5667810" cy="40909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3143240" y="2143116"/>
            <a:ext cx="34165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Кембриджский университет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642918"/>
            <a:ext cx="8229600" cy="457200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		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Культурный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подъем, известный под названием Возрождения, породил, еще до возникновения университетов, феномен высшей школы, суть которого состояла в сочетании преподавания с научной деятельностью. Школами (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studium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) высшего типа были городские школы Северной Франции: Шартра, Лана, Парижа, славившиеся преподаванием естественной философии, теологии и логики. Именно в них на основе светской образованности ("свободных искусств") сложилась средневековая наука. Под "науками" (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scientia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- знание, отрасль знания, наука; ср.: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science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(англ.) - наука, естественные науки, знание) понимали занятия дисциплинами квадривиума (арифметикой, геометрией, астрономией). Изучение дисциплин тривиума под понятие "науки" не подходило. Гуманитарные дисциплины в совокупности именовались "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litterae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" (науки, образование, ученость, литературная деятельность (лат.); ср.: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scholarship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(англ.) - ученость, эрудиция). </a:t>
            </a:r>
          </a:p>
          <a:p>
            <a:pPr>
              <a:buNone/>
            </a:pP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357166"/>
            <a:ext cx="5143536" cy="6143668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en-US" dirty="0" smtClean="0"/>
              <a:t>		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Университеты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 возникшие на рубеже XII-XIII веков, стали лишь новой организационной формой феномена высшей школы. Название "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universitas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" означало политическую корпорацию учителей и учеников (магистров и школяров), которая, посредством получения различных привилегий, заняла положение публично-правовой корпорации. Члены средневекового университета имели ряд привилегий: они были подсудны лишь церковному суду, освобождались от повинностей, их имущество было надежно защищено. Для средневековой корпорации были характерны горизонтальные связи, в отличие от тех сообществ, которые основывались на вертикальных отношениях господства и подчинения.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 </a:t>
            </a:r>
            <a:endParaRPr lang="ru-RU" dirty="0"/>
          </a:p>
        </p:txBody>
      </p:sp>
      <p:pic>
        <p:nvPicPr>
          <p:cNvPr id="1026" name="Picture 2" descr="C:\Documents and Settings\User\Рабочий стол\Новая папка (2)\450px-Università_di_Padova,_palazzo_bo,_cortile_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500042"/>
            <a:ext cx="3268289" cy="43577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500694" y="4929198"/>
            <a:ext cx="3286116" cy="92333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Палаццо </a:t>
            </a:r>
            <a:r>
              <a:rPr lang="ru-RU" dirty="0" err="1" smtClean="0"/>
              <a:t>Бо</a:t>
            </a:r>
            <a:r>
              <a:rPr lang="ru-RU" dirty="0" smtClean="0"/>
              <a:t> — историческое здание </a:t>
            </a:r>
            <a:r>
              <a:rPr lang="ru-RU" dirty="0" err="1" smtClean="0"/>
              <a:t>Падуанского</a:t>
            </a:r>
            <a:r>
              <a:rPr lang="ru-RU" dirty="0" smtClean="0"/>
              <a:t> университета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85728"/>
            <a:ext cx="8229600" cy="4572000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>
                <a:latin typeface="Arial" pitchFamily="34" charset="0"/>
                <a:cs typeface="Arial" pitchFamily="34" charset="0"/>
              </a:rPr>
              <a:t>Средневековые корпорации складывались с целью взаимопомощи, улаживания внутренних конфликтов, для противостояния натиску извне, защиты своих прав в любой "агрессивной среде". Корпорацией (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universitas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) являлась и городская коммуна (сообщество горожан), и купеческая гильдия, и ремесленный цех. Устройство университетов как корпораций напоминает структуру ремесленных цехов. Ученое производство облекалось в такие же регламентированные статутами формы, как и ремесленное (главный орган управления цехом - общее собрание членов под предводительством выборного главы, регламентированные дисциплина и качество преподавания, последовательность градаций в среде членов цеха). 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2050" name="Picture 2" descr="C:\Documents and Settings\User\Рабочий стол\Новая папка (2)\Pilgrims_in_Constantinople_BnF_Fr2810_fol1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4000504"/>
            <a:ext cx="3929090" cy="248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43306" y="357166"/>
            <a:ext cx="5043494" cy="5929354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000" dirty="0" smtClean="0">
                <a:latin typeface="Arial" pitchFamily="34" charset="0"/>
                <a:cs typeface="Arial" pitchFamily="34" charset="0"/>
              </a:rPr>
              <a:t>Градации школяров, бакалавров, магистров или докторов соответствовали цеховым градациям учеников, подмастерьев и мастеров. Высший слой внутри ученого цеха составляли магистры (доктора) - полноправные члены данного профессионального союза (корпорации), профессиональный уровень которых определялся принятым корпорацией стандартом. Именно строжайшая регламентация и стандартизация деятельности университетов обеспечили высочайший уровень качества и надежности средневековой науки как способа мышления, ставшего фундаментом современной науки, породившей в свою очередь технократическую цивилизацию. 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074" name="Picture 2" descr="C:\Documents and Settings\User\Рабочий стол\Новая папка (2)\32225427_Meeting_of_doctors_at_the_university_of_Par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500042"/>
            <a:ext cx="2643206" cy="44854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571472" y="5143512"/>
            <a:ext cx="27860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Лекция в Парижском университете</a:t>
            </a:r>
            <a:endParaRPr lang="ru-RU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85728"/>
            <a:ext cx="5472122" cy="6215106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000" dirty="0" smtClean="0">
                <a:latin typeface="Arial" pitchFamily="34" charset="0"/>
                <a:cs typeface="Arial" pitchFamily="34" charset="0"/>
              </a:rPr>
              <a:t>Первоначальным названием университетов было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studium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generale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("всеобщая" школа), в отличие от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studium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particulare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("местная" школа). "Всеобщая" школа имела право присуждать ученые степени, главной из которых была степень лиценциата (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licentia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ubique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docendi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- право "преподавать повсюду"). Эти степени пользовались общим признанием во всех высших школах христианского Запада; магистр, получивший ученую степень в одной "всеобщей" школе, мог преподавать везде. Статус этих школ был гарантирован, прежде всего, авторитетом и поддержкой главы Римской Католической Церкви, а также покровительством королевской и императорской власти. Постепенно название "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studium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generale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" было вытеснено названием "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universitas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". 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098" name="Picture 2" descr="C:\Documents and Settings\User\Рабочий стол\Новая папка (2)\440px-Louis-le-Grand--cour-honneu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428604"/>
            <a:ext cx="2991092" cy="407196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5786446" y="4714884"/>
            <a:ext cx="2935497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Корпус Парижского университета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85728"/>
            <a:ext cx="8229600" cy="4572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Старейшие европейские университеты возникли в Болонье, Париже, Оксфорде, Кембридже,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Монпелье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 Саламанке, Неаполе. Позднее, лишь в XIV веке, появились университеты в Германии.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122" name="Picture 2" descr="C:\Documents and Settings\User\Рабочий стол\Новая папка (2)\Oxford_City_Birdsey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1785926"/>
            <a:ext cx="5175264" cy="388144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3214678" y="6143644"/>
            <a:ext cx="29948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Оксфордский университет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357166"/>
            <a:ext cx="3429024" cy="614366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		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Первое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высшее учебное заведение на территории Великого Княжества Литовского появилась в Вильне. Было основано в 1579 году королём Стефаном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Баторием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и папой римским Григорием XIII как Академия и университет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виленский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общества Иисуса (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Almae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Academia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et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Universitas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Vilnensis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Societatis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Jesu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).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146" name="Picture 2" descr="C:\Documents and Settings\User\Рабочий стол\Новая папка (2)\GreatCourtyar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500042"/>
            <a:ext cx="4714908" cy="6021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785786" y="6000768"/>
            <a:ext cx="32022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Большой двор университета.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643182"/>
            <a:ext cx="8229600" cy="397670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		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Непосредственное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отношение к </a:t>
            </a:r>
            <a:r>
              <a:rPr lang="ru-RU" sz="2000" u="sng" dirty="0" smtClean="0">
                <a:latin typeface="Arial" pitchFamily="34" charset="0"/>
                <a:cs typeface="Arial" pitchFamily="34" charset="0"/>
              </a:rPr>
              <a:t>ее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основанию имел Орден иезуитов, создавший самую передовую для своего времени систему образования в Европе.</a:t>
            </a:r>
          </a:p>
          <a:p>
            <a:pPr algn="just"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		Первым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ректором открытой по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привилею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великого князя Степана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Батуры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Виленской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академии стал Петр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Скарга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 известный католический проповедник, писатель и полемист, который, кстати, хорошо владел белорусским языком и написал на нем ряд произведений.</a:t>
            </a:r>
          </a:p>
          <a:p>
            <a:pPr algn="just"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		Вначале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Виленская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академия имела теологический и философский факультеты, ас 1641 года - и юридический.</a:t>
            </a:r>
          </a:p>
          <a:p>
            <a:pPr algn="just"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		В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1586 году при академии была открыта типография.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7170" name="Picture 2" descr="C:\Documents and Settings\User\Рабочий стол\Новая папка (2)\800px-Skargi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357166"/>
            <a:ext cx="3024182" cy="22681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000496" y="428604"/>
            <a:ext cx="14768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/>
              <a:t>Двор </a:t>
            </a:r>
            <a:r>
              <a:rPr lang="ru-RU" i="1" dirty="0" err="1" smtClean="0"/>
              <a:t>Скарги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BB6A232A06C4C843B3F96C4DEC1B1186" ma:contentTypeVersion="0" ma:contentTypeDescription="Создание документа." ma:contentTypeScope="" ma:versionID="b102913e76cf3ae6b673986418760d1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DC04FD2D-084E-4779-8926-DBBAD126B050}"/>
</file>

<file path=customXml/itemProps2.xml><?xml version="1.0" encoding="utf-8"?>
<ds:datastoreItem xmlns:ds="http://schemas.openxmlformats.org/officeDocument/2006/customXml" ds:itemID="{CF629BA4-F76C-46AD-AD52-59429261AD80}"/>
</file>

<file path=customXml/itemProps3.xml><?xml version="1.0" encoding="utf-8"?>
<ds:datastoreItem xmlns:ds="http://schemas.openxmlformats.org/officeDocument/2006/customXml" ds:itemID="{986FB7DC-AB20-4F92-B341-6E3D8A212D3D}"/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81</TotalTime>
  <Words>588</Words>
  <Application>Microsoft Office PowerPoint</Application>
  <PresentationFormat>Экран (4:3)</PresentationFormat>
  <Paragraphs>43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Бумажная</vt:lpstr>
      <vt:lpstr>Университетское движение в эпоху Возрождения:</vt:lpstr>
      <vt:lpstr> </vt:lpstr>
      <vt:lpstr> </vt:lpstr>
      <vt:lpstr> 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Университетское движение в эпоху Возрождения:</dc:title>
  <dc:creator>Uretz</dc:creator>
  <cp:lastModifiedBy>Uretz</cp:lastModifiedBy>
  <cp:revision>19</cp:revision>
  <dcterms:created xsi:type="dcterms:W3CDTF">2013-02-03T14:08:00Z</dcterms:created>
  <dcterms:modified xsi:type="dcterms:W3CDTF">2013-02-03T15:29:27Z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0x010100BB6A232A06C4C843B3F96C4DEC1B1186</vt:lpwstr>
  </property>
</Properties>
</file>