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hart1.xml" ContentType="application/vnd.openxmlformats-officedocument.drawingml.char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Lbls>
            <c:showPercent val="1"/>
          </c:dLbls>
          <c:cat>
            <c:strRef>
              <c:f>Лист1!$A$1:$A$6</c:f>
              <c:strCache>
                <c:ptCount val="6"/>
                <c:pt idx="0">
                  <c:v>Сфера искусства </c:v>
                </c:pt>
                <c:pt idx="1">
                  <c:v>Сфера технических интересов </c:v>
                </c:pt>
                <c:pt idx="2">
                  <c:v>Сфера работы с людьми </c:v>
                </c:pt>
                <c:pt idx="3">
                  <c:v>Сфера умственного труда </c:v>
                </c:pt>
                <c:pt idx="4">
                  <c:v>Сфера физического труда </c:v>
                </c:pt>
                <c:pt idx="5">
                  <c:v>Сфера материальных интересов </c:v>
                </c:pt>
              </c:strCache>
            </c:strRef>
          </c:cat>
          <c:val>
            <c:numRef>
              <c:f>Лист1!$B$1:$B$6</c:f>
              <c:numCache>
                <c:formatCode>0%</c:formatCode>
                <c:ptCount val="6"/>
                <c:pt idx="0">
                  <c:v>0.1</c:v>
                </c:pt>
                <c:pt idx="1">
                  <c:v>0.2</c:v>
                </c:pt>
                <c:pt idx="2">
                  <c:v>0.25</c:v>
                </c:pt>
                <c:pt idx="3">
                  <c:v>0.16000000000000006</c:v>
                </c:pt>
                <c:pt idx="4">
                  <c:v>0.13</c:v>
                </c:pt>
                <c:pt idx="5">
                  <c:v>0.16000000000000006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10058760960615648"/>
          <c:y val="1.5549011729709206E-2"/>
          <c:w val="0.74499939696331086"/>
          <c:h val="0.15316143853253253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40814-3892-45DD-AD2A-9BC9D8713D56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327F8F-6EE4-44C6-A351-9498D82CEEF9}">
      <dgm:prSet phldrT="[Текст]" custT="1"/>
      <dgm:spPr/>
      <dgm:t>
        <a:bodyPr/>
        <a:lstStyle/>
        <a:p>
          <a:r>
            <a:rPr lang="ru-RU" sz="1800" smtClean="0"/>
            <a:t>Шаг 1 – Составить список подходящих профессий</a:t>
          </a:r>
          <a:r>
            <a:rPr lang="ru-RU" sz="1300" smtClean="0"/>
            <a:t>.</a:t>
          </a:r>
          <a:endParaRPr lang="ru-RU" sz="1300" dirty="0"/>
        </a:p>
      </dgm:t>
    </dgm:pt>
    <dgm:pt modelId="{A71521D6-9B16-4841-BF9F-D9D6F0782BEB}" type="parTrans" cxnId="{40CFAD57-49DF-4745-B915-AE5E62307196}">
      <dgm:prSet/>
      <dgm:spPr/>
      <dgm:t>
        <a:bodyPr/>
        <a:lstStyle/>
        <a:p>
          <a:endParaRPr lang="ru-RU"/>
        </a:p>
      </dgm:t>
    </dgm:pt>
    <dgm:pt modelId="{55D766C5-763F-4AD3-9A5D-192D67FB170E}" type="sibTrans" cxnId="{40CFAD57-49DF-4745-B915-AE5E62307196}">
      <dgm:prSet/>
      <dgm:spPr/>
      <dgm:t>
        <a:bodyPr/>
        <a:lstStyle/>
        <a:p>
          <a:endParaRPr lang="ru-RU"/>
        </a:p>
      </dgm:t>
    </dgm:pt>
    <dgm:pt modelId="{85326D18-800E-49B6-9F8B-304F0317E8C9}">
      <dgm:prSet phldrT="[Текст]" custT="1"/>
      <dgm:spPr/>
      <dgm:t>
        <a:bodyPr/>
        <a:lstStyle/>
        <a:p>
          <a:r>
            <a:rPr lang="ru-RU" sz="1600" smtClean="0"/>
            <a:t>Шаг 2 – Составить перечень требований к выбираемой профессии</a:t>
          </a:r>
          <a:r>
            <a:rPr lang="ru-RU" sz="1200" smtClean="0"/>
            <a:t>.</a:t>
          </a:r>
          <a:endParaRPr lang="ru-RU" sz="1200" dirty="0"/>
        </a:p>
      </dgm:t>
    </dgm:pt>
    <dgm:pt modelId="{B1428186-CE9E-42DD-97DE-1414BF4657E5}" type="parTrans" cxnId="{63CA3DB5-DAAD-4F25-B15D-2D3622784F27}">
      <dgm:prSet/>
      <dgm:spPr/>
      <dgm:t>
        <a:bodyPr/>
        <a:lstStyle/>
        <a:p>
          <a:endParaRPr lang="ru-RU"/>
        </a:p>
      </dgm:t>
    </dgm:pt>
    <dgm:pt modelId="{551F7E73-A3F1-473C-9C16-DF5F1F2AA368}" type="sibTrans" cxnId="{63CA3DB5-DAAD-4F25-B15D-2D3622784F27}">
      <dgm:prSet/>
      <dgm:spPr/>
      <dgm:t>
        <a:bodyPr/>
        <a:lstStyle/>
        <a:p>
          <a:endParaRPr lang="ru-RU"/>
        </a:p>
      </dgm:t>
    </dgm:pt>
    <dgm:pt modelId="{789ABD50-731B-495C-BA94-97099A88E2A8}">
      <dgm:prSet phldrT="[Текст]"/>
      <dgm:spPr/>
      <dgm:t>
        <a:bodyPr/>
        <a:lstStyle/>
        <a:p>
          <a:r>
            <a:rPr lang="ru-RU" smtClean="0"/>
            <a:t>Шаг 3 – Определить значимость каждого требования.</a:t>
          </a:r>
          <a:endParaRPr lang="ru-RU" dirty="0"/>
        </a:p>
      </dgm:t>
    </dgm:pt>
    <dgm:pt modelId="{F19DCB14-E437-423B-8E0F-EC7C3D45F10E}" type="parTrans" cxnId="{F328CEDA-A9E4-4B31-A76D-756BF6D9EAE1}">
      <dgm:prSet/>
      <dgm:spPr/>
      <dgm:t>
        <a:bodyPr/>
        <a:lstStyle/>
        <a:p>
          <a:endParaRPr lang="ru-RU"/>
        </a:p>
      </dgm:t>
    </dgm:pt>
    <dgm:pt modelId="{9527EE2E-D510-425C-BE69-848830904C81}" type="sibTrans" cxnId="{F328CEDA-A9E4-4B31-A76D-756BF6D9EAE1}">
      <dgm:prSet/>
      <dgm:spPr/>
      <dgm:t>
        <a:bodyPr/>
        <a:lstStyle/>
        <a:p>
          <a:endParaRPr lang="ru-RU"/>
        </a:p>
      </dgm:t>
    </dgm:pt>
    <dgm:pt modelId="{75D12A7F-AB98-43EE-8001-8F7A11156120}">
      <dgm:prSet phldrT="[Текст]" custT="1"/>
      <dgm:spPr/>
      <dgm:t>
        <a:bodyPr/>
        <a:lstStyle/>
        <a:p>
          <a:r>
            <a:rPr lang="ru-RU" sz="1400" smtClean="0"/>
            <a:t>Шаг 4 – Оценить свое соответствие требованиям каждой из подходящих профессий.</a:t>
          </a:r>
          <a:endParaRPr lang="ru-RU" sz="1400" dirty="0"/>
        </a:p>
      </dgm:t>
    </dgm:pt>
    <dgm:pt modelId="{A43D32F5-D131-4F73-994F-471D9D572407}" type="parTrans" cxnId="{19406C09-28AA-42EB-A9B0-E34911F53400}">
      <dgm:prSet/>
      <dgm:spPr/>
      <dgm:t>
        <a:bodyPr/>
        <a:lstStyle/>
        <a:p>
          <a:endParaRPr lang="ru-RU"/>
        </a:p>
      </dgm:t>
    </dgm:pt>
    <dgm:pt modelId="{A5B7CEFE-928B-40E7-86D8-9E2731EBE72A}" type="sibTrans" cxnId="{19406C09-28AA-42EB-A9B0-E34911F53400}">
      <dgm:prSet/>
      <dgm:spPr/>
      <dgm:t>
        <a:bodyPr/>
        <a:lstStyle/>
        <a:p>
          <a:endParaRPr lang="ru-RU"/>
        </a:p>
      </dgm:t>
    </dgm:pt>
    <dgm:pt modelId="{A97A4255-91FD-46D5-8E77-90636AA5A561}">
      <dgm:prSet phldrT="[Текст]" custT="1"/>
      <dgm:spPr/>
      <dgm:t>
        <a:bodyPr/>
        <a:lstStyle/>
        <a:p>
          <a:r>
            <a:rPr lang="ru-RU" sz="1800" smtClean="0"/>
            <a:t>Шаг 5 – Подсчитать и проанализировать результаты.</a:t>
          </a:r>
          <a:endParaRPr lang="ru-RU" sz="1800" dirty="0"/>
        </a:p>
      </dgm:t>
    </dgm:pt>
    <dgm:pt modelId="{B41BC576-30CD-41E5-A349-9BD51F27692D}" type="parTrans" cxnId="{5ACDFD4D-02CD-48F5-A48A-C73D46EAA730}">
      <dgm:prSet/>
      <dgm:spPr/>
      <dgm:t>
        <a:bodyPr/>
        <a:lstStyle/>
        <a:p>
          <a:endParaRPr lang="ru-RU"/>
        </a:p>
      </dgm:t>
    </dgm:pt>
    <dgm:pt modelId="{CCF2FC2C-D826-4B84-8CB4-ECB7D7C948E2}" type="sibTrans" cxnId="{5ACDFD4D-02CD-48F5-A48A-C73D46EAA730}">
      <dgm:prSet/>
      <dgm:spPr/>
      <dgm:t>
        <a:bodyPr/>
        <a:lstStyle/>
        <a:p>
          <a:endParaRPr lang="ru-RU"/>
        </a:p>
      </dgm:t>
    </dgm:pt>
    <dgm:pt modelId="{14B3AD4F-4E83-4EAB-894D-E65768E8770E}">
      <dgm:prSet phldrT="[Текст]" custT="1"/>
      <dgm:spPr/>
      <dgm:t>
        <a:bodyPr/>
        <a:lstStyle/>
        <a:p>
          <a:endParaRPr lang="ru-RU" sz="1800" smtClean="0"/>
        </a:p>
        <a:p>
          <a:r>
            <a:rPr lang="ru-RU" sz="1800" smtClean="0"/>
            <a:t>Шаг7Определить основные практические шаги к успеху.</a:t>
          </a:r>
          <a:endParaRPr lang="ru-RU" sz="1800" dirty="0"/>
        </a:p>
      </dgm:t>
    </dgm:pt>
    <dgm:pt modelId="{22FC8291-54B2-41C9-9BFA-DCEF9B99D917}" type="parTrans" cxnId="{5324342A-8F53-4287-8120-F4E02F67DA9D}">
      <dgm:prSet/>
      <dgm:spPr/>
      <dgm:t>
        <a:bodyPr/>
        <a:lstStyle/>
        <a:p>
          <a:endParaRPr lang="ru-RU"/>
        </a:p>
      </dgm:t>
    </dgm:pt>
    <dgm:pt modelId="{C1E80AAC-47D3-4677-A496-8916FC57D5AF}" type="sibTrans" cxnId="{5324342A-8F53-4287-8120-F4E02F67DA9D}">
      <dgm:prSet/>
      <dgm:spPr/>
      <dgm:t>
        <a:bodyPr/>
        <a:lstStyle/>
        <a:p>
          <a:endParaRPr lang="ru-RU"/>
        </a:p>
      </dgm:t>
    </dgm:pt>
    <dgm:pt modelId="{C3A30EE7-B4B0-4477-A194-1388187E8681}">
      <dgm:prSet phldrT="[Текст]" custT="1"/>
      <dgm:spPr/>
      <dgm:t>
        <a:bodyPr/>
        <a:lstStyle/>
        <a:p>
          <a:r>
            <a:rPr lang="ru-RU" sz="1800" smtClean="0"/>
            <a:t>Шаг 6 – Проверить результаты.</a:t>
          </a:r>
        </a:p>
        <a:p>
          <a:endParaRPr lang="ru-RU" sz="1300" dirty="0"/>
        </a:p>
      </dgm:t>
    </dgm:pt>
    <dgm:pt modelId="{BBCB9571-615B-4D92-981E-71B70B51783C}" type="parTrans" cxnId="{890CDAA7-0ADD-48A5-A0F3-42CD1B66D329}">
      <dgm:prSet/>
      <dgm:spPr/>
      <dgm:t>
        <a:bodyPr/>
        <a:lstStyle/>
        <a:p>
          <a:endParaRPr lang="ru-RU"/>
        </a:p>
      </dgm:t>
    </dgm:pt>
    <dgm:pt modelId="{542B7F57-4306-4325-8A59-B03987BA0E5D}" type="sibTrans" cxnId="{890CDAA7-0ADD-48A5-A0F3-42CD1B66D329}">
      <dgm:prSet/>
      <dgm:spPr/>
      <dgm:t>
        <a:bodyPr/>
        <a:lstStyle/>
        <a:p>
          <a:endParaRPr lang="ru-RU"/>
        </a:p>
      </dgm:t>
    </dgm:pt>
    <dgm:pt modelId="{B1772337-7585-4B23-8E8A-702ED6E8BB73}" type="pres">
      <dgm:prSet presAssocID="{2E440814-3892-45DD-AD2A-9BC9D8713D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27336E-AFC6-40EE-BFE4-2506B65BF7B3}" type="pres">
      <dgm:prSet presAssocID="{2E440814-3892-45DD-AD2A-9BC9D8713D56}" presName="cycle" presStyleCnt="0"/>
      <dgm:spPr/>
      <dgm:t>
        <a:bodyPr/>
        <a:lstStyle/>
        <a:p>
          <a:endParaRPr lang="ru-RU"/>
        </a:p>
      </dgm:t>
    </dgm:pt>
    <dgm:pt modelId="{B099536F-EDC4-4712-A682-4A877F50F030}" type="pres">
      <dgm:prSet presAssocID="{EF327F8F-6EE4-44C6-A351-9498D82CEEF9}" presName="nodeFirstNode" presStyleLbl="node1" presStyleIdx="0" presStyleCnt="7" custScaleX="82366" custScaleY="140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94647-207D-4D62-98DA-74989B4AA049}" type="pres">
      <dgm:prSet presAssocID="{55D766C5-763F-4AD3-9A5D-192D67FB170E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90978415-4EE4-4FFC-8480-F3E7395C449C}" type="pres">
      <dgm:prSet presAssocID="{85326D18-800E-49B6-9F8B-304F0317E8C9}" presName="nodeFollowingNodes" presStyleLbl="node1" presStyleIdx="1" presStyleCnt="7" custScaleX="80312" custScaleY="148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96B37-F888-4280-B73C-4CCD5762BE19}" type="pres">
      <dgm:prSet presAssocID="{789ABD50-731B-495C-BA94-97099A88E2A8}" presName="nodeFollowingNodes" presStyleLbl="node1" presStyleIdx="2" presStyleCnt="7" custScaleX="75587" custScaleY="132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FDB67-47B0-4328-B2C0-DC8B42970522}" type="pres">
      <dgm:prSet presAssocID="{75D12A7F-AB98-43EE-8001-8F7A11156120}" presName="nodeFollowingNodes" presStyleLbl="node1" presStyleIdx="3" presStyleCnt="7" custScaleX="83288" custScaleY="136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CB92A-C9BB-4DE0-9D48-467F9BDAFABA}" type="pres">
      <dgm:prSet presAssocID="{A97A4255-91FD-46D5-8E77-90636AA5A561}" presName="nodeFollowingNodes" presStyleLbl="node1" presStyleIdx="4" presStyleCnt="7" custScaleX="82185" custScaleY="133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69381-18C3-4E77-8FAA-2A592F931C3A}" type="pres">
      <dgm:prSet presAssocID="{C3A30EE7-B4B0-4477-A194-1388187E8681}" presName="nodeFollowingNodes" presStyleLbl="node1" presStyleIdx="5" presStyleCnt="7" custScaleX="79100" custScaleY="133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E0D22-B2F2-4346-A0EF-BBF34E3E4BD0}" type="pres">
      <dgm:prSet presAssocID="{14B3AD4F-4E83-4EAB-894D-E65768E8770E}" presName="nodeFollowingNodes" presStyleLbl="node1" presStyleIdx="6" presStyleCnt="7" custScaleX="86932" custScaleY="130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CFAD57-49DF-4745-B915-AE5E62307196}" srcId="{2E440814-3892-45DD-AD2A-9BC9D8713D56}" destId="{EF327F8F-6EE4-44C6-A351-9498D82CEEF9}" srcOrd="0" destOrd="0" parTransId="{A71521D6-9B16-4841-BF9F-D9D6F0782BEB}" sibTransId="{55D766C5-763F-4AD3-9A5D-192D67FB170E}"/>
    <dgm:cxn modelId="{AD3257BD-119D-4867-A289-3B813FEE7E87}" type="presOf" srcId="{55D766C5-763F-4AD3-9A5D-192D67FB170E}" destId="{B8A94647-207D-4D62-98DA-74989B4AA049}" srcOrd="0" destOrd="0" presId="urn:microsoft.com/office/officeart/2005/8/layout/cycle3"/>
    <dgm:cxn modelId="{C3965C01-4938-4D85-B04F-8D22A4F162D4}" type="presOf" srcId="{2E440814-3892-45DD-AD2A-9BC9D8713D56}" destId="{B1772337-7585-4B23-8E8A-702ED6E8BB73}" srcOrd="0" destOrd="0" presId="urn:microsoft.com/office/officeart/2005/8/layout/cycle3"/>
    <dgm:cxn modelId="{19406C09-28AA-42EB-A9B0-E34911F53400}" srcId="{2E440814-3892-45DD-AD2A-9BC9D8713D56}" destId="{75D12A7F-AB98-43EE-8001-8F7A11156120}" srcOrd="3" destOrd="0" parTransId="{A43D32F5-D131-4F73-994F-471D9D572407}" sibTransId="{A5B7CEFE-928B-40E7-86D8-9E2731EBE72A}"/>
    <dgm:cxn modelId="{D50EF18C-0596-4720-B4CA-3377374E50DB}" type="presOf" srcId="{789ABD50-731B-495C-BA94-97099A88E2A8}" destId="{93096B37-F888-4280-B73C-4CCD5762BE19}" srcOrd="0" destOrd="0" presId="urn:microsoft.com/office/officeart/2005/8/layout/cycle3"/>
    <dgm:cxn modelId="{4FDE16F1-1616-4911-AB1A-CAF4926D65E8}" type="presOf" srcId="{14B3AD4F-4E83-4EAB-894D-E65768E8770E}" destId="{685E0D22-B2F2-4346-A0EF-BBF34E3E4BD0}" srcOrd="0" destOrd="0" presId="urn:microsoft.com/office/officeart/2005/8/layout/cycle3"/>
    <dgm:cxn modelId="{63CA3DB5-DAAD-4F25-B15D-2D3622784F27}" srcId="{2E440814-3892-45DD-AD2A-9BC9D8713D56}" destId="{85326D18-800E-49B6-9F8B-304F0317E8C9}" srcOrd="1" destOrd="0" parTransId="{B1428186-CE9E-42DD-97DE-1414BF4657E5}" sibTransId="{551F7E73-A3F1-473C-9C16-DF5F1F2AA368}"/>
    <dgm:cxn modelId="{5ACDFD4D-02CD-48F5-A48A-C73D46EAA730}" srcId="{2E440814-3892-45DD-AD2A-9BC9D8713D56}" destId="{A97A4255-91FD-46D5-8E77-90636AA5A561}" srcOrd="4" destOrd="0" parTransId="{B41BC576-30CD-41E5-A349-9BD51F27692D}" sibTransId="{CCF2FC2C-D826-4B84-8CB4-ECB7D7C948E2}"/>
    <dgm:cxn modelId="{2B214B30-E171-4097-9F6C-AE525C84441B}" type="presOf" srcId="{EF327F8F-6EE4-44C6-A351-9498D82CEEF9}" destId="{B099536F-EDC4-4712-A682-4A877F50F030}" srcOrd="0" destOrd="0" presId="urn:microsoft.com/office/officeart/2005/8/layout/cycle3"/>
    <dgm:cxn modelId="{1FD4E4A4-3674-4436-A6FD-457A46A38CA2}" type="presOf" srcId="{75D12A7F-AB98-43EE-8001-8F7A11156120}" destId="{B54FDB67-47B0-4328-B2C0-DC8B42970522}" srcOrd="0" destOrd="0" presId="urn:microsoft.com/office/officeart/2005/8/layout/cycle3"/>
    <dgm:cxn modelId="{1E5B1060-1E7F-41EE-BCB2-B113208A8964}" type="presOf" srcId="{A97A4255-91FD-46D5-8E77-90636AA5A561}" destId="{12DCB92A-C9BB-4DE0-9D48-467F9BDAFABA}" srcOrd="0" destOrd="0" presId="urn:microsoft.com/office/officeart/2005/8/layout/cycle3"/>
    <dgm:cxn modelId="{A7FBB2FB-9E75-4D5A-8583-2AE21596E3F6}" type="presOf" srcId="{C3A30EE7-B4B0-4477-A194-1388187E8681}" destId="{83869381-18C3-4E77-8FAA-2A592F931C3A}" srcOrd="0" destOrd="0" presId="urn:microsoft.com/office/officeart/2005/8/layout/cycle3"/>
    <dgm:cxn modelId="{5324342A-8F53-4287-8120-F4E02F67DA9D}" srcId="{2E440814-3892-45DD-AD2A-9BC9D8713D56}" destId="{14B3AD4F-4E83-4EAB-894D-E65768E8770E}" srcOrd="6" destOrd="0" parTransId="{22FC8291-54B2-41C9-9BFA-DCEF9B99D917}" sibTransId="{C1E80AAC-47D3-4677-A496-8916FC57D5AF}"/>
    <dgm:cxn modelId="{F328CEDA-A9E4-4B31-A76D-756BF6D9EAE1}" srcId="{2E440814-3892-45DD-AD2A-9BC9D8713D56}" destId="{789ABD50-731B-495C-BA94-97099A88E2A8}" srcOrd="2" destOrd="0" parTransId="{F19DCB14-E437-423B-8E0F-EC7C3D45F10E}" sibTransId="{9527EE2E-D510-425C-BE69-848830904C81}"/>
    <dgm:cxn modelId="{890CDAA7-0ADD-48A5-A0F3-42CD1B66D329}" srcId="{2E440814-3892-45DD-AD2A-9BC9D8713D56}" destId="{C3A30EE7-B4B0-4477-A194-1388187E8681}" srcOrd="5" destOrd="0" parTransId="{BBCB9571-615B-4D92-981E-71B70B51783C}" sibTransId="{542B7F57-4306-4325-8A59-B03987BA0E5D}"/>
    <dgm:cxn modelId="{61BB3489-F218-4A1B-A854-1743EB7DECB3}" type="presOf" srcId="{85326D18-800E-49B6-9F8B-304F0317E8C9}" destId="{90978415-4EE4-4FFC-8480-F3E7395C449C}" srcOrd="0" destOrd="0" presId="urn:microsoft.com/office/officeart/2005/8/layout/cycle3"/>
    <dgm:cxn modelId="{902278A9-B0AA-4984-9D68-9BA5BD3EA060}" type="presParOf" srcId="{B1772337-7585-4B23-8E8A-702ED6E8BB73}" destId="{E227336E-AFC6-40EE-BFE4-2506B65BF7B3}" srcOrd="0" destOrd="0" presId="urn:microsoft.com/office/officeart/2005/8/layout/cycle3"/>
    <dgm:cxn modelId="{A006247D-BFC5-4438-B892-BAB8E1FCF6BE}" type="presParOf" srcId="{E227336E-AFC6-40EE-BFE4-2506B65BF7B3}" destId="{B099536F-EDC4-4712-A682-4A877F50F030}" srcOrd="0" destOrd="0" presId="urn:microsoft.com/office/officeart/2005/8/layout/cycle3"/>
    <dgm:cxn modelId="{99038337-6E0F-4574-BE6D-F461B73F0285}" type="presParOf" srcId="{E227336E-AFC6-40EE-BFE4-2506B65BF7B3}" destId="{B8A94647-207D-4D62-98DA-74989B4AA049}" srcOrd="1" destOrd="0" presId="urn:microsoft.com/office/officeart/2005/8/layout/cycle3"/>
    <dgm:cxn modelId="{F31688F6-2557-4C36-B300-F35FBF61FD51}" type="presParOf" srcId="{E227336E-AFC6-40EE-BFE4-2506B65BF7B3}" destId="{90978415-4EE4-4FFC-8480-F3E7395C449C}" srcOrd="2" destOrd="0" presId="urn:microsoft.com/office/officeart/2005/8/layout/cycle3"/>
    <dgm:cxn modelId="{20BABC85-7464-4728-B8E6-D158D455FECE}" type="presParOf" srcId="{E227336E-AFC6-40EE-BFE4-2506B65BF7B3}" destId="{93096B37-F888-4280-B73C-4CCD5762BE19}" srcOrd="3" destOrd="0" presId="urn:microsoft.com/office/officeart/2005/8/layout/cycle3"/>
    <dgm:cxn modelId="{27B73698-2DE5-492F-B6B9-F960A98F8572}" type="presParOf" srcId="{E227336E-AFC6-40EE-BFE4-2506B65BF7B3}" destId="{B54FDB67-47B0-4328-B2C0-DC8B42970522}" srcOrd="4" destOrd="0" presId="urn:microsoft.com/office/officeart/2005/8/layout/cycle3"/>
    <dgm:cxn modelId="{CA9E7A20-A721-49DE-8F06-22700FC443E0}" type="presParOf" srcId="{E227336E-AFC6-40EE-BFE4-2506B65BF7B3}" destId="{12DCB92A-C9BB-4DE0-9D48-467F9BDAFABA}" srcOrd="5" destOrd="0" presId="urn:microsoft.com/office/officeart/2005/8/layout/cycle3"/>
    <dgm:cxn modelId="{FA6482BD-F9A7-4EA7-A158-BFC841B31C1F}" type="presParOf" srcId="{E227336E-AFC6-40EE-BFE4-2506B65BF7B3}" destId="{83869381-18C3-4E77-8FAA-2A592F931C3A}" srcOrd="6" destOrd="0" presId="urn:microsoft.com/office/officeart/2005/8/layout/cycle3"/>
    <dgm:cxn modelId="{14DD3068-1608-4ACF-8040-9439DFF842A3}" type="presParOf" srcId="{E227336E-AFC6-40EE-BFE4-2506B65BF7B3}" destId="{685E0D22-B2F2-4346-A0EF-BBF34E3E4BD0}" srcOrd="7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BFB3-DB8C-4ADF-90B9-66F537700B8B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3D09A-EC8F-46E4-8008-E992F2B25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3D09A-EC8F-46E4-8008-E992F2B25B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3D09A-EC8F-46E4-8008-E992F2B25B6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7AFD1-ECF3-4957-A318-BE793E67B1B6}" type="datetimeFigureOut">
              <a:rPr lang="ru-RU" smtClean="0"/>
              <a:pPr/>
              <a:t>16.05.2011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372931-1004-45E7-9AF6-4C1E14769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8839200" cy="407196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F0"/>
                </a:solidFill>
              </a:rPr>
              <a:t>Профессиональное самоопределение учащихся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285750"/>
            <a:ext cx="79010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Типичные ошибки при выборе профессии :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/>
              <a:t> Из огромного множества профессий выбрать одну, довольно трудно. Велика вероятность ошибки. Конечно, никто не застрахован от ошибок, и любом деле всегда есть вероятность промаха. Но хочется, чтобы эта вероятность была как можно меньшей. </a:t>
            </a:r>
            <a:endParaRPr lang="ru-RU" sz="2400" dirty="0" smtClean="0">
              <a:solidFill>
                <a:srgbClr val="002060"/>
              </a:solidFill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Незнание мира профессий 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Устаревшие представления о характере и условиях труда в конкретной профессии. Предубеждения в отношении престижности профессии.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Незнание себя 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Необъективная оценка своих способностей (завышение или занижение), незнание своего здоровья. Неумение, а иногда нежелание соотнести свои способности с требованиями профессии.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u="sng" dirty="0" smtClean="0"/>
              <a:t>Незнание правил выбора профессии </a:t>
            </a:r>
          </a:p>
          <a:p>
            <a:pPr>
              <a:buNone/>
            </a:pPr>
            <a:r>
              <a:rPr lang="ru-RU" dirty="0" smtClean="0"/>
              <a:t>  Некоторые из вас часто автоматически переносят интерес к школьному предмету на профиль будущей профессии: «Увлекаюсь физикой — стану физиком», «Люблю географию, историю — буду геологом, историком». Возможно, вам действительно нравится химия, но это еще не значит, что экспериментальные опыты, связанные с выделением резко пахнущих газов типа сероводорода, доставят интерес, удовольствие. Может быть, вы увлекаетесь уроками литературы, но одно дело — любить книги, читать их и совсем другое — стать преподавателем литературы, не имея педагогических способностей, или заниматься литературным трудом, не владея писательским даром. </a:t>
            </a:r>
          </a:p>
          <a:p>
            <a:pPr>
              <a:buNone/>
            </a:pPr>
            <a:r>
              <a:rPr lang="ru-RU" dirty="0" smtClean="0"/>
              <a:t>  Помните: не всегда любовь к школьному предмету без реальной оценки личных возможностей может подсказать правильность выбора профессии.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proforientaciya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62174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Данная работ подготовлена:</a:t>
            </a:r>
          </a:p>
          <a:p>
            <a:r>
              <a:rPr lang="ru-RU" dirty="0" smtClean="0"/>
              <a:t> студентами 2-го курса</a:t>
            </a:r>
          </a:p>
          <a:p>
            <a:r>
              <a:rPr lang="ru-RU" dirty="0" smtClean="0"/>
              <a:t>Биологического факультета</a:t>
            </a:r>
          </a:p>
          <a:p>
            <a:r>
              <a:rPr lang="ru-RU" dirty="0" smtClean="0"/>
              <a:t>ГГУ им. Ф. Скорины</a:t>
            </a:r>
            <a:endParaRPr lang="ru-RU" dirty="0" smtClean="0"/>
          </a:p>
          <a:p>
            <a:r>
              <a:rPr lang="ru-RU" dirty="0" err="1" smtClean="0"/>
              <a:t>Расоловой</a:t>
            </a:r>
            <a:r>
              <a:rPr lang="ru-RU" dirty="0" smtClean="0"/>
              <a:t> В. </a:t>
            </a:r>
            <a:r>
              <a:rPr lang="ru-RU" dirty="0" err="1" smtClean="0"/>
              <a:t>Панчошной</a:t>
            </a:r>
            <a:r>
              <a:rPr lang="ru-RU" dirty="0" smtClean="0"/>
              <a:t> О.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Спасибо за внимание!!!</a:t>
            </a:r>
          </a:p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  <p:pic>
        <p:nvPicPr>
          <p:cNvPr id="4" name="Рисунок 3" descr="AG00037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8604"/>
            <a:ext cx="10858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77778E-6 C 0.01129 -0.00579 0.01772 -0.01922 0.02883 -0.02431 C 0.03942 -0.03843 0.04584 -0.03704 0.05921 -0.04237 C 0.06806 -0.04584 0.07588 -0.05163 0.0849 -0.05464 C 0.09827 -0.05325 0.10973 -0.0507 0.12275 -0.04839 C 0.12969 -0.04491 0.13369 -0.04376 0.13942 -0.03635 C 0.14185 -0.03334 0.14306 -0.02894 0.14549 -0.02616 C 0.15157 -0.01899 0.15313 -0.01899 0.15921 -0.01621 C 0.16285 -0.01112 0.16615 -0.01042 0.17119 -0.00811 C 0.17674 -0.0088 0.18247 -0.00857 0.18785 -0.01019 C 0.1948 -0.01227 0.20226 -0.01922 0.20921 -0.02223 C 0.22188 -0.03357 0.23525 -0.04283 0.25001 -0.04839 C 0.26164 -0.05857 0.27015 -0.06112 0.28334 -0.06667 C 0.31598 -0.08033 0.34619 -0.0919 0.38039 -0.09491 C 0.40365 -0.09399 0.41963 -0.10186 0.43629 -0.08681 C 0.44063 -0.07848 0.44654 -0.06991 0.44983 -0.06065 C 0.45261 -0.05348 0.45348 -0.04561 0.45591 -0.03843 C 0.45851 -0.01575 0.45522 0.00601 0.45157 0.02824 C 0.45122 0.03009 0.44949 0.03101 0.44844 0.0324 C 0.44619 0.03564 0.4448 0.03935 0.44254 0.04236 C 0.43508 0.05231 0.42049 0.06435 0.4106 0.06874 C 0.38942 0.08958 0.36181 0.0905 0.33942 0.10717 C 0.32223 0.1199 0.30834 0.13657 0.29254 0.15161 C 0.27431 0.16898 0.28699 0.15532 0.2698 0.16736 C 0.25487 0.17824 0.26615 0.17268 0.25157 0.18564 C 0.24515 0.19143 0.23733 0.19398 0.23039 0.19768 C 0.20695 0.21111 0.18317 0.22222 0.15921 0.23425 C 0.15122 0.24236 0.14237 0.24675 0.13334 0.25254 C 0.12362 0.27013 0.13508 0.25161 0.12119 0.26666 C 0.11077 0.278 0.10226 0.29097 0.09098 0.30092 C 0.08855 0.30578 0.08456 0.30949 0.08334 0.31504 C 0.08195 0.32152 0.08838 0.32384 0.09098 0.32523 C 0.10192 0.33148 0.10608 0.33171 0.1198 0.33333 C 0.10522 0.35995 0.09966 0.37777 0.09549 0.41018 C 0.0981 0.44629 0.10244 0.4574 0.11824 0.48472 C 0.12101 0.48981 0.12501 0.49722 0.12883 0.50069 C 0.14029 0.51111 0.15226 0.5118 0.16511 0.51712 C 0.18942 0.52638 0.16442 0.52106 0.19254 0.52499 C 0.21216 0.53124 0.2316 0.53217 0.25157 0.53541 C 0.2731 0.53865 0.29324 0.54513 0.31511 0.54722 C 0.32813 0.55069 0.3415 0.5493 0.35452 0.55347 C 0.35643 0.55555 0.35904 0.55694 0.36042 0.55949 C 0.36164 0.56111 0.36147 0.56342 0.36216 0.5655 C 0.36928 0.58564 0.3757 0.60532 0.38178 0.62592 C 0.38456 0.63541 0.39081 0.64837 0.39844 0.65254 C 0.40226 0.65462 0.4066 0.6537 0.4106 0.65462 C 0.42049 0.66087 0.42327 0.66041 0.4349 0.65856 C 0.43751 0.65694 0.43994 0.65624 0.44254 0.65462 C 0.44393 0.65324 0.44532 0.65115 0.44706 0.65023 C 0.45591 0.64536 0.46737 0.64398 0.47588 0.63634 C 0.4941 0.61898 0.48282 0.62523 0.49393 0.6199 C 0.50001 0.61249 0.50608 0.60786 0.51372 0.6037 C 0.52692 0.58101 0.50938 0.60902 0.52431 0.59189 C 0.52969 0.58541 0.53022 0.5787 0.53647 0.57384 C 0.5382 0.56898 0.53855 0.56342 0.54098 0.55949 C 0.54966 0.54444 0.55053 0.54837 0.56216 0.53726 C 0.57032 0.52893 0.57449 0.52268 0.5849 0.51898 C 0.59567 0.51527 0.60713 0.5155 0.61824 0.51319 C 0.62171 0.51365 0.62535 0.51411 0.62883 0.51504 C 0.63594 0.5162 0.65001 0.51898 0.65001 0.51898 C 0.65313 0.5206 0.66338 0.52453 0.66667 0.52708 C 0.67917 0.53773 0.6639 0.53009 0.67588 0.53541 C 0.6816 0.55069 0.68334 0.56666 0.6849 0.58356 C 0.68664 0.63194 0.68647 0.61203 0.68647 0.64421 " pathEditMode="relative" ptsTypes="fffffffffffffffffffffffffffffffffffffffffffffffffffffffffffffffA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Профессиональное самоопределение учащихся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Профориентация – это комплекс психолого-педагогических мероприятий направленных на оптимизацию процесса трудоустройства в соответствии с желаниями, склонностями и сформированными способностями, а так же с учетом потребностей в специальностях на рынке труда.</a:t>
            </a:r>
          </a:p>
          <a:p>
            <a:r>
              <a:rPr lang="ru-RU" sz="2400" dirty="0" smtClean="0"/>
              <a:t> Профориентация - это научно обоснованная система подготовки молодежи к свободному и самостоятельному выбору профессии, призванная учитывать как индивидуальные особенности каждой личности, так и необходимость полноценного распределения трудовых ресурсов в интересах общества.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900" dirty="0" smtClean="0">
                <a:solidFill>
                  <a:srgbClr val="00B0F0"/>
                </a:solidFill>
              </a:rPr>
              <a:t>   Существует две формы профориентации</a:t>
            </a:r>
            <a:r>
              <a:rPr lang="ru-RU" sz="3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r>
              <a:rPr lang="ru-RU" sz="3200" u="sng" dirty="0" smtClean="0"/>
              <a:t>Профориентация на узкой базе</a:t>
            </a:r>
            <a:r>
              <a:rPr lang="ru-RU" sz="3200" dirty="0" smtClean="0"/>
              <a:t>, состоит в том, что в учебном заведении, готовящем специалистов, учащиеся раскрывают все особенности предстоящей им деятельности. </a:t>
            </a:r>
          </a:p>
          <a:p>
            <a:r>
              <a:rPr lang="ru-RU" sz="3200" u="sng" dirty="0" smtClean="0"/>
              <a:t>Профориентация на широкой базе</a:t>
            </a:r>
            <a:r>
              <a:rPr lang="ru-RU" sz="3200" dirty="0" smtClean="0"/>
              <a:t>, состоит в том, что происходит ознакомление молодых людей, ещё не сделавших свой выбор с миром профессий.</a:t>
            </a:r>
          </a:p>
          <a:p>
            <a:pPr>
              <a:buNone/>
            </a:pPr>
            <a:r>
              <a:rPr lang="ru-RU" sz="3200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Профессиональная ориентация направлена на решение следующих задач: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/>
          <a:lstStyle/>
          <a:p>
            <a:r>
              <a:rPr lang="ru-RU" dirty="0" smtClean="0"/>
              <a:t>- ознакомление с миром профессий; </a:t>
            </a:r>
          </a:p>
          <a:p>
            <a:r>
              <a:rPr lang="ru-RU" dirty="0" smtClean="0"/>
              <a:t>- изучение интересов, способностей, склонностей и мотивов деятельности;</a:t>
            </a:r>
          </a:p>
          <a:p>
            <a:r>
              <a:rPr lang="ru-RU" dirty="0" smtClean="0"/>
              <a:t>- ознакомление с правилами выбора профессии;</a:t>
            </a:r>
          </a:p>
          <a:p>
            <a:r>
              <a:rPr lang="ru-RU" dirty="0" smtClean="0"/>
              <a:t>- мотивация размышлений о своем профессиональном будущем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Поскольку объектом профориентационной  деятельности является процесс социально-профессионального самоопределения человека, важно в первую очередь сформулировать группу принципов, которыми руководствуются подростки, выбирая себе профессию и место в социальной структуре общества. Принцип сознательности в выборе профессии выражается в стремлении удовлетворить своим выбором не только личностные потребности в трудовой деятельности, но и принести как можно больше пользы обществу.</a:t>
            </a:r>
          </a:p>
          <a:p>
            <a:pPr>
              <a:buNone/>
            </a:pPr>
            <a:endParaRPr lang="ru-RU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>
                <a:solidFill>
                  <a:srgbClr val="00B0F0"/>
                </a:solidFill>
              </a:rPr>
              <a:t>Формула выбора профессии</a:t>
            </a:r>
            <a:br>
              <a:rPr lang="ru-RU" sz="2700" dirty="0" smtClean="0">
                <a:solidFill>
                  <a:srgbClr val="00B0F0"/>
                </a:solidFill>
              </a:rPr>
            </a:br>
            <a:endParaRPr lang="ru-RU" sz="2700" dirty="0">
              <a:solidFill>
                <a:srgbClr val="00B0F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Существует "формула" выбора профессии, которая в обобщенном виде показывает, как сделать оптимальный выбор.</a:t>
            </a:r>
          </a:p>
          <a:p>
            <a:r>
              <a:rPr lang="ru-RU" sz="2400" dirty="0" smtClean="0"/>
              <a:t>     Она состоит из семи последовательных шагов, которые необходимо сделать для того, чтобы придти к определенному решению в выборе профессии. 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</a:t>
            </a:r>
            <a:endParaRPr lang="ru-RU" dirty="0" smtClean="0"/>
          </a:p>
        </p:txBody>
      </p:sp>
      <p:pic>
        <p:nvPicPr>
          <p:cNvPr id="1026" name="Picture 2" descr="C:\Users\ASUS\Desktop\9577733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28"/>
            <a:ext cx="2571750" cy="2647950"/>
          </a:xfrm>
          <a:prstGeom prst="rect">
            <a:avLst/>
          </a:prstGeom>
          <a:noFill/>
        </p:spPr>
      </p:pic>
      <p:pic>
        <p:nvPicPr>
          <p:cNvPr id="1027" name="Picture 3" descr="C:\Users\ASUS\Desktop\0b07c8609235dabd745153b2fe9889db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71810"/>
            <a:ext cx="2786082" cy="2786082"/>
          </a:xfrm>
          <a:prstGeom prst="rect">
            <a:avLst/>
          </a:prstGeom>
          <a:noFill/>
        </p:spPr>
      </p:pic>
      <p:pic>
        <p:nvPicPr>
          <p:cNvPr id="1028" name="Picture 4" descr="C:\Users\ASUS\Desktop\dokt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290"/>
            <a:ext cx="2643218" cy="2143125"/>
          </a:xfrm>
          <a:prstGeom prst="rect">
            <a:avLst/>
          </a:prstGeom>
          <a:noFill/>
        </p:spPr>
      </p:pic>
      <p:pic>
        <p:nvPicPr>
          <p:cNvPr id="1029" name="Picture 5" descr="C:\Users\ASUS\Desktop\238285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071810"/>
            <a:ext cx="263545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6165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143240" y="2928934"/>
            <a:ext cx="2857520" cy="128588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  <a:cs typeface="Aharoni" pitchFamily="2" charset="-79"/>
              </a:rPr>
              <a:t>Твоя  профессия</a:t>
            </a:r>
            <a:endParaRPr lang="ru-RU" sz="2800" b="1" dirty="0">
              <a:solidFill>
                <a:schemeClr val="bg1"/>
              </a:solidFill>
              <a:latin typeface="Calibri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Оценка склонностей учащихся к различным сферам профессиональной деятельности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Для оценки склонностей учащихся , мы применили методику  Йовайши. </a:t>
            </a:r>
          </a:p>
          <a:p>
            <a:pPr algn="just">
              <a:buNone/>
            </a:pPr>
            <a:r>
              <a:rPr lang="ru-RU" dirty="0" smtClean="0"/>
              <a:t>Данная методика создана на основе работ Е. А. Климова и применяется</a:t>
            </a:r>
          </a:p>
          <a:p>
            <a:pPr algn="just">
              <a:buNone/>
            </a:pPr>
            <a:r>
              <a:rPr lang="ru-RU" dirty="0" smtClean="0"/>
              <a:t>для оценки склонностей к различным сферам</a:t>
            </a:r>
          </a:p>
          <a:p>
            <a:pPr algn="just">
              <a:buNone/>
            </a:pPr>
            <a:r>
              <a:rPr lang="ru-RU" dirty="0" smtClean="0"/>
              <a:t>профессиональной деятельности. По этой методике сферами профессиональной деятельности являются:</a:t>
            </a:r>
          </a:p>
          <a:p>
            <a:pPr algn="just">
              <a:buNone/>
            </a:pPr>
            <a:r>
              <a:rPr lang="ru-RU" dirty="0" smtClean="0"/>
              <a:t>1. Сфера искусства ("человек-художественный образ");</a:t>
            </a:r>
          </a:p>
          <a:p>
            <a:pPr algn="just">
              <a:buNone/>
            </a:pPr>
            <a:r>
              <a:rPr lang="ru-RU" dirty="0" smtClean="0"/>
              <a:t>2. Сфера технических интересов ("человек-техника");</a:t>
            </a:r>
          </a:p>
          <a:p>
            <a:pPr algn="just">
              <a:buNone/>
            </a:pPr>
            <a:r>
              <a:rPr lang="ru-RU" dirty="0" smtClean="0"/>
              <a:t>3. Сфера работы с людьми ("человек-человек");</a:t>
            </a:r>
          </a:p>
          <a:p>
            <a:pPr algn="just">
              <a:buNone/>
            </a:pPr>
            <a:r>
              <a:rPr lang="ru-RU" dirty="0" smtClean="0"/>
              <a:t>4. Сфера умственного труда (склонность к умственной деятельности);</a:t>
            </a:r>
          </a:p>
          <a:p>
            <a:pPr algn="just">
              <a:buNone/>
            </a:pPr>
            <a:r>
              <a:rPr lang="ru-RU" dirty="0" smtClean="0"/>
              <a:t>5. Сфера физического труда (склонность к подвижной (физической) деятельности);</a:t>
            </a:r>
          </a:p>
          <a:p>
            <a:pPr algn="just">
              <a:buNone/>
            </a:pPr>
            <a:r>
              <a:rPr lang="ru-RU" dirty="0" smtClean="0"/>
              <a:t>6. Сфера материальных интересов (производство и потребление материальных благ).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Оценка склонностей учащихся 11 класса к различным сферам профессиональной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362B5B-B751-4C66-BB1C-4D2A74089334}"/>
</file>

<file path=customXml/itemProps2.xml><?xml version="1.0" encoding="utf-8"?>
<ds:datastoreItem xmlns:ds="http://schemas.openxmlformats.org/officeDocument/2006/customXml" ds:itemID="{AE75F846-4207-4522-A610-E39A7B067D4C}"/>
</file>

<file path=customXml/itemProps3.xml><?xml version="1.0" encoding="utf-8"?>
<ds:datastoreItem xmlns:ds="http://schemas.openxmlformats.org/officeDocument/2006/customXml" ds:itemID="{43336206-ED23-43E8-96A5-066771DA883E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493</Words>
  <Application>Microsoft Office PowerPoint</Application>
  <PresentationFormat>Экран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Профессиональное самоопределение учащихся </vt:lpstr>
      <vt:lpstr>Профессиональное самоопределение учащихся </vt:lpstr>
      <vt:lpstr>Слайд 3</vt:lpstr>
      <vt:lpstr>Профессиональная ориентация направлена на решение следующих задач:  </vt:lpstr>
      <vt:lpstr>Слайд 5</vt:lpstr>
      <vt:lpstr>               Формула выбора профессии </vt:lpstr>
      <vt:lpstr>Слайд 7</vt:lpstr>
      <vt:lpstr>Оценка склонностей учащихся к различным сферам профессиональной деятельности</vt:lpstr>
      <vt:lpstr>Оценка склонностей учащихся 11 класса к различным сферам профессиональной деятельности 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ориентация  учащихся</dc:title>
  <dc:creator>ASUS</dc:creator>
  <cp:lastModifiedBy>ASUS</cp:lastModifiedBy>
  <cp:revision>33</cp:revision>
  <dcterms:created xsi:type="dcterms:W3CDTF">2011-04-29T15:43:15Z</dcterms:created>
  <dcterms:modified xsi:type="dcterms:W3CDTF">2011-05-16T11:54:33Z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