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5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3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Курите ли вы?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Не курит - 61%</c:v>
                </c:pt>
                <c:pt idx="1">
                  <c:v>Курит  - 38%</c:v>
                </c:pt>
                <c:pt idx="2">
                  <c:v>Не ответил - 1%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363296378211406"/>
          <c:y val="0.31462581267630885"/>
          <c:w val="0.26747820954300716"/>
          <c:h val="0.402588738883482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Когда вы закурили первую в своей жизни сигарету?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6-7 лет - 20%</c:v>
                </c:pt>
                <c:pt idx="1">
                  <c:v>8-10 лет - 30%</c:v>
                </c:pt>
                <c:pt idx="2">
                  <c:v>11-14 лет  - 40%</c:v>
                </c:pt>
                <c:pt idx="3">
                  <c:v>свыше 15 лет - 10%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071038817516249"/>
          <c:y val="0.1946536449046633"/>
          <c:w val="0.32051768200027642"/>
          <c:h val="0.644365109561237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сигарет вы выкуриваете?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 меньше 1-ой пачки в день - 20%</c:v>
                </c:pt>
                <c:pt idx="1">
                  <c:v>меньше 10 сигарет в день - 80%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84348666943003"/>
          <c:y val="0.17781744521938103"/>
          <c:w val="0.34438458350600931"/>
          <c:h val="0.52089964520250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Почему вы начали курить?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потому, что курят друзья - 40%</c:v>
                </c:pt>
                <c:pt idx="1">
                  <c:v>потому что курят родители - 10%</c:v>
                </c:pt>
                <c:pt idx="2">
                  <c:v>что-то другое - 50%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847039953339168"/>
          <c:y val="0.2410470967277234"/>
          <c:w val="0.35764083309030814"/>
          <c:h val="0.56745505154484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Курит ли ваш друг (подруга)?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Друзья курят - 66%</c:v>
                </c:pt>
                <c:pt idx="1">
                  <c:v>Ндрузья не курят - 34%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591103743611041"/>
          <c:y val="0.33648249808549013"/>
          <c:w val="0.38020007367500125"/>
          <c:h val="0.373097697240940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 ли ты бросить курить? 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 - 90%</c:v>
                </c:pt>
                <c:pt idx="1">
                  <c:v>Не знаю - 10%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129518349679984"/>
          <c:y val="0.28957158721173532"/>
          <c:w val="0.26291534281898971"/>
          <c:h val="0.395139420083509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Знаешь ли ты, что курить вредно для твоего здоровья?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 - 99%</c:v>
                </c:pt>
                <c:pt idx="1">
                  <c:v>Нет - 1%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911187088456053"/>
          <c:y val="0.28937008308951789"/>
          <c:w val="0.26211619929087809"/>
          <c:h val="0.345496935237193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Если бы вы знали о курении все, что знаете сейчас, до того, как пристрастились к сигарете, начали бы вы курить?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Нет - 70%</c:v>
                </c:pt>
                <c:pt idx="1">
                  <c:v>Не знаю - 30%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88694468746962"/>
          <c:y val="0.2670872626851637"/>
          <c:w val="0.25587201599800041"/>
          <c:h val="0.394820150942495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11B8E-D568-4237-9798-E2DFABA0FB7A}" type="datetimeFigureOut">
              <a:rPr lang="ru-RU" smtClean="0"/>
              <a:t>19.11.2011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E98C0-519B-45DF-A60D-26E3E1B9D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9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98C0-519B-45DF-A60D-26E3E1B9D08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98C0-519B-45DF-A60D-26E3E1B9D084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28C5-B78E-4D3D-B02D-D92F1A36BF6A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683-A1B0-4127-86C6-7DC4A2985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28C5-B78E-4D3D-B02D-D92F1A36BF6A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683-A1B0-4127-86C6-7DC4A2985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28C5-B78E-4D3D-B02D-D92F1A36BF6A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683-A1B0-4127-86C6-7DC4A2985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28C5-B78E-4D3D-B02D-D92F1A36BF6A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683-A1B0-4127-86C6-7DC4A2985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28C5-B78E-4D3D-B02D-D92F1A36BF6A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683-A1B0-4127-86C6-7DC4A2985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28C5-B78E-4D3D-B02D-D92F1A36BF6A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683-A1B0-4127-86C6-7DC4A2985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28C5-B78E-4D3D-B02D-D92F1A36BF6A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683-A1B0-4127-86C6-7DC4A2985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28C5-B78E-4D3D-B02D-D92F1A36BF6A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683-A1B0-4127-86C6-7DC4A2985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28C5-B78E-4D3D-B02D-D92F1A36BF6A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683-A1B0-4127-86C6-7DC4A2985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28C5-B78E-4D3D-B02D-D92F1A36BF6A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A683-A1B0-4127-86C6-7DC4A2985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25528C5-B78E-4D3D-B02D-D92F1A36BF6A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339A683-A1B0-4127-86C6-7DC4A2985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25528C5-B78E-4D3D-B02D-D92F1A36BF6A}" type="datetimeFigureOut">
              <a:rPr lang="ru-RU" smtClean="0"/>
              <a:pPr/>
              <a:t>19.11.2011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339A683-A1B0-4127-86C6-7DC4A2985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714356"/>
            <a:ext cx="5910274" cy="592935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effectLst>
                  <a:reflection blurRad="12700" stA="48000" endA="300" endPos="55000" dir="5400000" sy="-90000" algn="bl" rotWithShape="0"/>
                </a:effectLst>
              </a:rPr>
              <a:t>Исследовательская работа </a:t>
            </a:r>
            <a:r>
              <a:rPr lang="en-US" i="1" dirty="0" smtClean="0"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i="1" dirty="0" smtClean="0">
                <a:effectLst>
                  <a:reflection blurRad="12700" stA="48000" endA="300" endPos="55000" dir="5400000" sy="-90000" algn="bl" rotWithShape="0"/>
                </a:effectLst>
              </a:rPr>
              <a:t>на тему </a:t>
            </a:r>
            <a:br>
              <a:rPr lang="ru-RU" i="1" dirty="0" smtClean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i="1" dirty="0" smtClean="0">
                <a:effectLst>
                  <a:reflection blurRad="12700" stA="48000" endA="300" endPos="55000" dir="5400000" sy="-90000" algn="bl" rotWithShape="0"/>
                </a:effectLst>
              </a:rPr>
              <a:t>«Курение в</a:t>
            </a:r>
            <a:r>
              <a:rPr lang="en-US" i="1" dirty="0" smtClean="0"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i="1" dirty="0" smtClean="0">
                <a:effectLst>
                  <a:reflection blurRad="12700" stA="48000" endA="300" endPos="55000" dir="5400000" sy="-90000" algn="bl" rotWithShape="0"/>
                </a:effectLst>
              </a:rPr>
              <a:t>подростковой среде и</a:t>
            </a:r>
            <a:r>
              <a:rPr lang="en-US" i="1" dirty="0" smtClean="0"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i="1" dirty="0" smtClean="0">
                <a:effectLst>
                  <a:reflection blurRad="12700" stA="48000" endA="300" endPos="55000" dir="5400000" sy="-90000" algn="bl" rotWithShape="0"/>
                </a:effectLst>
              </a:rPr>
              <a:t>меры его профилактики»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Ермолкина Наталья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группа СП-34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2011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  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D:\Downloads\12_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514600" cy="616267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Почему вы начали курить?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Курит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ваш друг (подруга)?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Хотел ли ты бросить курить?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Знаешь ли ты, что курить вредно для твоего здоровья?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Если бы ты знал о курении все, что знаешь сейчас, до того, как пристрастился курить, начал бы курить?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10 фактов ВОЗ</a:t>
            </a:r>
            <a:b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 табаке и табачном дыме.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5191"/>
            <a:ext cx="8472518" cy="462560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1) Вдыхание вторичного табачного дыма вызывает каждый восьмой случай смерти, связанной с табаком. Создание окружающей среды, на 100% свободной от табачного дыма, является единственным путем для защиты людей от вредных последствий вдыхания вторичного табачного дыма.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2) Вторичный табачный дым –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это дым, заполняющий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рестораны, офисы или другие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закрытые пространства,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где люди сжигают табачные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изделия, такие как сигареты,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кальяны. Каждый подвергается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их вредному воздействию. </a:t>
            </a:r>
          </a:p>
          <a:p>
            <a:endParaRPr lang="ru-RU" dirty="0"/>
          </a:p>
        </p:txBody>
      </p:sp>
      <p:pic>
        <p:nvPicPr>
          <p:cNvPr id="4" name="Picture 2" descr="D:\sm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286124"/>
            <a:ext cx="3571900" cy="3286148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D:\326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285884" cy="131253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7239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10 фактов ВОЗ </a:t>
            </a:r>
            <a:b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 табаке и табачном дыме.</a:t>
            </a:r>
            <a:r>
              <a:rPr lang="ru-RU" sz="4400" b="1" dirty="0" smtClean="0">
                <a:solidFill>
                  <a:srgbClr val="FFFF00"/>
                </a:solidFill>
              </a:rPr>
              <a:t/>
            </a:r>
            <a:br>
              <a:rPr lang="ru-RU" sz="4400" b="1" dirty="0" smtClean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3)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 Руководящих принципах к Статье 8 Рамочной конвенции ВОЗ по борьбе против табака говорится, что "безопасного уровня воздействия табачного дыма” не существует. </a:t>
            </a:r>
            <a:endParaRPr lang="ru-RU" sz="2100" dirty="0" smtClean="0">
              <a:latin typeface="Calibri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4) Вдыхание вторичного табачного дыма приводит к 600 000 случаев преждевременной смерти в год. В табачном дыму содержится более 4000 химических веществ, из которых, 250 известны как вредные и более 50 канцерогенные. 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3" descr="D:\326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1"/>
            <a:ext cx="1071570" cy="10937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" name="Picture 4" descr="D:\24184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857496"/>
            <a:ext cx="3500462" cy="23574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8604"/>
            <a:ext cx="8686800" cy="100013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10 фактов ВОЗ </a:t>
            </a:r>
            <a:b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 табаке и табачном дыме.</a:t>
            </a:r>
            <a:r>
              <a:rPr lang="ru-RU" sz="4400" b="1" dirty="0" smtClean="0">
                <a:solidFill>
                  <a:srgbClr val="FFFF00"/>
                </a:solidFill>
              </a:rPr>
              <a:t/>
            </a:r>
            <a:br>
              <a:rPr lang="ru-RU" sz="4400" b="1" dirty="0" smtClean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5191"/>
            <a:ext cx="8715436" cy="4625609"/>
          </a:xfrm>
        </p:spPr>
        <p:txBody>
          <a:bodyPr>
            <a:normAutofit/>
          </a:bodyPr>
          <a:lstStyle/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5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Среди взрослых людей вдыхание вторичного табачного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дыма вызывает серьезные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сердечно-сосудистые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заболевания и респираторные болезни, включая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ишемическую болезнь сердца и рак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легких.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6) Отдельные или вентилируемые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помещения для курения   не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защищают некурящих людей от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вдыхания вторичного табачного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дыма.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3" descr="D:\326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1"/>
            <a:ext cx="1071570" cy="10937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" name="Picture 7" descr="D:\24185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214686"/>
            <a:ext cx="3071834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10 фактов ВОЗ </a:t>
            </a:r>
            <a:b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 табаке и табачном дыме.</a:t>
            </a:r>
            <a:r>
              <a:rPr lang="ru-RU" sz="4400" b="1" dirty="0" smtClean="0">
                <a:solidFill>
                  <a:srgbClr val="FFFF00"/>
                </a:solidFill>
              </a:rPr>
              <a:t/>
            </a:r>
            <a:br>
              <a:rPr lang="ru-RU" sz="4400" b="1" dirty="0" smtClean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>
            <a:normAutofit/>
          </a:bodyPr>
          <a:lstStyle/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7) Примерно 40% всех детей регулярно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Подвергаются воздействию вторичного табачного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дыма в домах. 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8) Вероятность того, что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молодые люди, подвергаю-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щиеся воздействию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вторичного табачного дыма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 домах, станут курить в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1,5-2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раза превышает аналогичный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показатель среди тех, кто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не подвергается такому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воздействию. 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3" descr="D:\326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1"/>
            <a:ext cx="1071570" cy="109377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" name="Picture 5" descr="D:\27133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500306"/>
            <a:ext cx="3714776" cy="41434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70191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10 фактов ВОЗ </a:t>
            </a:r>
            <a:b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 табаке и табачном дыме.</a:t>
            </a:r>
            <a:r>
              <a:rPr lang="ru-RU" sz="4400" b="1" dirty="0" smtClean="0">
                <a:solidFill>
                  <a:srgbClr val="FFFF00"/>
                </a:solidFill>
              </a:rPr>
              <a:t/>
            </a:r>
            <a:br>
              <a:rPr lang="ru-RU" sz="4400" b="1" dirty="0" smtClean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1"/>
            <a:ext cx="8572560" cy="4757750"/>
          </a:xfrm>
        </p:spPr>
        <p:txBody>
          <a:bodyPr>
            <a:normAutofit/>
          </a:bodyPr>
          <a:lstStyle/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9)10% экономических издержек, связанных с употреблением табака, вызвано вдыханием вторичного табачного дыма. 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/>
                <a:ea typeface="Calibri"/>
              </a:rPr>
              <a:t> 10) Более 94% людей не защищено законами по обеспечению бездымной среды.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Picture 3" descr="D:\326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5837"/>
            <a:ext cx="1143008" cy="1166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6" descr="D:\24111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071918"/>
            <a:ext cx="450059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44660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Никотин – это яд!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5191"/>
            <a:ext cx="8715436" cy="48685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 каждой затяжке дымом в кровь поступает от 0,05 до 0,15 мг никотина, а через 6-7 секунд этот никотин доставляется кровью в мозг. 1-2 пачки сигарет содержат смертельную дозу никотина. Курильщика спасает то, что эта доза вводится в организм не сразу, а постепенно. </a:t>
            </a:r>
          </a:p>
          <a:p>
            <a:endParaRPr lang="ru-RU" dirty="0"/>
          </a:p>
        </p:txBody>
      </p:sp>
      <p:pic>
        <p:nvPicPr>
          <p:cNvPr id="4" name="Рисунок 3" descr="D:\Downloads\20080601012626_rebenok_kurit_ural.ru_B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190882" cy="20717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D:\Downloads\pervayasigareta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3286148" cy="20717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Рекомендации для школьников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357825"/>
          </a:xfrm>
        </p:spPr>
        <p:txBody>
          <a:bodyPr>
            <a:normAutofit/>
          </a:bodyPr>
          <a:lstStyle/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Первое: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необходимо знать всю правду о табаке и курении.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Второе: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нужно знать, что, несмотря на рекламу, фильмы и сериалы, в которых любимые герои могут курить, большинство подростков, молодых людей, взрослых и спортсменов не курят.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Третье: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займись физическими упражнениями или любимым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                               видом спорта.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90170" marR="74930" indent="269875" algn="ctr">
              <a:spcAft>
                <a:spcPts val="0"/>
              </a:spcAft>
              <a:buNone/>
            </a:pP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                                                   Четвертое: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нужно знакомиться </a:t>
            </a:r>
          </a:p>
          <a:p>
            <a:pPr marL="90170" marR="74930" indent="269875" algn="ct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                          с новыми людьми и находить </a:t>
            </a:r>
          </a:p>
          <a:p>
            <a:pPr marL="90170" marR="74930" indent="269875" algn="ct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                      новых друзей, но при этом </a:t>
            </a:r>
          </a:p>
          <a:p>
            <a:pPr marL="90170" marR="74930" indent="269875" algn="ct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                            следует оставаться свободным </a:t>
            </a:r>
          </a:p>
          <a:p>
            <a:pPr marL="90170" marR="74930" indent="269875" algn="ct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                              и независимым от их давления.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 descr="D:\2411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21481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Рекомендации для 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143535"/>
          </a:xfrm>
        </p:spPr>
        <p:txBody>
          <a:bodyPr>
            <a:normAutofit/>
          </a:bodyPr>
          <a:lstStyle/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Пятое: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не трать деньги на "дым".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Шестое: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не окажись в клетке под названием "табак". Курение — это клетка, куда легко попасть, но тяжело выбраться.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1800" i="1" dirty="0" smtClean="0">
                <a:latin typeface="Calibri"/>
                <a:ea typeface="Calibri"/>
                <a:cs typeface="Times New Roman"/>
              </a:rPr>
              <a:t>                                                             </a:t>
            </a: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Седьмое: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если ты уже начал время от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                    времени курить или делаешь это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                    постоянно, настало время бросать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                    курить. 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                          </a:t>
            </a:r>
            <a:r>
              <a:rPr lang="ru-RU" sz="2800" b="1" i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Всегда делай выбор в пользу</a:t>
            </a:r>
          </a:p>
          <a:p>
            <a:pPr marL="90170" marR="74930" indent="269875" algn="just"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                                                </a:t>
            </a:r>
            <a:r>
              <a:rPr lang="ru-RU" sz="2800" b="1" i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здоровья!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endParaRPr lang="ru-RU" sz="1800" b="1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3" descr="D:\24110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3286148" cy="3849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143536"/>
          </a:xfrm>
        </p:spPr>
        <p:txBody>
          <a:bodyPr>
            <a:normAutofit lnSpcReduction="10000"/>
          </a:bodyPr>
          <a:lstStyle/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 помощью комплекса мер по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борьбе против табакокурения,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например, принятия законов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против курения в общественных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местах, проведение дискуссионных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собраний между родителями и детьми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по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антипропаганде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табакокурения,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презентации педагогических программ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содействия семье и школе по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профилактике  табакокурения,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проведение акций в стенах школы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типа «Меняю сигарету на конфету»,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мы можем снизить влечение подростков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 табакокурению, снизить уровень их </a:t>
            </a:r>
          </a:p>
          <a:p>
            <a:pPr marL="90170" marR="74930" indent="269875" algn="r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психологической зависимости от никотина.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5" descr="D:\s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07180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b="1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Рекомендации учителям</a:t>
            </a:r>
            <a:br>
              <a:rPr lang="ru-RU" b="1" i="1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3578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Продолжить работу по профилактике вредных привычек. Провести занятие 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показать учащимся, как вредные привычки, в данном случае курение,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влияют на организм человека. Развивать способность свободного общения 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чувство ответственности за другого человека, способность высказывать 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отстаивать свою точку зрения.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8" descr="D:\foto\2011.октябрь.Практика в СОШ № 30\Мероприятия\Надькино\PB020057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00034" y="3500438"/>
            <a:ext cx="3643338" cy="278608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9" descr="D:\foto\2011.октябрь.Практика в СОШ № 30\Мероприятия\Надькино\PB02001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86314" y="3500437"/>
            <a:ext cx="3798363" cy="2786083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991600" cy="550072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Единственно правильной основой антиникотиновой работы в школе является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всестороннее, глубокое и строго научное антиникотиновое воспитание. Ведь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любые усилия, даже самые маленькие шаги по дороге профилактики ведут нас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широкой и твердой дороги ЗОЖ. Быть непримиримым и последовательным в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этой работе  – дело чести и совести каждого, как взрослого, так и школьника.</a:t>
            </a:r>
          </a:p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будущее и наша жизнь – в наших руках!</a:t>
            </a:r>
          </a:p>
          <a:p>
            <a:endParaRPr lang="ru-RU" dirty="0"/>
          </a:p>
        </p:txBody>
      </p:sp>
      <p:pic>
        <p:nvPicPr>
          <p:cNvPr id="4" name="Picture 10" descr="D:\foto\2011.октябрь.Практика в СОШ № 30\Мероприятия\Надькино\PB020024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85720" y="3643314"/>
            <a:ext cx="3714776" cy="26860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1" descr="D:\foto\2011.октябрь.Практика в СОШ № 30\Мероприятия\Надькино\PB02001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3643314"/>
            <a:ext cx="3962400" cy="264320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:\foto\2011.октябрь.Практика в СОШ № 30\Мероприятия\100OLYMP\PA150012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928662" y="1571612"/>
            <a:ext cx="7358113" cy="5000660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241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107157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  исследования: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Изучить по литературным источникам влияние никотина на организм человека в целом и на организм подростка в частности. </a:t>
            </a:r>
          </a:p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Провести анонимное анкетирование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8-х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классов по вопросу отношения к табакокурению. </a:t>
            </a:r>
          </a:p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Изучить статистику табакокурения в стенах школы. </a:t>
            </a:r>
          </a:p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Разработать рекомендации для школьников по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профилактике табакокурения.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6304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Методика выполнения работы: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Анкетирование (анонимное) учащихся школы </a:t>
            </a:r>
          </a:p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Теоретические исследования данных учебно-методической и научно-популярной литературы, интернет-сайтов о физиологическом влиянии никотина на организм подростка. </a:t>
            </a:r>
          </a:p>
          <a:p>
            <a:pPr lvl="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Анализ действительности антиникотиновой пропаганды в ближайшем социуме (двор, школа, круг знакомых).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14300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Физиологическое влияние никотина на организм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                              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Показатели различных видов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умственной  деятельности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снижаются после курения: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обучении - на 4,42%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точности зачеркивания букв, включенных в эксперимент- на 7,09%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точности оперирования цифрами - на 5,55%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запоминании - на 5,07%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timthum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3500462" cy="30718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Анкетирование учащихся  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Средняя общеобразовательная школа №30 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г. Гомеля 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3"/>
            <a:ext cx="8991600" cy="39465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анкета «Твое отношение к курению» 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навыков здорового образа жизни и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осознанного отношения к своему здоровью и окружающей среде,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усвоение норм и правил безопасной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жизнедеятельности, подготовка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жизни в обществе.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Исследуемые: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учащиеся 8-х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Продиагностированы: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27 человек</a:t>
            </a:r>
          </a:p>
          <a:p>
            <a:endParaRPr lang="ru-RU" dirty="0"/>
          </a:p>
        </p:txBody>
      </p:sp>
      <p:pic>
        <p:nvPicPr>
          <p:cNvPr id="4" name="Picture 2" descr="D:\foto\2011.октябрь.Практика в СОШ № 30\Среда\PA030015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714876" y="3286124"/>
            <a:ext cx="4214842" cy="335758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Курите   ли  вы?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57256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Когда вы закурили первую в своей жизни сигарету?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Сколько сигарет вы выкуриваете?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09BE063-18C1-423C-A77D-EE93F68DB82C}"/>
</file>

<file path=customXml/itemProps2.xml><?xml version="1.0" encoding="utf-8"?>
<ds:datastoreItem xmlns:ds="http://schemas.openxmlformats.org/officeDocument/2006/customXml" ds:itemID="{6ED0AB10-C44D-4B6C-B161-8DA54056F095}"/>
</file>

<file path=customXml/itemProps3.xml><?xml version="1.0" encoding="utf-8"?>
<ds:datastoreItem xmlns:ds="http://schemas.openxmlformats.org/officeDocument/2006/customXml" ds:itemID="{14039635-2938-401C-A84E-028DA4D4DE82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262</TotalTime>
  <Words>939</Words>
  <Application>Microsoft Office PowerPoint</Application>
  <PresentationFormat>Экран (4:3)</PresentationFormat>
  <Paragraphs>148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Модульная</vt:lpstr>
      <vt:lpstr>Исследовательская работа  на тему  «Курение в подростковой среде и меры его профилактики»  Выполнила: Ермолкина Наталья группа СП-34 2011</vt:lpstr>
      <vt:lpstr>Никотин – это яд!</vt:lpstr>
      <vt:lpstr>Задачи   исследования: </vt:lpstr>
      <vt:lpstr>Методика выполнения работы:  </vt:lpstr>
      <vt:lpstr>Физиологическое влияние никотина на организм </vt:lpstr>
      <vt:lpstr>      Анкетирование учащихся    Средняя общеобразовательная школа №30  г. Гомеля     </vt:lpstr>
      <vt:lpstr>Курите   ли  вы?</vt:lpstr>
      <vt:lpstr>Когда вы закурили первую в своей жизни сигарету?</vt:lpstr>
      <vt:lpstr>Сколько сигарет вы выкуриваете?</vt:lpstr>
      <vt:lpstr>Почему вы начали курить?</vt:lpstr>
      <vt:lpstr>Курит ли  ваш друг (подруга)?</vt:lpstr>
      <vt:lpstr>Хотел ли ты бросить курить?</vt:lpstr>
      <vt:lpstr>Знаешь ли ты, что курить вредно для твоего здоровья?</vt:lpstr>
      <vt:lpstr>Если бы ты знал о курении все, что знаешь сейчас, до того, как пристрастился курить, начал бы курить?</vt:lpstr>
      <vt:lpstr> 10 фактов ВОЗ о табаке и табачном дыме. </vt:lpstr>
      <vt:lpstr>10 фактов ВОЗ  о табаке и табачном дыме. </vt:lpstr>
      <vt:lpstr>10 фактов ВОЗ  о табаке и табачном дыме. </vt:lpstr>
      <vt:lpstr>10 фактов ВОЗ  о табаке и табачном дыме. </vt:lpstr>
      <vt:lpstr>10 фактов ВОЗ  о табаке и табачном дыме. </vt:lpstr>
      <vt:lpstr>Рекомендации для школьников</vt:lpstr>
      <vt:lpstr>Рекомендации для школьников</vt:lpstr>
      <vt:lpstr>Выводы</vt:lpstr>
      <vt:lpstr>Рекомендации учителям </vt:lpstr>
      <vt:lpstr>Заключение </vt:lpstr>
      <vt:lpstr>Спасибо за внимание!</vt:lpstr>
    </vt:vector>
  </TitlesOfParts>
  <Company>Kim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на тему  «Курение в подростковой среде и меры его профилактики»   Выполнила: Ермолкина Наталья группа СП-34 2011</dc:title>
  <dc:creator>Kim</dc:creator>
  <cp:lastModifiedBy>kim</cp:lastModifiedBy>
  <cp:revision>23</cp:revision>
  <dcterms:created xsi:type="dcterms:W3CDTF">2011-11-18T18:00:12Z</dcterms:created>
  <dcterms:modified xsi:type="dcterms:W3CDTF">2011-11-19T16:25:50Z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