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9E270C5C-20BC-4715-811C-6C74BE79BBA3}" type="datetimeFigureOut">
              <a:rPr lang="ru-RU" smtClean="0"/>
              <a:t>25.11.2011</a:t>
            </a:fld>
            <a:endParaRPr lang="ru-RU"/>
          </a:p>
        </p:txBody>
      </p:sp>
      <p:sp>
        <p:nvSpPr>
          <p:cNvPr id="17" name="Slide Number Placeholder 16"/>
          <p:cNvSpPr>
            <a:spLocks noGrp="1"/>
          </p:cNvSpPr>
          <p:nvPr>
            <p:ph type="sldNum" sz="quarter" idx="11"/>
          </p:nvPr>
        </p:nvSpPr>
        <p:spPr/>
        <p:txBody>
          <a:bodyPr/>
          <a:lstStyle/>
          <a:p>
            <a:fld id="{608E4BA4-8BC9-4952-9EE4-97C102CA97A5}"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270C5C-20BC-4715-811C-6C74BE79BBA3}" type="datetimeFigureOut">
              <a:rPr lang="ru-RU" smtClean="0"/>
              <a:t>25.11.2011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E4BA4-8BC9-4952-9EE4-97C102CA97A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270C5C-20BC-4715-811C-6C74BE79BBA3}" type="datetimeFigureOut">
              <a:rPr lang="ru-RU" smtClean="0"/>
              <a:t>25.11.2011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8E4BA4-8BC9-4952-9EE4-97C102CA97A5}"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9E270C5C-20BC-4715-811C-6C74BE79BBA3}" type="datetimeFigureOut">
              <a:rPr lang="ru-RU" smtClean="0"/>
              <a:t>25.11.2011</a:t>
            </a:fld>
            <a:endParaRPr lang="ru-RU"/>
          </a:p>
        </p:txBody>
      </p:sp>
      <p:sp>
        <p:nvSpPr>
          <p:cNvPr id="12" name="Slide Number Placeholder 11"/>
          <p:cNvSpPr>
            <a:spLocks noGrp="1"/>
          </p:cNvSpPr>
          <p:nvPr>
            <p:ph type="sldNum" sz="quarter" idx="15"/>
          </p:nvPr>
        </p:nvSpPr>
        <p:spPr/>
        <p:txBody>
          <a:bodyPr/>
          <a:lstStyle/>
          <a:p>
            <a:fld id="{608E4BA4-8BC9-4952-9EE4-97C102CA97A5}"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9E270C5C-20BC-4715-811C-6C74BE79BBA3}" type="datetimeFigureOut">
              <a:rPr lang="ru-RU" smtClean="0"/>
              <a:t>25.11.2011</a:t>
            </a:fld>
            <a:endParaRPr lang="ru-RU"/>
          </a:p>
        </p:txBody>
      </p:sp>
      <p:sp>
        <p:nvSpPr>
          <p:cNvPr id="14" name="Slide Number Placeholder 13"/>
          <p:cNvSpPr>
            <a:spLocks noGrp="1"/>
          </p:cNvSpPr>
          <p:nvPr>
            <p:ph type="sldNum" sz="quarter" idx="11"/>
          </p:nvPr>
        </p:nvSpPr>
        <p:spPr/>
        <p:txBody>
          <a:bodyPr/>
          <a:lstStyle/>
          <a:p>
            <a:fld id="{608E4BA4-8BC9-4952-9EE4-97C102CA97A5}"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9E270C5C-20BC-4715-811C-6C74BE79BBA3}" type="datetimeFigureOut">
              <a:rPr lang="ru-RU" smtClean="0"/>
              <a:t>25.11.2011</a:t>
            </a:fld>
            <a:endParaRPr lang="ru-RU"/>
          </a:p>
        </p:txBody>
      </p:sp>
      <p:sp>
        <p:nvSpPr>
          <p:cNvPr id="12" name="Slide Number Placeholder 11"/>
          <p:cNvSpPr>
            <a:spLocks noGrp="1"/>
          </p:cNvSpPr>
          <p:nvPr>
            <p:ph type="sldNum" sz="quarter" idx="16"/>
          </p:nvPr>
        </p:nvSpPr>
        <p:spPr/>
        <p:txBody>
          <a:bodyPr/>
          <a:lstStyle/>
          <a:p>
            <a:fld id="{608E4BA4-8BC9-4952-9EE4-97C102CA97A5}"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9E270C5C-20BC-4715-811C-6C74BE79BBA3}" type="datetimeFigureOut">
              <a:rPr lang="ru-RU" smtClean="0"/>
              <a:t>25.11.2011</a:t>
            </a:fld>
            <a:endParaRPr lang="ru-RU"/>
          </a:p>
        </p:txBody>
      </p:sp>
      <p:sp>
        <p:nvSpPr>
          <p:cNvPr id="12" name="Slide Number Placeholder 11"/>
          <p:cNvSpPr>
            <a:spLocks noGrp="1"/>
          </p:cNvSpPr>
          <p:nvPr>
            <p:ph type="sldNum" sz="quarter" idx="17"/>
          </p:nvPr>
        </p:nvSpPr>
        <p:spPr/>
        <p:txBody>
          <a:bodyPr/>
          <a:lstStyle/>
          <a:p>
            <a:fld id="{608E4BA4-8BC9-4952-9EE4-97C102CA97A5}"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9E270C5C-20BC-4715-811C-6C74BE79BBA3}" type="datetimeFigureOut">
              <a:rPr lang="ru-RU" smtClean="0"/>
              <a:t>25.11.2011</a:t>
            </a:fld>
            <a:endParaRPr lang="ru-RU"/>
          </a:p>
        </p:txBody>
      </p:sp>
      <p:sp>
        <p:nvSpPr>
          <p:cNvPr id="16" name="Slide Number Placeholder 15"/>
          <p:cNvSpPr>
            <a:spLocks noGrp="1"/>
          </p:cNvSpPr>
          <p:nvPr>
            <p:ph type="sldNum" sz="quarter" idx="11"/>
          </p:nvPr>
        </p:nvSpPr>
        <p:spPr/>
        <p:txBody>
          <a:bodyPr/>
          <a:lstStyle/>
          <a:p>
            <a:fld id="{608E4BA4-8BC9-4952-9EE4-97C102CA97A5}"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270C5C-20BC-4715-811C-6C74BE79BBA3}" type="datetimeFigureOut">
              <a:rPr lang="ru-RU" smtClean="0"/>
              <a:t>25.11.2011</a:t>
            </a:fld>
            <a:endParaRPr lang="ru-RU"/>
          </a:p>
        </p:txBody>
      </p:sp>
      <p:sp>
        <p:nvSpPr>
          <p:cNvPr id="8" name="Slide Number Placeholder 7"/>
          <p:cNvSpPr>
            <a:spLocks noGrp="1"/>
          </p:cNvSpPr>
          <p:nvPr>
            <p:ph type="sldNum" sz="quarter" idx="11"/>
          </p:nvPr>
        </p:nvSpPr>
        <p:spPr/>
        <p:txBody>
          <a:bodyPr/>
          <a:lstStyle/>
          <a:p>
            <a:fld id="{608E4BA4-8BC9-4952-9EE4-97C102CA97A5}"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9E270C5C-20BC-4715-811C-6C74BE79BBA3}" type="datetimeFigureOut">
              <a:rPr lang="ru-RU" smtClean="0"/>
              <a:t>25.11.2011</a:t>
            </a:fld>
            <a:endParaRPr lang="ru-RU"/>
          </a:p>
        </p:txBody>
      </p:sp>
      <p:sp>
        <p:nvSpPr>
          <p:cNvPr id="19" name="Slide Number Placeholder 18"/>
          <p:cNvSpPr>
            <a:spLocks noGrp="1"/>
          </p:cNvSpPr>
          <p:nvPr>
            <p:ph type="sldNum" sz="quarter" idx="16"/>
          </p:nvPr>
        </p:nvSpPr>
        <p:spPr/>
        <p:txBody>
          <a:bodyPr/>
          <a:lstStyle/>
          <a:p>
            <a:fld id="{608E4BA4-8BC9-4952-9EE4-97C102CA97A5}"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9E270C5C-20BC-4715-811C-6C74BE79BBA3}" type="datetimeFigureOut">
              <a:rPr lang="ru-RU" smtClean="0"/>
              <a:t>25.11.2011</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608E4BA4-8BC9-4952-9EE4-97C102CA97A5}"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E270C5C-20BC-4715-811C-6C74BE79BBA3}" type="datetimeFigureOut">
              <a:rPr lang="ru-RU" smtClean="0"/>
              <a:t>25.11.2011</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608E4BA4-8BC9-4952-9EE4-97C102CA97A5}"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65400" y="5085184"/>
            <a:ext cx="4013200" cy="1512168"/>
          </a:xfrm>
        </p:spPr>
        <p:txBody>
          <a:bodyPr/>
          <a:lstStyle/>
          <a:p>
            <a:r>
              <a:rPr lang="ru-RU" sz="1800" b="1" dirty="0" smtClean="0">
                <a:solidFill>
                  <a:schemeClr val="bg1"/>
                </a:solidFill>
                <a:latin typeface="Times New Roman" pitchFamily="18" charset="0"/>
                <a:cs typeface="Times New Roman" pitchFamily="18" charset="0"/>
              </a:rPr>
              <a:t>Выполнила:</a:t>
            </a:r>
          </a:p>
          <a:p>
            <a:r>
              <a:rPr lang="ru-RU" sz="1800" b="1" dirty="0">
                <a:solidFill>
                  <a:schemeClr val="bg1"/>
                </a:solidFill>
                <a:latin typeface="Times New Roman" pitchFamily="18" charset="0"/>
                <a:cs typeface="Times New Roman" pitchFamily="18" charset="0"/>
              </a:rPr>
              <a:t>с</a:t>
            </a:r>
            <a:r>
              <a:rPr lang="ru-RU" sz="1800" b="1" dirty="0" smtClean="0">
                <a:solidFill>
                  <a:schemeClr val="bg1"/>
                </a:solidFill>
                <a:latin typeface="Times New Roman" pitchFamily="18" charset="0"/>
                <a:cs typeface="Times New Roman" pitchFamily="18" charset="0"/>
              </a:rPr>
              <a:t>тудентка группы СП – 34</a:t>
            </a:r>
          </a:p>
          <a:p>
            <a:r>
              <a:rPr lang="ru-RU" sz="1800" b="1" dirty="0" smtClean="0">
                <a:solidFill>
                  <a:schemeClr val="bg1"/>
                </a:solidFill>
                <a:latin typeface="Times New Roman" pitchFamily="18" charset="0"/>
                <a:cs typeface="Times New Roman" pitchFamily="18" charset="0"/>
              </a:rPr>
              <a:t>Ермолкина Наталья</a:t>
            </a:r>
          </a:p>
          <a:p>
            <a:r>
              <a:rPr lang="ru-RU" sz="1800" b="1" dirty="0" smtClean="0">
                <a:solidFill>
                  <a:schemeClr val="bg1"/>
                </a:solidFill>
                <a:latin typeface="Times New Roman" pitchFamily="18" charset="0"/>
                <a:cs typeface="Times New Roman" pitchFamily="18" charset="0"/>
              </a:rPr>
              <a:t>2011</a:t>
            </a:r>
            <a:endParaRPr lang="ru-RU" sz="1800" b="1"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2483768" y="1988840"/>
            <a:ext cx="4176464" cy="1512168"/>
          </a:xfrm>
        </p:spPr>
        <p:txBody>
          <a:bodyPr>
            <a:normAutofit/>
          </a:bodyPr>
          <a:lstStyle/>
          <a:p>
            <a:pPr lvl="0"/>
            <a:r>
              <a:rPr lang="ru-RU" dirty="0">
                <a:effectLst>
                  <a:outerShdw blurRad="38100" dist="38100" dir="2700000" algn="tl">
                    <a:srgbClr val="000000">
                      <a:alpha val="43137"/>
                    </a:srgbClr>
                  </a:outerShdw>
                </a:effectLst>
                <a:latin typeface="Times New Roman" pitchFamily="18" charset="0"/>
                <a:cs typeface="Times New Roman" pitchFamily="18" charset="0"/>
              </a:rPr>
              <a:t>История возникновения и развития социально-педагогической </a:t>
            </a:r>
            <a:br>
              <a:rPr lang="ru-RU" dirty="0">
                <a:effectLst>
                  <a:outerShdw blurRad="38100" dist="38100" dir="2700000" algn="tl">
                    <a:srgbClr val="000000">
                      <a:alpha val="43137"/>
                    </a:srgbClr>
                  </a:outerShdw>
                </a:effectLst>
                <a:latin typeface="Times New Roman" pitchFamily="18" charset="0"/>
                <a:cs typeface="Times New Roman" pitchFamily="18" charset="0"/>
              </a:rPr>
            </a:br>
            <a:r>
              <a:rPr lang="ru-RU"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dirty="0">
                <a:effectLst>
                  <a:outerShdw blurRad="38100" dist="38100" dir="2700000" algn="tl">
                    <a:srgbClr val="000000">
                      <a:alpha val="43137"/>
                    </a:srgbClr>
                  </a:outerShdw>
                </a:effectLst>
                <a:latin typeface="Times New Roman" pitchFamily="18" charset="0"/>
                <a:cs typeface="Times New Roman" pitchFamily="18" charset="0"/>
              </a:rPr>
              <a:t>диагностики</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844824"/>
            <a:ext cx="8784976" cy="4824536"/>
          </a:xfrm>
        </p:spPr>
        <p:txBody>
          <a:bodyPr numCol="2">
            <a:normAutofit/>
          </a:bodyPr>
          <a:lstStyle/>
          <a:p>
            <a:pPr algn="just"/>
            <a:r>
              <a:rPr lang="ru-RU" dirty="0" smtClean="0">
                <a:latin typeface="Times New Roman" pitchFamily="18" charset="0"/>
                <a:cs typeface="Times New Roman" pitchFamily="18" charset="0"/>
              </a:rPr>
              <a:t>Само </a:t>
            </a:r>
            <a:r>
              <a:rPr lang="ru-RU" dirty="0" smtClean="0">
                <a:latin typeface="Times New Roman" pitchFamily="18" charset="0"/>
                <a:cs typeface="Times New Roman" pitchFamily="18" charset="0"/>
              </a:rPr>
              <a:t>понятие </a:t>
            </a:r>
            <a:r>
              <a:rPr lang="ru-RU" b="1" i="1" dirty="0" smtClean="0">
                <a:latin typeface="Times New Roman" pitchFamily="18" charset="0"/>
                <a:cs typeface="Times New Roman" pitchFamily="18" charset="0"/>
              </a:rPr>
              <a:t>психодиагностика</a:t>
            </a:r>
            <a:r>
              <a:rPr lang="ru-RU" dirty="0" smtClean="0">
                <a:latin typeface="Times New Roman" pitchFamily="18" charset="0"/>
                <a:cs typeface="Times New Roman" pitchFamily="18" charset="0"/>
              </a:rPr>
              <a:t> появилось впервые после публикации в 1921 г. работы Г. Роршаха "Психодиагностика" в Берне на немецком языке. Прикладное направление возникло и в педагогике под названием "педология" (в буквальном смысле - наука о детях). Хотя педология претендовала на звание науки о комплексном развитии ребенка, в тот период она была в основном прикладной педагогикой, в недрах которой закладывались основы современной педагогической диагностики. </a:t>
            </a:r>
          </a:p>
          <a:p>
            <a:pPr algn="just"/>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ru-RU" sz="2400" dirty="0" smtClean="0">
                <a:latin typeface="Times New Roman" pitchFamily="18" charset="0"/>
                <a:cs typeface="Times New Roman" pitchFamily="18" charset="0"/>
              </a:rPr>
              <a:t>ПОЯВЛЕНИЕ ПСИХОДИАГНОСТИКИ</a:t>
            </a:r>
            <a:endParaRPr lang="ru-RU"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60848"/>
            <a:ext cx="3168352" cy="4176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916832"/>
            <a:ext cx="8856984" cy="4752528"/>
          </a:xfrm>
        </p:spPr>
        <p:txBody>
          <a:bodyPr>
            <a:normAutofit/>
          </a:bodyPr>
          <a:lstStyle/>
          <a:p>
            <a:pPr indent="450215" algn="just"/>
            <a:r>
              <a:rPr lang="ru-RU" sz="2400" i="1" dirty="0" smtClean="0">
                <a:latin typeface="Times New Roman"/>
                <a:ea typeface="Calibri"/>
                <a:cs typeface="Times New Roman"/>
              </a:rPr>
              <a:t>а</a:t>
            </a:r>
            <a:r>
              <a:rPr lang="ru-RU" sz="2400" i="1" dirty="0">
                <a:latin typeface="Times New Roman"/>
                <a:ea typeface="Calibri"/>
                <a:cs typeface="Times New Roman"/>
              </a:rPr>
              <a:t>) воспитанность и </a:t>
            </a:r>
            <a:r>
              <a:rPr lang="ru-RU" sz="2400" i="1" dirty="0" err="1">
                <a:latin typeface="Times New Roman"/>
                <a:ea typeface="Calibri"/>
                <a:cs typeface="Times New Roman"/>
              </a:rPr>
              <a:t>сформированность</a:t>
            </a:r>
            <a:r>
              <a:rPr lang="ru-RU" sz="2400" i="1" dirty="0">
                <a:latin typeface="Times New Roman"/>
                <a:ea typeface="Calibri"/>
                <a:cs typeface="Times New Roman"/>
              </a:rPr>
              <a:t> интегративных качеств личности;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б) поведение и деятельность воспитуемых;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в) воспитательное влияние в зоне социального окружения</a:t>
            </a:r>
            <a:r>
              <a:rPr lang="ru-RU" sz="2400" i="1" dirty="0" smtClean="0">
                <a:latin typeface="Times New Roman"/>
                <a:ea typeface="Calibri"/>
                <a:cs typeface="Times New Roman"/>
              </a:rPr>
              <a:t>;</a:t>
            </a:r>
          </a:p>
          <a:p>
            <a:pPr indent="450215" algn="just"/>
            <a:r>
              <a:rPr lang="ru-RU" sz="2400" i="1" dirty="0" smtClean="0">
                <a:latin typeface="Times New Roman"/>
                <a:ea typeface="Calibri"/>
                <a:cs typeface="Times New Roman"/>
              </a:rPr>
              <a:t> </a:t>
            </a:r>
            <a:endParaRPr lang="ru-RU" sz="1800" i="1" dirty="0">
              <a:latin typeface="Calibri"/>
              <a:ea typeface="Calibri"/>
              <a:cs typeface="Times New Roman"/>
            </a:endParaRPr>
          </a:p>
          <a:p>
            <a:pPr indent="450215" algn="just"/>
            <a:r>
              <a:rPr lang="ru-RU" sz="2400" i="1" dirty="0">
                <a:latin typeface="Times New Roman"/>
                <a:ea typeface="Calibri"/>
                <a:cs typeface="Times New Roman"/>
              </a:rPr>
              <a:t>г) возможности и особенности семейного, общешкольного, группового коллективов, их педагогическая характеристика;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д) содержание и эффективность школьной деятельности. </a:t>
            </a:r>
            <a:endParaRPr lang="ru-RU" sz="1800" i="1" dirty="0">
              <a:latin typeface="Calibri"/>
              <a:ea typeface="Calibri"/>
              <a:cs typeface="Times New Roman"/>
            </a:endParaRPr>
          </a:p>
          <a:p>
            <a:endParaRPr lang="ru-RU" dirty="0"/>
          </a:p>
        </p:txBody>
      </p:sp>
      <p:sp>
        <p:nvSpPr>
          <p:cNvPr id="2" name="Заголовок 1"/>
          <p:cNvSpPr>
            <a:spLocks noGrp="1"/>
          </p:cNvSpPr>
          <p:nvPr>
            <p:ph type="title"/>
          </p:nvPr>
        </p:nvSpPr>
        <p:spPr>
          <a:xfrm>
            <a:off x="2514600" y="980728"/>
            <a:ext cx="4114800" cy="695672"/>
          </a:xfrm>
        </p:spPr>
        <p:txBody>
          <a:bodyPr>
            <a:normAutofit fontScale="90000"/>
          </a:bodyPr>
          <a:lstStyle/>
          <a:p>
            <a:r>
              <a:rPr lang="ru-RU" sz="2000" dirty="0" smtClean="0">
                <a:latin typeface="Times New Roman"/>
                <a:ea typeface="Calibri"/>
                <a:cs typeface="Times New Roman"/>
              </a:rPr>
              <a:t/>
            </a:r>
            <a:br>
              <a:rPr lang="ru-RU" sz="2000" dirty="0" smtClean="0">
                <a:latin typeface="Times New Roman"/>
                <a:ea typeface="Calibri"/>
                <a:cs typeface="Times New Roman"/>
              </a:rPr>
            </a:br>
            <a:r>
              <a:rPr lang="ru-RU" sz="2000" dirty="0" smtClean="0">
                <a:effectLst>
                  <a:outerShdw blurRad="38100" dist="38100" dir="2700000" algn="tl">
                    <a:srgbClr val="000000">
                      <a:alpha val="43137"/>
                    </a:srgbClr>
                  </a:outerShdw>
                </a:effectLst>
                <a:latin typeface="Times New Roman"/>
                <a:ea typeface="Calibri"/>
                <a:cs typeface="Times New Roman"/>
              </a:rPr>
              <a:t>объекты </a:t>
            </a:r>
            <a:r>
              <a:rPr lang="ru-RU" sz="2000" dirty="0">
                <a:effectLst>
                  <a:outerShdw blurRad="38100" dist="38100" dir="2700000" algn="tl">
                    <a:srgbClr val="000000">
                      <a:alpha val="43137"/>
                    </a:srgbClr>
                  </a:outerShdw>
                </a:effectLst>
                <a:latin typeface="Times New Roman"/>
                <a:ea typeface="Calibri"/>
                <a:cs typeface="Times New Roman"/>
              </a:rPr>
              <a:t>педагогической </a:t>
            </a:r>
            <a:r>
              <a:rPr lang="ru-RU" sz="2000" dirty="0" smtClean="0">
                <a:effectLst>
                  <a:outerShdw blurRad="38100" dist="38100" dir="2700000" algn="tl">
                    <a:srgbClr val="000000">
                      <a:alpha val="43137"/>
                    </a:srgbClr>
                  </a:outerShdw>
                </a:effectLst>
                <a:latin typeface="Times New Roman"/>
                <a:ea typeface="Calibri"/>
                <a:cs typeface="Times New Roman"/>
              </a:rPr>
              <a:t>диагностики</a:t>
            </a:r>
            <a:r>
              <a:rPr lang="ru-RU" sz="1300" dirty="0">
                <a:effectLst>
                  <a:outerShdw blurRad="38100" dist="38100" dir="2700000" algn="tl">
                    <a:srgbClr val="000000">
                      <a:alpha val="43137"/>
                    </a:srgbClr>
                  </a:outerShdw>
                </a:effectLst>
                <a:latin typeface="Calibri"/>
                <a:ea typeface="Calibri"/>
                <a:cs typeface="Times New Roman"/>
              </a:rPr>
              <a:t/>
            </a:r>
            <a:br>
              <a:rPr lang="ru-RU" sz="1300" dirty="0">
                <a:effectLst>
                  <a:outerShdw blurRad="38100" dist="38100" dir="2700000" algn="tl">
                    <a:srgbClr val="000000">
                      <a:alpha val="43137"/>
                    </a:srgbClr>
                  </a:outerShdw>
                </a:effectLst>
                <a:latin typeface="Calibri"/>
                <a:ea typeface="Calibri"/>
                <a:cs typeface="Times New Roman"/>
              </a:rPr>
            </a:br>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1844824"/>
            <a:ext cx="8856984" cy="4752528"/>
          </a:xfrm>
        </p:spPr>
        <p:txBody>
          <a:bodyPr>
            <a:normAutofit/>
          </a:bodyPr>
          <a:lstStyle/>
          <a:p>
            <a:pPr indent="450215" algn="just"/>
            <a:r>
              <a:rPr lang="ru-RU" sz="2400" i="1" dirty="0" smtClean="0">
                <a:latin typeface="Times New Roman"/>
                <a:ea typeface="Calibri"/>
                <a:cs typeface="Times New Roman"/>
              </a:rPr>
              <a:t>Задачи педологии:</a:t>
            </a:r>
          </a:p>
          <a:p>
            <a:pPr indent="450215" algn="just"/>
            <a:r>
              <a:rPr lang="ru-RU" sz="2400" i="1" dirty="0" smtClean="0">
                <a:latin typeface="Times New Roman"/>
                <a:ea typeface="Calibri"/>
                <a:cs typeface="Times New Roman"/>
              </a:rPr>
              <a:t>1</a:t>
            </a:r>
            <a:r>
              <a:rPr lang="ru-RU" sz="2400" i="1" dirty="0">
                <a:latin typeface="Times New Roman"/>
                <a:ea typeface="Calibri"/>
                <a:cs typeface="Times New Roman"/>
              </a:rPr>
              <a:t>) изучение учащихся в целях поднятия качества образования и воспитательной работы, укрепления сознательной дисциплины;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2) работа с трудными детьми и работа по профилактике детской трудновоспитуемости;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3) работа по ознакомлению педагогов, вожатых, родителей с основами педологии: </a:t>
            </a:r>
            <a:endParaRPr lang="ru-RU" sz="2400" i="1" dirty="0" smtClean="0">
              <a:latin typeface="Times New Roman"/>
              <a:ea typeface="Calibri"/>
              <a:cs typeface="Times New Roman"/>
            </a:endParaRPr>
          </a:p>
          <a:p>
            <a:pPr indent="450215" algn="just"/>
            <a:endParaRPr lang="ru-RU" sz="1800" i="1" dirty="0">
              <a:latin typeface="Calibri"/>
              <a:ea typeface="Calibri"/>
              <a:cs typeface="Times New Roman"/>
            </a:endParaRPr>
          </a:p>
          <a:p>
            <a:pPr indent="450215" algn="just"/>
            <a:r>
              <a:rPr lang="ru-RU" sz="2400" i="1" dirty="0">
                <a:latin typeface="Times New Roman"/>
                <a:ea typeface="Calibri"/>
                <a:cs typeface="Times New Roman"/>
              </a:rPr>
              <a:t>4) </a:t>
            </a:r>
            <a:r>
              <a:rPr lang="ru-RU" sz="2400" i="1" dirty="0" err="1">
                <a:latin typeface="Times New Roman"/>
                <a:ea typeface="Calibri"/>
                <a:cs typeface="Times New Roman"/>
              </a:rPr>
              <a:t>профориентационная</a:t>
            </a:r>
            <a:r>
              <a:rPr lang="ru-RU" sz="2400" i="1" dirty="0">
                <a:latin typeface="Times New Roman"/>
                <a:ea typeface="Calibri"/>
                <a:cs typeface="Times New Roman"/>
              </a:rPr>
              <a:t> работа. </a:t>
            </a:r>
            <a:endParaRPr lang="ru-RU" sz="1800" i="1" dirty="0">
              <a:latin typeface="Calibri"/>
              <a:ea typeface="Calibri"/>
              <a:cs typeface="Times New Roman"/>
            </a:endParaRPr>
          </a:p>
          <a:p>
            <a:pPr algn="just"/>
            <a:endParaRPr lang="ru-RU" dirty="0"/>
          </a:p>
        </p:txBody>
      </p:sp>
      <p:sp>
        <p:nvSpPr>
          <p:cNvPr id="3" name="Заголовок 2"/>
          <p:cNvSpPr>
            <a:spLocks noGrp="1"/>
          </p:cNvSpPr>
          <p:nvPr>
            <p:ph type="title"/>
          </p:nvPr>
        </p:nvSpPr>
        <p:spPr>
          <a:xfrm>
            <a:off x="1691680" y="620688"/>
            <a:ext cx="6048672" cy="1055712"/>
          </a:xfrm>
        </p:spPr>
        <p:txBody>
          <a:bodyPr>
            <a:noAutofit/>
          </a:bodyPr>
          <a:lstStyle/>
          <a:p>
            <a:r>
              <a:rPr lang="ru-RU" dirty="0" smtClean="0">
                <a:effectLst>
                  <a:outerShdw blurRad="38100" dist="38100" dir="2700000" algn="tl">
                    <a:srgbClr val="000000">
                      <a:alpha val="43137"/>
                    </a:srgbClr>
                  </a:outerShdw>
                </a:effectLst>
              </a:rPr>
              <a:t>ПОСТАНОВЛЕНИЕ </a:t>
            </a:r>
            <a:r>
              <a:rPr lang="ru-RU" dirty="0" err="1">
                <a:effectLst>
                  <a:outerShdw blurRad="38100" dist="38100" dir="2700000" algn="tl">
                    <a:srgbClr val="000000">
                      <a:alpha val="43137"/>
                    </a:srgbClr>
                  </a:outerShdw>
                </a:effectLst>
                <a:latin typeface="Times New Roman"/>
                <a:ea typeface="Calibri"/>
              </a:rPr>
              <a:t>Наркомпроса</a:t>
            </a:r>
            <a:r>
              <a:rPr lang="ru-RU" dirty="0">
                <a:effectLst>
                  <a:outerShdw blurRad="38100" dist="38100" dir="2700000" algn="tl">
                    <a:srgbClr val="000000">
                      <a:alpha val="43137"/>
                    </a:srgbClr>
                  </a:outerShdw>
                </a:effectLst>
                <a:latin typeface="Times New Roman"/>
                <a:ea typeface="Calibri"/>
              </a:rPr>
              <a:t> РСФСР "О состоянии и задачах педологической работы" от 7 мая 1933 г</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8414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251520" y="1988840"/>
            <a:ext cx="8712968" cy="4648536"/>
          </a:xfrm>
        </p:spPr>
        <p:txBody>
          <a:bodyPr>
            <a:noAutofit/>
          </a:bodyPr>
          <a:lstStyle/>
          <a:p>
            <a:pPr marL="342900" indent="-342900" algn="just">
              <a:buFont typeface="Wingdings" pitchFamily="2" charset="2"/>
              <a:buChar char="Ø"/>
            </a:pPr>
            <a:r>
              <a:rPr lang="ru-RU" sz="2800" dirty="0">
                <a:latin typeface="Times New Roman"/>
                <a:ea typeface="Calibri"/>
                <a:cs typeface="Times New Roman"/>
              </a:rPr>
              <a:t>головной институт в виде межведомственной педологической комиссии и педологической группы при </a:t>
            </a:r>
            <a:r>
              <a:rPr lang="ru-RU" sz="2800" dirty="0" err="1">
                <a:latin typeface="Times New Roman"/>
                <a:ea typeface="Calibri"/>
                <a:cs typeface="Times New Roman"/>
              </a:rPr>
              <a:t>Наркомпросе</a:t>
            </a:r>
            <a:r>
              <a:rPr lang="ru-RU" sz="2800" dirty="0">
                <a:latin typeface="Times New Roman"/>
                <a:ea typeface="Calibri"/>
                <a:cs typeface="Times New Roman"/>
              </a:rPr>
              <a:t> РСФСР; </a:t>
            </a:r>
            <a:endParaRPr lang="ru-RU" sz="2800" dirty="0" smtClean="0">
              <a:latin typeface="Times New Roman"/>
              <a:ea typeface="Calibri"/>
              <a:cs typeface="Times New Roman"/>
            </a:endParaRPr>
          </a:p>
          <a:p>
            <a:pPr marL="342900" indent="-342900" algn="just">
              <a:buFont typeface="Wingdings" pitchFamily="2" charset="2"/>
              <a:buChar char="Ø"/>
            </a:pPr>
            <a:endParaRPr lang="ru-RU" dirty="0">
              <a:latin typeface="Calibri"/>
              <a:ea typeface="Calibri"/>
              <a:cs typeface="Times New Roman"/>
            </a:endParaRPr>
          </a:p>
          <a:p>
            <a:pPr marL="342900" indent="-342900" algn="just">
              <a:buFont typeface="Wingdings" pitchFamily="2" charset="2"/>
              <a:buChar char="Ø"/>
            </a:pPr>
            <a:r>
              <a:rPr lang="ru-RU" sz="2800" dirty="0">
                <a:latin typeface="Times New Roman"/>
                <a:ea typeface="Calibri"/>
                <a:cs typeface="Times New Roman"/>
              </a:rPr>
              <a:t>педологические кабинеты и лаборатории в качестве научно-методических центров педологической помощи при </a:t>
            </a:r>
            <a:r>
              <a:rPr lang="ru-RU" sz="2800" dirty="0" err="1">
                <a:latin typeface="Times New Roman"/>
                <a:ea typeface="Calibri"/>
                <a:cs typeface="Times New Roman"/>
              </a:rPr>
              <a:t>облоно</a:t>
            </a:r>
            <a:r>
              <a:rPr lang="ru-RU" sz="2800" dirty="0">
                <a:latin typeface="Times New Roman"/>
                <a:ea typeface="Calibri"/>
                <a:cs typeface="Times New Roman"/>
              </a:rPr>
              <a:t>, </a:t>
            </a:r>
            <a:r>
              <a:rPr lang="ru-RU" sz="2800" dirty="0" err="1">
                <a:latin typeface="Times New Roman"/>
                <a:ea typeface="Calibri"/>
                <a:cs typeface="Times New Roman"/>
              </a:rPr>
              <a:t>гороно</a:t>
            </a:r>
            <a:r>
              <a:rPr lang="ru-RU" sz="2800" dirty="0">
                <a:latin typeface="Times New Roman"/>
                <a:ea typeface="Calibri"/>
                <a:cs typeface="Times New Roman"/>
              </a:rPr>
              <a:t>, роно; </a:t>
            </a:r>
            <a:endParaRPr lang="ru-RU" sz="2800" dirty="0" smtClean="0">
              <a:latin typeface="Times New Roman"/>
              <a:ea typeface="Calibri"/>
              <a:cs typeface="Times New Roman"/>
            </a:endParaRPr>
          </a:p>
          <a:p>
            <a:pPr marL="342900" indent="-342900" algn="just">
              <a:buFont typeface="Wingdings" pitchFamily="2" charset="2"/>
              <a:buChar char="Ø"/>
            </a:pPr>
            <a:endParaRPr lang="ru-RU" dirty="0">
              <a:latin typeface="Calibri"/>
              <a:ea typeface="Calibri"/>
              <a:cs typeface="Times New Roman"/>
            </a:endParaRPr>
          </a:p>
          <a:p>
            <a:pPr marL="342900" indent="-342900" algn="just">
              <a:buFont typeface="Wingdings" pitchFamily="2" charset="2"/>
              <a:buChar char="Ø"/>
            </a:pPr>
            <a:r>
              <a:rPr lang="ru-RU" sz="2800" dirty="0">
                <a:latin typeface="Times New Roman"/>
                <a:ea typeface="Calibri"/>
                <a:cs typeface="Times New Roman"/>
              </a:rPr>
              <a:t>работа педолога или школьной комиссии, ячейки, бригады непосредственно в педологическом пункте школы. </a:t>
            </a:r>
            <a:endParaRPr lang="ru-RU" dirty="0">
              <a:latin typeface="Calibri"/>
              <a:ea typeface="Calibri"/>
              <a:cs typeface="Times New Roman"/>
            </a:endParaRPr>
          </a:p>
          <a:p>
            <a:endParaRPr lang="ru-RU" dirty="0"/>
          </a:p>
        </p:txBody>
      </p:sp>
      <p:sp>
        <p:nvSpPr>
          <p:cNvPr id="3" name="Заголовок 2"/>
          <p:cNvSpPr>
            <a:spLocks noGrp="1"/>
          </p:cNvSpPr>
          <p:nvPr>
            <p:ph type="title"/>
          </p:nvPr>
        </p:nvSpPr>
        <p:spPr>
          <a:xfrm>
            <a:off x="2514600" y="836712"/>
            <a:ext cx="4433664" cy="839688"/>
          </a:xfrm>
        </p:spPr>
        <p:txBody>
          <a:bodyPr>
            <a:noAutofit/>
          </a:bodyPr>
          <a:lstStyle/>
          <a:p>
            <a:r>
              <a:rPr lang="ru-RU" sz="2000" dirty="0">
                <a:effectLst>
                  <a:outerShdw blurRad="38100" dist="38100" dir="2700000" algn="tl">
                    <a:srgbClr val="000000">
                      <a:alpha val="43137"/>
                    </a:srgbClr>
                  </a:outerShdw>
                </a:effectLst>
                <a:latin typeface="Times New Roman" pitchFamily="18" charset="0"/>
                <a:cs typeface="Times New Roman" pitchFamily="18" charset="0"/>
              </a:rPr>
              <a:t>Трехуровневая структура управления педологической службы</a:t>
            </a: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94227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23528" y="2020824"/>
            <a:ext cx="8640960" cy="4648536"/>
          </a:xfrm>
        </p:spPr>
        <p:txBody>
          <a:bodyPr/>
          <a:lstStyle/>
          <a:p>
            <a:endParaRPr lang="ru-RU" dirty="0"/>
          </a:p>
        </p:txBody>
      </p:sp>
      <p:sp>
        <p:nvSpPr>
          <p:cNvPr id="3" name="Заголовок 2"/>
          <p:cNvSpPr>
            <a:spLocks noGrp="1"/>
          </p:cNvSpPr>
          <p:nvPr>
            <p:ph type="title"/>
          </p:nvPr>
        </p:nvSpPr>
        <p:spPr/>
        <p:txBody>
          <a:bodyPr>
            <a:normAutofit/>
          </a:bodyPr>
          <a:lstStyle/>
          <a:p>
            <a:r>
              <a:rPr lang="ru-RU" sz="2000" dirty="0">
                <a:solidFill>
                  <a:srgbClr val="0070C0"/>
                </a:solidFill>
                <a:effectLst>
                  <a:outerShdw blurRad="38100" dist="38100" dir="2700000" algn="tl">
                    <a:srgbClr val="000000">
                      <a:alpha val="43137"/>
                    </a:srgbClr>
                  </a:outerShdw>
                </a:effectLst>
                <a:latin typeface="Times New Roman"/>
                <a:ea typeface="Calibri"/>
              </a:rPr>
              <a:t>Работа педологического кабинета </a:t>
            </a:r>
            <a:endParaRPr lang="ru-RU" sz="2000" dirty="0">
              <a:solidFill>
                <a:srgbClr val="0070C0"/>
              </a:solidFill>
              <a:effectLst>
                <a:outerShdw blurRad="38100" dist="38100" dir="2700000" algn="tl">
                  <a:srgbClr val="000000">
                    <a:alpha val="43137"/>
                  </a:srgbClr>
                </a:outerShdw>
              </a:effectLst>
            </a:endParaRPr>
          </a:p>
        </p:txBody>
      </p:sp>
      <p:sp>
        <p:nvSpPr>
          <p:cNvPr id="4" name="Овал 3"/>
          <p:cNvSpPr/>
          <p:nvPr/>
        </p:nvSpPr>
        <p:spPr>
          <a:xfrm>
            <a:off x="467544" y="2426770"/>
            <a:ext cx="3096074" cy="1800200"/>
          </a:xfrm>
          <a:prstGeom prst="ellipse">
            <a:avLst/>
          </a:prstGeom>
          <a:solidFill>
            <a:srgbClr val="00B0F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Профилак-тическая</a:t>
            </a:r>
            <a:endParaRPr lang="ru-RU" sz="28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Овал 4"/>
          <p:cNvSpPr/>
          <p:nvPr/>
        </p:nvSpPr>
        <p:spPr>
          <a:xfrm>
            <a:off x="2843808" y="4581128"/>
            <a:ext cx="3456384" cy="2088232"/>
          </a:xfrm>
          <a:prstGeom prst="ellipse">
            <a:avLst/>
          </a:prstGeom>
          <a:solidFill>
            <a:srgbClr val="00B0F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Диагнос-тическая</a:t>
            </a:r>
            <a:endParaRPr lang="ru-RU" sz="36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Овал 5"/>
          <p:cNvSpPr/>
          <p:nvPr/>
        </p:nvSpPr>
        <p:spPr>
          <a:xfrm>
            <a:off x="5436096" y="2420888"/>
            <a:ext cx="3240360" cy="1800200"/>
          </a:xfrm>
          <a:prstGeom prst="ellipse">
            <a:avLst/>
          </a:prstGeom>
          <a:solidFill>
            <a:srgbClr val="00B0F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Коррекци-онная</a:t>
            </a:r>
            <a:endParaRPr lang="ru-RU" sz="2800" b="1" dirty="0">
              <a:solidFill>
                <a:schemeClr val="bg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3" name="Прямая со стрелкой 12"/>
          <p:cNvCxnSpPr>
            <a:stCxn id="3" idx="2"/>
            <a:endCxn id="6" idx="0"/>
          </p:cNvCxnSpPr>
          <p:nvPr/>
        </p:nvCxnSpPr>
        <p:spPr>
          <a:xfrm>
            <a:off x="4572000" y="1676400"/>
            <a:ext cx="2484276" cy="74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 idx="2"/>
          </p:cNvCxnSpPr>
          <p:nvPr/>
        </p:nvCxnSpPr>
        <p:spPr>
          <a:xfrm flipH="1">
            <a:off x="2015581" y="1676400"/>
            <a:ext cx="2556419" cy="744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3" idx="2"/>
          </p:cNvCxnSpPr>
          <p:nvPr/>
        </p:nvCxnSpPr>
        <p:spPr>
          <a:xfrm>
            <a:off x="4572000" y="1676400"/>
            <a:ext cx="0" cy="2904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79512" y="2020824"/>
            <a:ext cx="8784976" cy="4720544"/>
          </a:xfrm>
        </p:spPr>
        <p:txBody>
          <a:bodyPr/>
          <a:lstStyle/>
          <a:p>
            <a:pPr algn="just"/>
            <a:r>
              <a:rPr lang="ru-RU" sz="2400" dirty="0" smtClean="0"/>
              <a:t>В 1976г.  появляется </a:t>
            </a:r>
            <a:r>
              <a:rPr lang="ru-RU" sz="2400" dirty="0"/>
              <a:t>термин педагогическая диагностика с полным его обоснованием. Данное понятие было предложено в 1968 г. немецким педагогом К. </a:t>
            </a:r>
            <a:r>
              <a:rPr lang="ru-RU" sz="2400" dirty="0" err="1"/>
              <a:t>Ингенкампом</a:t>
            </a:r>
            <a:r>
              <a:rPr lang="ru-RU" sz="2400" dirty="0"/>
              <a:t> по аналогии с медицинской диагностикой в рамках </a:t>
            </a:r>
            <a:r>
              <a:rPr lang="ru-RU" sz="2400" dirty="0" smtClean="0"/>
              <a:t>одного </a:t>
            </a:r>
            <a:r>
              <a:rPr lang="ru-RU" sz="2400" dirty="0"/>
              <a:t>научного </a:t>
            </a:r>
            <a:r>
              <a:rPr lang="ru-RU" sz="2400" dirty="0" smtClean="0"/>
              <a:t>проекта.</a:t>
            </a:r>
          </a:p>
          <a:p>
            <a:pPr algn="just"/>
            <a:endParaRPr lang="ru-RU" sz="2400" dirty="0">
              <a:latin typeface="Times New Roman"/>
              <a:ea typeface="Calibri"/>
              <a:cs typeface="Times New Roman"/>
            </a:endParaRPr>
          </a:p>
          <a:p>
            <a:pPr algn="just"/>
            <a:r>
              <a:rPr lang="ru-RU" sz="2400" dirty="0" smtClean="0">
                <a:latin typeface="Times New Roman"/>
                <a:ea typeface="Calibri"/>
                <a:cs typeface="Times New Roman"/>
              </a:rPr>
              <a:t>В </a:t>
            </a:r>
            <a:r>
              <a:rPr lang="ru-RU" sz="2400" dirty="0">
                <a:latin typeface="Times New Roman"/>
                <a:ea typeface="Calibri"/>
                <a:cs typeface="Times New Roman"/>
              </a:rPr>
              <a:t>отечественной педагогической литературе понятие "педагогическая диагностика" в полной мере стало предметом исследования таких авторов, как А.С. Белкин (1970), А.И. Кочетов (1987), Н.К. Голубев (1988), В.П. Беспалько (1989), Б.П. </a:t>
            </a:r>
            <a:r>
              <a:rPr lang="ru-RU" sz="2400" dirty="0" err="1">
                <a:latin typeface="Times New Roman"/>
                <a:ea typeface="Calibri"/>
                <a:cs typeface="Times New Roman"/>
              </a:rPr>
              <a:t>Битинас</a:t>
            </a:r>
            <a:r>
              <a:rPr lang="ru-RU" sz="2400" dirty="0">
                <a:latin typeface="Times New Roman"/>
                <a:ea typeface="Calibri"/>
                <a:cs typeface="Times New Roman"/>
              </a:rPr>
              <a:t> и Л.И. Катаева (1993), В.Г. Максимов (1993) и др. </a:t>
            </a:r>
            <a:endParaRPr lang="ru-RU" sz="1800" dirty="0">
              <a:latin typeface="Calibri"/>
              <a:ea typeface="Calibri"/>
              <a:cs typeface="Times New Roman"/>
            </a:endParaRPr>
          </a:p>
          <a:p>
            <a:pPr algn="just"/>
            <a:endParaRPr lang="ru-RU" dirty="0"/>
          </a:p>
        </p:txBody>
      </p:sp>
      <p:sp>
        <p:nvSpPr>
          <p:cNvPr id="3" name="Заголовок 2"/>
          <p:cNvSpPr>
            <a:spLocks noGrp="1"/>
          </p:cNvSpPr>
          <p:nvPr>
            <p:ph type="title"/>
          </p:nvPr>
        </p:nvSpPr>
        <p:spPr>
          <a:xfrm>
            <a:off x="2514600" y="764704"/>
            <a:ext cx="4361656" cy="911696"/>
          </a:xfrm>
        </p:spPr>
        <p:txBody>
          <a:bodyPr>
            <a:noAutofi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ПОЯВЛЕНИЕ ТЕРМИНА «ПЕДАГОГИЧЕСКАЯ ДИАГНОСТИКА»</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92277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9816"/>
            <a:ext cx="8229600" cy="1143000"/>
          </a:xfrm>
        </p:spPr>
        <p:txBody>
          <a:bodyPr>
            <a:no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sz="6000" i="1" cap="none" dirty="0" smtClean="0">
                <a:ln/>
                <a:solidFill>
                  <a:schemeClr val="accent5">
                    <a:tint val="50000"/>
                    <a:satMod val="180000"/>
                  </a:schemeClr>
                </a:solidFill>
                <a:latin typeface="Times New Roman" pitchFamily="18" charset="0"/>
                <a:cs typeface="Times New Roman" pitchFamily="18" charset="0"/>
              </a:rPr>
              <a:t>Спасибо за внимание!</a:t>
            </a:r>
            <a:endParaRPr lang="ru-RU" sz="6000" i="1" cap="none" dirty="0">
              <a:ln/>
              <a:solidFill>
                <a:schemeClr val="accent5">
                  <a:tint val="50000"/>
                  <a:satMod val="180000"/>
                </a:schemeClr>
              </a:solidFill>
              <a:latin typeface="Times New Roman" pitchFamily="18" charset="0"/>
              <a:cs typeface="Times New Roman" pitchFamily="18" charset="0"/>
            </a:endParaRPr>
          </a:p>
        </p:txBody>
      </p:sp>
      <p:pic>
        <p:nvPicPr>
          <p:cNvPr id="4099" name="Picture 3" descr="E:\foto\переделанное\Клипарты\Дети\на черном фон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44824"/>
            <a:ext cx="4926212"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449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ipe(down)">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772816"/>
            <a:ext cx="8784976" cy="4968552"/>
          </a:xfrm>
        </p:spPr>
        <p:txBody>
          <a:bodyPr numCol="2">
            <a:normAutofit/>
          </a:bodyPr>
          <a:lstStyle/>
          <a:p>
            <a:pPr algn="just"/>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 середине III тысячелетия до н.э. в Древнем Вавилоне проводились испытания выпускников в школах, где готовились писцы. Профессионально подготовленный писец был центральной фигурой месопотамской цивилизации благодаря обширным по тем временам знаниям. Он был обязан знать все четыре арифметических действия, уметь измерять поля, распределять рационы, делить имущество, владеть искусством пения и игры на музыкальных инструментах. Кроме того, проверялось умение разбираться в тканях, металлах, растениях и т.п. </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В Древнем Вавилоне </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G:\defaul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14259"/>
            <a:ext cx="3168352" cy="2162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316265"/>
            <a:ext cx="2160240" cy="2500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844824"/>
            <a:ext cx="8784976" cy="4896544"/>
          </a:xfrm>
        </p:spPr>
        <p:txBody>
          <a:bodyPr>
            <a:normAutofit/>
          </a:bodyPr>
          <a:lstStyle/>
          <a:p>
            <a:pPr algn="just"/>
            <a:r>
              <a:rPr lang="ru-RU" dirty="0" smtClean="0">
                <a:latin typeface="Times New Roman" pitchFamily="18" charset="0"/>
                <a:cs typeface="Times New Roman" pitchFamily="18" charset="0"/>
              </a:rPr>
              <a:t>В Древнем Египте только тот допускался к обучению искусству жреца, кто был способен выдержать систему определенных испытаний. Вначале кандидат в жрецы проходил собеседование, в процессе которого выяснялись его биографические данные, уровень образованности; кроме того, оценивались внешность и умение вести беседу. </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В Древнем Египте </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3"/>
            <a:ext cx="3816424" cy="286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жон.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212976"/>
            <a:ext cx="2592288" cy="3553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844824"/>
            <a:ext cx="8856984" cy="4824536"/>
          </a:xfrm>
        </p:spPr>
        <p:txBody>
          <a:bodyPr>
            <a:normAutofit/>
          </a:bodyPr>
          <a:lstStyle/>
          <a:p>
            <a:pPr algn="just"/>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сновал школу, в которую допускал только тех, кто был способен преодолеть серию различных испытаний, похожих на те, которые он выдержал сам. Как свидетельствуют источники, Пифагор подчеркивал важную роль интеллектуальных способностей, утверждая, что "не из каждого дерева можно выточить Меркурия", и потому, вероятно, придавал большое значение диагностике именно этих способностей. </a:t>
            </a:r>
            <a:endParaRPr lang="ru-RU" dirty="0"/>
          </a:p>
        </p:txBody>
      </p:sp>
      <p:sp>
        <p:nvSpPr>
          <p:cNvPr id="2" name="Заголовок 1"/>
          <p:cNvSpPr>
            <a:spLocks noGrp="1"/>
          </p:cNvSpPr>
          <p:nvPr>
            <p:ph type="title"/>
          </p:nvPr>
        </p:nvSpPr>
        <p:spPr/>
        <p:txBody>
          <a:bodyPr>
            <a:no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ученый древности Пифагор</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G:\пиф.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288032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пифаг.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9040"/>
            <a:ext cx="2736304"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07504" y="1844824"/>
            <a:ext cx="8928992" cy="4896544"/>
          </a:xfrm>
        </p:spPr>
        <p:txBody>
          <a:bodyPr numCol="2">
            <a:normAutofit/>
          </a:bodyPr>
          <a:lstStyle/>
          <a:p>
            <a:pPr algn="just">
              <a:lnSpc>
                <a:spcPct val="95000"/>
              </a:lnSpc>
              <a:spcBef>
                <a:spcPts val="0"/>
              </a:spcBef>
            </a:pPr>
            <a:r>
              <a:rPr lang="ru-RU" dirty="0" smtClean="0">
                <a:latin typeface="Times New Roman" pitchFamily="18" charset="0"/>
                <a:cs typeface="Times New Roman" pitchFamily="18" charset="0"/>
              </a:rPr>
              <a:t>Учителя </a:t>
            </a:r>
            <a:r>
              <a:rPr lang="ru-RU" dirty="0" err="1" smtClean="0">
                <a:latin typeface="Times New Roman" pitchFamily="18" charset="0"/>
                <a:cs typeface="Times New Roman" pitchFamily="18" charset="0"/>
              </a:rPr>
              <a:t>чань</a:t>
            </a:r>
            <a:r>
              <a:rPr lang="ru-RU" dirty="0" smtClean="0">
                <a:latin typeface="Times New Roman" pitchFamily="18" charset="0"/>
                <a:cs typeface="Times New Roman" pitchFamily="18" charset="0"/>
              </a:rPr>
              <a:t>-буддизма использовали     загадки, вопросы-парадоксы с одновременным созданием ситуации психологического стресса. Отвечать на них необходимо было сразу, на раздумывание не отводилось ни секунды. Как отмечает Н.В. Абаев, в </a:t>
            </a:r>
            <a:r>
              <a:rPr lang="ru-RU" dirty="0" err="1" smtClean="0">
                <a:latin typeface="Times New Roman" pitchFamily="18" charset="0"/>
                <a:cs typeface="Times New Roman" pitchFamily="18" charset="0"/>
              </a:rPr>
              <a:t>чаньских</a:t>
            </a:r>
            <a:r>
              <a:rPr lang="ru-RU" dirty="0" smtClean="0">
                <a:latin typeface="Times New Roman" pitchFamily="18" charset="0"/>
                <a:cs typeface="Times New Roman" pitchFamily="18" charset="0"/>
              </a:rPr>
              <a:t> поединках-диалогах сама парадоксальность постановки вопросов создавала драматическое напряжение, которое усиливалось всем образом действий наставника. Хватая своего оппонента и крича на него: "Говори! Говори! Отвечай немедленно!", он создавал ситуацию психического напряжения</a:t>
            </a:r>
            <a:r>
              <a:rPr lang="ru-RU" dirty="0" smtClean="0"/>
              <a:t>. </a:t>
            </a:r>
            <a:endParaRPr lang="ru-RU" dirty="0"/>
          </a:p>
        </p:txBody>
      </p:sp>
      <p:sp>
        <p:nvSpPr>
          <p:cNvPr id="2" name="Заголовок 1"/>
          <p:cNvSpPr>
            <a:spLocks noGrp="1"/>
          </p:cNvSpPr>
          <p:nvPr>
            <p:ph type="title"/>
          </p:nvPr>
        </p:nvSpPr>
        <p:spPr/>
        <p:txBody>
          <a:bodyPr>
            <a:noAutofit/>
          </a:bodyPr>
          <a:lstStyle/>
          <a:p>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учение </a:t>
            </a:r>
            <a:r>
              <a:rPr lang="ru-RU" sz="2000" dirty="0" err="1" smtClean="0">
                <a:effectLst>
                  <a:outerShdw blurRad="38100" dist="38100" dir="2700000" algn="tl">
                    <a:srgbClr val="000000">
                      <a:alpha val="43137"/>
                    </a:srgbClr>
                  </a:outerShdw>
                </a:effectLst>
                <a:latin typeface="Times New Roman" pitchFamily="18" charset="0"/>
                <a:cs typeface="Times New Roman" pitchFamily="18" charset="0"/>
              </a:rPr>
              <a:t>чань</a:t>
            </a:r>
            <a:r>
              <a:rPr lang="ru-RU" sz="2000" dirty="0" smtClean="0">
                <a:effectLst>
                  <a:outerShdw blurRad="38100" dist="38100" dir="2700000" algn="tl">
                    <a:srgbClr val="000000">
                      <a:alpha val="43137"/>
                    </a:srgbClr>
                  </a:outerShdw>
                </a:effectLst>
                <a:latin typeface="Times New Roman" pitchFamily="18" charset="0"/>
                <a:cs typeface="Times New Roman" pitchFamily="18" charset="0"/>
              </a:rPr>
              <a:t>-буддизма</a:t>
            </a:r>
            <a:endParaRPr lang="ru-RU" sz="2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G:\чань.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708920"/>
            <a:ext cx="3794110" cy="2567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995936" y="1844824"/>
            <a:ext cx="4896544" cy="4752528"/>
          </a:xfrm>
        </p:spPr>
        <p:txBody>
          <a:bodyPr>
            <a:normAutofit fontScale="92500"/>
          </a:bodyPr>
          <a:lstStyle/>
          <a:p>
            <a:pPr algn="just"/>
            <a:r>
              <a:rPr lang="ru-RU" dirty="0" smtClean="0">
                <a:latin typeface="Times New Roman" pitchFamily="18" charset="0"/>
                <a:cs typeface="Times New Roman" pitchFamily="18" charset="0"/>
              </a:rPr>
              <a:t>Всего за два года в период с 1370 по 1372 г. удалось провести переаттестацию всех военных и гражданских чиновников, что позволило организовать проверку государственного аппарата по всей стране. В результате этого Вьетнам стал сильным и жизнеспособным феодальным государством; особое внимание было уделено созданию боеспособного офицерского корпуса. В XV в. конкурсные испытания были упорядочены. Они проводились по этапам и турам. Присвоение высших степеней на экзаменах сопровождалось большими почестями. Лауреаты получали подарки от короля, их имена вносились в "золотой список“</a:t>
            </a:r>
            <a:r>
              <a:rPr lang="en-US" dirty="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a:p>
        </p:txBody>
      </p:sp>
      <p:sp>
        <p:nvSpPr>
          <p:cNvPr id="2" name="Заголовок 1"/>
          <p:cNvSpPr>
            <a:spLocks noGrp="1"/>
          </p:cNvSpPr>
          <p:nvPr>
            <p:ph type="title"/>
          </p:nvPr>
        </p:nvSpPr>
        <p:spPr/>
        <p:txBody>
          <a:bodyPr>
            <a:noAutofit/>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в средневековом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Вьетнамском государстве</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G:\331x252_SDq2yLKnPBylQgx1RdjxR3yaxDbmwP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22" y="1988840"/>
            <a:ext cx="303576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вьетнам.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63320"/>
            <a:ext cx="3024336" cy="1962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772816"/>
            <a:ext cx="8784976" cy="4968552"/>
          </a:xfrm>
        </p:spPr>
        <p:txBody>
          <a:bodyPr>
            <a:normAutofit/>
          </a:bodyPr>
          <a:lstStyle/>
          <a:p>
            <a:pPr algn="just"/>
            <a:r>
              <a:rPr lang="ru-RU" dirty="0" smtClean="0"/>
              <a:t>У некоторых народов, например у эскимосов, чуть ли не каждый взрослый мужчина считал себя способным к шаманству, но эти претензии отвергались в процессе испытаний. Проверка и ее результат - признание были непременными условиями шаманской деятельности. У разных народов проверка шамана принимала различные формы. В частности, когда у казахов кто-либо объявлял себя шаманом, то он по требованию народа должен был в трескучий мороз ходить по снегу босиком и с обнаженной головой, лизать языком раскаленные докрасна железные предметы. У народности ханты</a:t>
            </a:r>
            <a:r>
              <a:rPr lang="en-US" dirty="0" smtClean="0"/>
              <a:t> </a:t>
            </a:r>
            <a:r>
              <a:rPr lang="ru-RU" dirty="0"/>
              <a:t>неудачного претендента считали сумасшедшим. </a:t>
            </a:r>
            <a:r>
              <a:rPr lang="ru-RU" dirty="0" err="1"/>
              <a:t>Ульчи</a:t>
            </a:r>
            <a:r>
              <a:rPr lang="ru-RU" dirty="0"/>
              <a:t> подвергали </a:t>
            </a:r>
            <a:endParaRPr lang="en-US" dirty="0" smtClean="0"/>
          </a:p>
          <a:p>
            <a:pPr marL="2873375" algn="just">
              <a:spcBef>
                <a:spcPts val="0"/>
              </a:spcBef>
            </a:pPr>
            <a:r>
              <a:rPr lang="ru-RU" dirty="0" smtClean="0"/>
              <a:t>шаманов </a:t>
            </a:r>
            <a:r>
              <a:rPr lang="ru-RU" dirty="0"/>
              <a:t>испытаниям </a:t>
            </a:r>
            <a:endParaRPr lang="en-US" dirty="0" smtClean="0"/>
          </a:p>
          <a:p>
            <a:pPr marL="2873375" algn="just">
              <a:spcBef>
                <a:spcPts val="0"/>
              </a:spcBef>
            </a:pPr>
            <a:r>
              <a:rPr lang="ru-RU" dirty="0" smtClean="0"/>
              <a:t>во </a:t>
            </a:r>
            <a:r>
              <a:rPr lang="ru-RU" dirty="0"/>
              <a:t>время поминок, </a:t>
            </a:r>
            <a:endParaRPr lang="en-US" dirty="0" smtClean="0"/>
          </a:p>
          <a:p>
            <a:pPr marL="2873375" algn="just">
              <a:spcBef>
                <a:spcPts val="0"/>
              </a:spcBef>
            </a:pPr>
            <a:r>
              <a:rPr lang="ru-RU" dirty="0" smtClean="0"/>
              <a:t>такой </a:t>
            </a:r>
            <a:r>
              <a:rPr lang="ru-RU" dirty="0"/>
              <a:t>же обычай был у </a:t>
            </a:r>
            <a:endParaRPr lang="en-US" dirty="0" smtClean="0"/>
          </a:p>
          <a:p>
            <a:pPr marL="2873375" algn="just">
              <a:spcBef>
                <a:spcPts val="0"/>
              </a:spcBef>
            </a:pPr>
            <a:r>
              <a:rPr lang="ru-RU" dirty="0" smtClean="0"/>
              <a:t>нанайцев. </a:t>
            </a:r>
            <a:endParaRPr lang="ru-RU" dirty="0"/>
          </a:p>
        </p:txBody>
      </p:sp>
      <p:sp>
        <p:nvSpPr>
          <p:cNvPr id="2" name="Заголовок 1"/>
          <p:cNvSpPr>
            <a:spLocks noGrp="1"/>
          </p:cNvSpPr>
          <p:nvPr>
            <p:ph type="title"/>
          </p:nvPr>
        </p:nvSpPr>
        <p:spPr/>
        <p:txBody>
          <a:bodyPr>
            <a:no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обучение шаманов </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0" name="Picture 2" descr="G:\шам.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70281"/>
            <a:ext cx="2695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эскимос.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684531"/>
            <a:ext cx="22860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51520" y="1844824"/>
            <a:ext cx="8640960" cy="4824536"/>
          </a:xfrm>
        </p:spPr>
        <p:txBody>
          <a:bodyPr numCol="2">
            <a:normAutofit/>
          </a:bodyPr>
          <a:lstStyle/>
          <a:p>
            <a:pPr algn="just"/>
            <a:r>
              <a:rPr lang="ru-RU" dirty="0" smtClean="0"/>
              <a:t>Ф</a:t>
            </a:r>
            <a:r>
              <a:rPr lang="ru-RU" dirty="0" smtClean="0"/>
              <a:t>. Гальтон, известный английский ученый, в течение 1884 - 1885 гг. провел серию испытаний, в которых посетители лаборатории в возрасте от 5 до 80 лет могли за небольшую плату проверить свои физические качества (сила, быстрота реакции и др.), ряд физиологических возможностей организма и психических свойств - всего по семнадцати показателям. </a:t>
            </a:r>
            <a:endParaRPr lang="ru-RU" dirty="0"/>
          </a:p>
        </p:txBody>
      </p:sp>
      <p:sp>
        <p:nvSpPr>
          <p:cNvPr id="2" name="Заголовок 1"/>
          <p:cNvSpPr>
            <a:spLocks noGrp="1"/>
          </p:cNvSpPr>
          <p:nvPr>
            <p:ph type="title"/>
          </p:nvPr>
        </p:nvSpPr>
        <p:spPr/>
        <p:txBody>
          <a:bodyPr>
            <a:no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Тесты Френсиса  Гальтона</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60848"/>
            <a:ext cx="3240360"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79512" y="1844824"/>
            <a:ext cx="8784976" cy="4896544"/>
          </a:xfrm>
        </p:spPr>
        <p:txBody>
          <a:bodyPr numCol="2">
            <a:normAutofit/>
          </a:bodyPr>
          <a:lstStyle/>
          <a:p>
            <a:pPr algn="just"/>
            <a:r>
              <a:rPr lang="ru-RU" dirty="0" smtClean="0">
                <a:latin typeface="Times New Roman" pitchFamily="18" charset="0"/>
                <a:cs typeface="Times New Roman" pitchFamily="18" charset="0"/>
              </a:rPr>
              <a:t>Дж. </a:t>
            </a:r>
            <a:r>
              <a:rPr lang="ru-RU" dirty="0" err="1" smtClean="0">
                <a:latin typeface="Times New Roman" pitchFamily="18" charset="0"/>
                <a:cs typeface="Times New Roman" pitchFamily="18" charset="0"/>
              </a:rPr>
              <a:t>Кеттел</a:t>
            </a:r>
            <a:r>
              <a:rPr lang="ru-RU" dirty="0" smtClean="0">
                <a:latin typeface="Times New Roman" pitchFamily="18" charset="0"/>
                <a:cs typeface="Times New Roman" pitchFamily="18" charset="0"/>
              </a:rPr>
              <a:t> первым увидел в тестах средство </a:t>
            </a:r>
            <a:r>
              <a:rPr lang="ru-RU" dirty="0" smtClean="0">
                <a:latin typeface="Times New Roman" pitchFamily="18" charset="0"/>
                <a:cs typeface="Times New Roman" pitchFamily="18" charset="0"/>
              </a:rPr>
              <a:t>измерения. </a:t>
            </a:r>
            <a:r>
              <a:rPr lang="ru-RU" dirty="0" smtClean="0">
                <a:latin typeface="Times New Roman" pitchFamily="18" charset="0"/>
                <a:cs typeface="Times New Roman" pitchFamily="18" charset="0"/>
              </a:rPr>
              <a:t>В работе, опубликованной в 1890 г., он дал список 50 лабораторных </a:t>
            </a:r>
            <a:r>
              <a:rPr lang="ru-RU" dirty="0" smtClean="0">
                <a:latin typeface="Times New Roman" pitchFamily="18" charset="0"/>
                <a:cs typeface="Times New Roman" pitchFamily="18" charset="0"/>
              </a:rPr>
              <a:t>тестов, которые мы бы теперь назвали не тестами, а контрольными заданиями. </a:t>
            </a:r>
            <a:r>
              <a:rPr lang="ru-RU" dirty="0" smtClean="0">
                <a:latin typeface="Times New Roman" pitchFamily="18" charset="0"/>
                <a:cs typeface="Times New Roman" pitchFamily="18" charset="0"/>
              </a:rPr>
              <a:t>Эти задания обладали только двумя из известных сейчас требований к тестам - имелась инструкция по их применению и подчеркивался лабораторный (т.е. научный) характер испытаний. </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ЗАСЛУГА ДЖ.КЕТТЕЛА</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88840"/>
            <a:ext cx="3312368"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73D805E-FDEA-491C-A247-45AD2A4FD799}"/>
</file>

<file path=customXml/itemProps2.xml><?xml version="1.0" encoding="utf-8"?>
<ds:datastoreItem xmlns:ds="http://schemas.openxmlformats.org/officeDocument/2006/customXml" ds:itemID="{2DAA0795-BA94-4C29-B2B9-AFF09EF553ED}"/>
</file>

<file path=customXml/itemProps3.xml><?xml version="1.0" encoding="utf-8"?>
<ds:datastoreItem xmlns:ds="http://schemas.openxmlformats.org/officeDocument/2006/customXml" ds:itemID="{4CBF8102-E524-485B-AEC3-AE1E9E05BE05}"/>
</file>

<file path=docProps/app.xml><?xml version="1.0" encoding="utf-8"?>
<Properties xmlns="http://schemas.openxmlformats.org/officeDocument/2006/extended-properties" xmlns:vt="http://schemas.openxmlformats.org/officeDocument/2006/docPropsVTypes">
  <Template>Black Tie</Template>
  <TotalTime>245</TotalTime>
  <Words>885</Words>
  <Application>Microsoft Office PowerPoint</Application>
  <PresentationFormat>Экран (4:3)</PresentationFormat>
  <Paragraphs>61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BlackTie</vt:lpstr>
      <vt:lpstr>История возникновения и развития социально-педагогической        диагностики</vt:lpstr>
      <vt:lpstr>В Древнем Вавилоне </vt:lpstr>
      <vt:lpstr>В Древнем Египте </vt:lpstr>
      <vt:lpstr>ученый древности Пифагор</vt:lpstr>
      <vt:lpstr>учение чань-буддизма</vt:lpstr>
      <vt:lpstr>в средневековом Вьетнамском государстве</vt:lpstr>
      <vt:lpstr>обучение шаманов </vt:lpstr>
      <vt:lpstr>Тесты Френсиса  Гальтона</vt:lpstr>
      <vt:lpstr>ЗАСЛУГА ДЖ.КЕТТЕЛА</vt:lpstr>
      <vt:lpstr>ПОЯВЛЕНИЕ ПСИХОДИАГНОСТИКИ</vt:lpstr>
      <vt:lpstr> объекты педагогической диагностики </vt:lpstr>
      <vt:lpstr>ПОСТАНОВЛЕНИЕ Наркомпроса РСФСР "О состоянии и задачах педологической работы" от 7 мая 1933 г</vt:lpstr>
      <vt:lpstr>Трехуровневая структура управления педологической службы</vt:lpstr>
      <vt:lpstr>Работа педологического кабинета </vt:lpstr>
      <vt:lpstr>ПОЯВЛЕНИЕ ТЕРМИНА «ПЕДАГОГИЧЕСКАЯ ДИАГНОСТИКА»</vt:lpstr>
      <vt:lpstr>Спасибо за внимание!</vt:lpstr>
    </vt:vector>
  </TitlesOfParts>
  <Company>Kim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Kim</dc:creator>
  <cp:lastModifiedBy>kim</cp:lastModifiedBy>
  <cp:revision>17</cp:revision>
  <dcterms:created xsi:type="dcterms:W3CDTF">2011-11-06T14:40:16Z</dcterms:created>
  <dcterms:modified xsi:type="dcterms:W3CDTF">2011-11-25T16:32:10Z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