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ndara" pitchFamily="34" charset="0"/>
        <a:ea typeface="+mn-ea"/>
        <a:cs typeface="+mn-cs"/>
      </a:defRPr>
    </a:lvl1pPr>
    <a:lvl2pPr marL="457200" algn="l" rtl="0" fontAlgn="base">
      <a:spcBef>
        <a:spcPct val="0"/>
      </a:spcBef>
      <a:spcAft>
        <a:spcPct val="0"/>
      </a:spcAft>
      <a:defRPr kern="1200">
        <a:solidFill>
          <a:schemeClr val="tx1"/>
        </a:solidFill>
        <a:latin typeface="Candara" pitchFamily="34" charset="0"/>
        <a:ea typeface="+mn-ea"/>
        <a:cs typeface="+mn-cs"/>
      </a:defRPr>
    </a:lvl2pPr>
    <a:lvl3pPr marL="914400" algn="l" rtl="0" fontAlgn="base">
      <a:spcBef>
        <a:spcPct val="0"/>
      </a:spcBef>
      <a:spcAft>
        <a:spcPct val="0"/>
      </a:spcAft>
      <a:defRPr kern="1200">
        <a:solidFill>
          <a:schemeClr val="tx1"/>
        </a:solidFill>
        <a:latin typeface="Candara" pitchFamily="34" charset="0"/>
        <a:ea typeface="+mn-ea"/>
        <a:cs typeface="+mn-cs"/>
      </a:defRPr>
    </a:lvl3pPr>
    <a:lvl4pPr marL="1371600" algn="l" rtl="0" fontAlgn="base">
      <a:spcBef>
        <a:spcPct val="0"/>
      </a:spcBef>
      <a:spcAft>
        <a:spcPct val="0"/>
      </a:spcAft>
      <a:defRPr kern="1200">
        <a:solidFill>
          <a:schemeClr val="tx1"/>
        </a:solidFill>
        <a:latin typeface="Candara" pitchFamily="34" charset="0"/>
        <a:ea typeface="+mn-ea"/>
        <a:cs typeface="+mn-cs"/>
      </a:defRPr>
    </a:lvl4pPr>
    <a:lvl5pPr marL="1828800" algn="l" rtl="0" fontAlgn="base">
      <a:spcBef>
        <a:spcPct val="0"/>
      </a:spcBef>
      <a:spcAft>
        <a:spcPct val="0"/>
      </a:spcAft>
      <a:defRPr kern="1200">
        <a:solidFill>
          <a:schemeClr val="tx1"/>
        </a:solidFill>
        <a:latin typeface="Candara" pitchFamily="34" charset="0"/>
        <a:ea typeface="+mn-ea"/>
        <a:cs typeface="+mn-cs"/>
      </a:defRPr>
    </a:lvl5pPr>
    <a:lvl6pPr marL="2286000" algn="l" defTabSz="914400" rtl="0" eaLnBrk="1" latinLnBrk="0" hangingPunct="1">
      <a:defRPr kern="1200">
        <a:solidFill>
          <a:schemeClr val="tx1"/>
        </a:solidFill>
        <a:latin typeface="Candara" pitchFamily="34" charset="0"/>
        <a:ea typeface="+mn-ea"/>
        <a:cs typeface="+mn-cs"/>
      </a:defRPr>
    </a:lvl6pPr>
    <a:lvl7pPr marL="2743200" algn="l" defTabSz="914400" rtl="0" eaLnBrk="1" latinLnBrk="0" hangingPunct="1">
      <a:defRPr kern="1200">
        <a:solidFill>
          <a:schemeClr val="tx1"/>
        </a:solidFill>
        <a:latin typeface="Candara" pitchFamily="34" charset="0"/>
        <a:ea typeface="+mn-ea"/>
        <a:cs typeface="+mn-cs"/>
      </a:defRPr>
    </a:lvl7pPr>
    <a:lvl8pPr marL="3200400" algn="l" defTabSz="914400" rtl="0" eaLnBrk="1" latinLnBrk="0" hangingPunct="1">
      <a:defRPr kern="1200">
        <a:solidFill>
          <a:schemeClr val="tx1"/>
        </a:solidFill>
        <a:latin typeface="Candara" pitchFamily="34" charset="0"/>
        <a:ea typeface="+mn-ea"/>
        <a:cs typeface="+mn-cs"/>
      </a:defRPr>
    </a:lvl8pPr>
    <a:lvl9pPr marL="3657600" algn="l" defTabSz="914400" rtl="0" eaLnBrk="1" latinLnBrk="0" hangingPunct="1">
      <a:defRPr kern="1200">
        <a:solidFill>
          <a:schemeClr val="tx1"/>
        </a:solidFill>
        <a:latin typeface="Candar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4178B86-2DBB-456E-99CD-EE8F82E0169E}" type="datetimeFigureOut">
              <a:rPr lang="ru-RU"/>
              <a:pPr>
                <a:defRPr/>
              </a:pPr>
              <a:t>09.12.2011</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0F66E6F3-603F-41E5-BE29-CFD34E6B51E0}" type="slidenum">
              <a:rPr lang="ru-RU"/>
              <a:pPr>
                <a:defRPr/>
              </a:pPr>
              <a:t>‹#›</a:t>
            </a:fld>
            <a:endParaRPr lang="ru-RU"/>
          </a:p>
        </p:txBody>
      </p:sp>
    </p:spTree>
    <p:extLst>
      <p:ext uri="{BB962C8B-B14F-4D97-AF65-F5344CB8AC3E}">
        <p14:creationId xmlns:p14="http://schemas.microsoft.com/office/powerpoint/2010/main" val="213840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0F42709C-5FD1-4291-8AA1-53DBEA181300}" type="datetimeFigureOut">
              <a:rPr lang="ru-RU"/>
              <a:pPr>
                <a:defRPr/>
              </a:pPr>
              <a:t>09.12.2011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C1E4DFA-0D7F-422E-9E54-1498604E0BA1}" type="slidenum">
              <a:rPr lang="ru-RU"/>
              <a:pPr>
                <a:defRPr/>
              </a:pPr>
              <a:t>‹#›</a:t>
            </a:fld>
            <a:endParaRPr lang="ru-RU"/>
          </a:p>
        </p:txBody>
      </p:sp>
    </p:spTree>
    <p:extLst>
      <p:ext uri="{BB962C8B-B14F-4D97-AF65-F5344CB8AC3E}">
        <p14:creationId xmlns:p14="http://schemas.microsoft.com/office/powerpoint/2010/main" val="187302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 name="Freeform 19"/>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7A46196D-488E-4F73-86A4-0D32FC756F84}" type="datetimeFigureOut">
              <a:rPr lang="ru-RU"/>
              <a:pPr>
                <a:defRPr/>
              </a:pPr>
              <a:t>09.12.2011</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A35F5BFE-F9B8-47D9-97C7-54369CBDFEB9}" type="slidenum">
              <a:rPr lang="ru-RU"/>
              <a:pPr>
                <a:defRPr/>
              </a:pPr>
              <a:t>‹#›</a:t>
            </a:fld>
            <a:endParaRPr lang="ru-RU"/>
          </a:p>
        </p:txBody>
      </p:sp>
    </p:spTree>
    <p:extLst>
      <p:ext uri="{BB962C8B-B14F-4D97-AF65-F5344CB8AC3E}">
        <p14:creationId xmlns:p14="http://schemas.microsoft.com/office/powerpoint/2010/main" val="326181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E8F2C6F6-489F-418E-BF9D-C4C3D4370092}" type="datetimeFigureOut">
              <a:rPr lang="ru-RU"/>
              <a:pPr>
                <a:defRPr/>
              </a:pPr>
              <a:t>09.12.2011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B2E00D2-CD16-44EC-A1ED-C91822F6C29A}" type="slidenum">
              <a:rPr lang="ru-RU"/>
              <a:pPr>
                <a:defRPr/>
              </a:pPr>
              <a:t>‹#›</a:t>
            </a:fld>
            <a:endParaRPr lang="ru-RU"/>
          </a:p>
        </p:txBody>
      </p:sp>
    </p:spTree>
    <p:extLst>
      <p:ext uri="{BB962C8B-B14F-4D97-AF65-F5344CB8AC3E}">
        <p14:creationId xmlns:p14="http://schemas.microsoft.com/office/powerpoint/2010/main" val="97606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1A87F071-B872-4136-A438-35B0F7FD7A5F}" type="datetimeFigureOut">
              <a:rPr lang="ru-RU"/>
              <a:pPr>
                <a:defRPr/>
              </a:pPr>
              <a:t>09.12.2011</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4F2D8486-37D0-4AA6-9D35-978D8B87C728}" type="slidenum">
              <a:rPr lang="ru-RU"/>
              <a:pPr>
                <a:defRPr/>
              </a:pPr>
              <a:t>‹#›</a:t>
            </a:fld>
            <a:endParaRPr lang="ru-RU"/>
          </a:p>
        </p:txBody>
      </p:sp>
    </p:spTree>
    <p:extLst>
      <p:ext uri="{BB962C8B-B14F-4D97-AF65-F5344CB8AC3E}">
        <p14:creationId xmlns:p14="http://schemas.microsoft.com/office/powerpoint/2010/main" val="158563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E9E6B9BE-1806-462A-99FF-01CB599175C8}" type="datetimeFigureOut">
              <a:rPr lang="ru-RU"/>
              <a:pPr>
                <a:defRPr/>
              </a:pPr>
              <a:t>09.12.2011</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97ED0F0F-2940-4A50-9DEE-38C4D1914F41}" type="slidenum">
              <a:rPr lang="ru-RU"/>
              <a:pPr>
                <a:defRPr/>
              </a:pPr>
              <a:t>‹#›</a:t>
            </a:fld>
            <a:endParaRPr lang="ru-RU"/>
          </a:p>
        </p:txBody>
      </p:sp>
    </p:spTree>
    <p:extLst>
      <p:ext uri="{BB962C8B-B14F-4D97-AF65-F5344CB8AC3E}">
        <p14:creationId xmlns:p14="http://schemas.microsoft.com/office/powerpoint/2010/main" val="160613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E4CA01B2-E1C8-444B-8DAB-439FC3CFF65E}" type="datetimeFigureOut">
              <a:rPr lang="ru-RU"/>
              <a:pPr>
                <a:defRPr/>
              </a:pPr>
              <a:t>09.12.2011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50624DB5-7EE7-4BA4-934F-6C0CF4F2E7F4}" type="slidenum">
              <a:rPr lang="ru-RU"/>
              <a:pPr>
                <a:defRPr/>
              </a:pPr>
              <a:t>‹#›</a:t>
            </a:fld>
            <a:endParaRPr lang="ru-RU"/>
          </a:p>
        </p:txBody>
      </p:sp>
    </p:spTree>
    <p:extLst>
      <p:ext uri="{BB962C8B-B14F-4D97-AF65-F5344CB8AC3E}">
        <p14:creationId xmlns:p14="http://schemas.microsoft.com/office/powerpoint/2010/main" val="39522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90FA1112-8863-40AF-9AA3-750A7C89A4B1}" type="datetimeFigureOut">
              <a:rPr lang="ru-RU"/>
              <a:pPr>
                <a:defRPr/>
              </a:pPr>
              <a:t>09.12.2011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E15B09B2-CD99-424A-9941-D7A090F9AB03}" type="slidenum">
              <a:rPr lang="ru-RU"/>
              <a:pPr>
                <a:defRPr/>
              </a:pPr>
              <a:t>‹#›</a:t>
            </a:fld>
            <a:endParaRPr lang="ru-RU"/>
          </a:p>
        </p:txBody>
      </p:sp>
    </p:spTree>
    <p:extLst>
      <p:ext uri="{BB962C8B-B14F-4D97-AF65-F5344CB8AC3E}">
        <p14:creationId xmlns:p14="http://schemas.microsoft.com/office/powerpoint/2010/main" val="23752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8"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9" name="Date Placeholder 1"/>
          <p:cNvSpPr>
            <a:spLocks noGrp="1"/>
          </p:cNvSpPr>
          <p:nvPr>
            <p:ph type="dt" sz="half" idx="10"/>
          </p:nvPr>
        </p:nvSpPr>
        <p:spPr/>
        <p:txBody>
          <a:bodyPr/>
          <a:lstStyle>
            <a:lvl1pPr>
              <a:defRPr/>
            </a:lvl1pPr>
          </a:lstStyle>
          <a:p>
            <a:pPr>
              <a:defRPr/>
            </a:pPr>
            <a:fld id="{1B16679E-0BFF-4BB0-B93F-08F43D9FE615}" type="datetimeFigureOut">
              <a:rPr lang="ru-RU"/>
              <a:pPr>
                <a:defRPr/>
              </a:pPr>
              <a:t>09.12.2011</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46859924-35D9-4FC4-B0DD-0186A64E44ED}" type="slidenum">
              <a:rPr lang="ru-RU"/>
              <a:pPr>
                <a:defRPr/>
              </a:pPr>
              <a:t>‹#›</a:t>
            </a:fld>
            <a:endParaRPr lang="ru-RU"/>
          </a:p>
        </p:txBody>
      </p:sp>
    </p:spTree>
    <p:extLst>
      <p:ext uri="{BB962C8B-B14F-4D97-AF65-F5344CB8AC3E}">
        <p14:creationId xmlns:p14="http://schemas.microsoft.com/office/powerpoint/2010/main" val="218972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28"/>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44B83512-C328-4947-9017-65033D776CE8}" type="datetimeFigureOut">
              <a:rPr lang="ru-RU"/>
              <a:pPr>
                <a:defRPr/>
              </a:pPr>
              <a:t>09.12.2011</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74A2D93C-2F81-4677-84AF-8C4A09F0FC20}" type="slidenum">
              <a:rPr lang="ru-RU"/>
              <a:pPr>
                <a:defRPr/>
              </a:pPr>
              <a:t>‹#›</a:t>
            </a:fld>
            <a:endParaRPr lang="ru-RU"/>
          </a:p>
        </p:txBody>
      </p:sp>
    </p:spTree>
    <p:extLst>
      <p:ext uri="{BB962C8B-B14F-4D97-AF65-F5344CB8AC3E}">
        <p14:creationId xmlns:p14="http://schemas.microsoft.com/office/powerpoint/2010/main" val="266201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216FA45B-1255-40BA-8E2C-DFC6E3AC571F}" type="datetimeFigureOut">
              <a:rPr lang="ru-RU"/>
              <a:pPr>
                <a:defRPr/>
              </a:pPr>
              <a:t>09.12.2011</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92D4478F-7167-4A20-8933-D328CF9591E0}" type="slidenum">
              <a:rPr lang="ru-RU"/>
              <a:pPr>
                <a:defRPr/>
              </a:pPr>
              <a:t>‹#›</a:t>
            </a:fld>
            <a:endParaRPr lang="ru-RU"/>
          </a:p>
        </p:txBody>
      </p:sp>
    </p:spTree>
    <p:extLst>
      <p:ext uri="{BB962C8B-B14F-4D97-AF65-F5344CB8AC3E}">
        <p14:creationId xmlns:p14="http://schemas.microsoft.com/office/powerpoint/2010/main" val="241431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4"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5"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36"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FB6AFFD8-6AA0-45AE-B21B-F08DCFE9B3E3}" type="datetimeFigureOut">
              <a:rPr lang="ru-RU"/>
              <a:pPr>
                <a:defRPr/>
              </a:pPr>
              <a:t>09.12.2011</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F7348586-9ED4-4307-ACE4-F875479816E5}"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95" r:id="rId1"/>
    <p:sldLayoutId id="2147483690" r:id="rId2"/>
    <p:sldLayoutId id="2147483696" r:id="rId3"/>
    <p:sldLayoutId id="2147483691" r:id="rId4"/>
    <p:sldLayoutId id="2147483692" r:id="rId5"/>
    <p:sldLayoutId id="2147483693" r:id="rId6"/>
    <p:sldLayoutId id="2147483697" r:id="rId7"/>
    <p:sldLayoutId id="2147483698" r:id="rId8"/>
    <p:sldLayoutId id="2147483699" r:id="rId9"/>
    <p:sldLayoutId id="2147483694" r:id="rId10"/>
    <p:sldLayoutId id="2147483700" r:id="rId11"/>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oleObject" Target="../embeddings/__________Microsoft_Excel6.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png"/><Relationship Id="rId4" Type="http://schemas.openxmlformats.org/officeDocument/2006/relationships/oleObject" Target="../embeddings/__________Microsoft_Excel7.xls"/></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png"/><Relationship Id="rId4" Type="http://schemas.openxmlformats.org/officeDocument/2006/relationships/oleObject" Target="../embeddings/__________Microsoft_Excel8.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png"/><Relationship Id="rId4" Type="http://schemas.openxmlformats.org/officeDocument/2006/relationships/oleObject" Target="../embeddings/__________Microsoft_Excel9.xls"/></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__________Microsoft_Excel1.xls"/></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__________Microsoft_Excel2.xls"/></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__________Microsoft_Excel3.xls"/></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__________Microsoft_Excel4.xls"/></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__________Microsoft_Excel5.xls"/></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685800" y="1600200"/>
            <a:ext cx="7772400" cy="1779588"/>
          </a:xfrm>
        </p:spPr>
        <p:txBody>
          <a:bodyPr/>
          <a:lstStyle/>
          <a:p>
            <a:r>
              <a:rPr lang="ru-RU" smtClean="0">
                <a:latin typeface="Times New Roman" pitchFamily="18" charset="0"/>
                <a:cs typeface="Times New Roman" pitchFamily="18" charset="0"/>
              </a:rPr>
              <a:t>Диагностика психологической готовности детей к школе</a:t>
            </a:r>
            <a:endParaRPr lang="ru-RU" smtClean="0"/>
          </a:p>
        </p:txBody>
      </p:sp>
      <p:sp>
        <p:nvSpPr>
          <p:cNvPr id="3" name="Подзаголовок 2"/>
          <p:cNvSpPr>
            <a:spLocks noGrp="1"/>
          </p:cNvSpPr>
          <p:nvPr>
            <p:ph type="subTitle" idx="1"/>
          </p:nvPr>
        </p:nvSpPr>
        <p:spPr>
          <a:xfrm>
            <a:off x="1371600" y="3556000"/>
            <a:ext cx="6400800" cy="1473200"/>
          </a:xfrm>
        </p:spPr>
        <p:txBody>
          <a:bodyPr rtlCol="0">
            <a:normAutofit fontScale="85000" lnSpcReduction="10000"/>
          </a:bodyPr>
          <a:lstStyle/>
          <a:p>
            <a:pPr fontAlgn="auto">
              <a:spcAft>
                <a:spcPts val="0"/>
              </a:spcAft>
              <a:defRPr/>
            </a:pPr>
            <a:endParaRPr lang="ru-RU" dirty="0" smtClean="0"/>
          </a:p>
          <a:p>
            <a:pPr fontAlgn="auto">
              <a:spcAft>
                <a:spcPts val="0"/>
              </a:spcAft>
              <a:defRPr/>
            </a:pPr>
            <a:endParaRPr lang="ru-RU" dirty="0" smtClean="0"/>
          </a:p>
          <a:p>
            <a:pPr fontAlgn="auto">
              <a:spcAft>
                <a:spcPts val="0"/>
              </a:spcAft>
              <a:defRPr/>
            </a:pPr>
            <a:endParaRPr lang="ru-RU" dirty="0"/>
          </a:p>
          <a:p>
            <a:pPr algn="l" fontAlgn="auto">
              <a:spcAft>
                <a:spcPts val="0"/>
              </a:spcAft>
              <a:defRPr/>
            </a:pPr>
            <a:r>
              <a:rPr lang="ru-RU" dirty="0" smtClean="0"/>
              <a:t>Выполнили студентки гр. Сп-34: </a:t>
            </a:r>
          </a:p>
          <a:p>
            <a:pPr algn="l" fontAlgn="auto">
              <a:spcAft>
                <a:spcPts val="0"/>
              </a:spcAft>
              <a:defRPr/>
            </a:pPr>
            <a:r>
              <a:rPr lang="ru-RU" dirty="0" smtClean="0"/>
              <a:t>Воробьева Е.П., Дерескова С.В., Карпова Н.О.</a:t>
            </a:r>
            <a:endParaRPr lang="ru-RU" dirty="0"/>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rtlCol="0">
            <a:normAutofit fontScale="90000"/>
          </a:bodyPr>
          <a:lstStyle/>
          <a:p>
            <a:pPr fontAlgn="auto">
              <a:spcAft>
                <a:spcPts val="0"/>
              </a:spcAft>
              <a:defRPr/>
            </a:pPr>
            <a:r>
              <a:rPr lang="ru-RU" b="1" dirty="0">
                <a:latin typeface="Century Gothic" pitchFamily="34" charset="0"/>
              </a:rPr>
              <a:t>Уровень интеллектуального развития</a:t>
            </a:r>
          </a:p>
        </p:txBody>
      </p:sp>
      <p:graphicFrame>
        <p:nvGraphicFramePr>
          <p:cNvPr id="17411" name="Объект 3"/>
          <p:cNvGraphicFramePr>
            <a:graphicFrameLocks noGrp="1"/>
          </p:cNvGraphicFramePr>
          <p:nvPr>
            <p:ph idx="1"/>
          </p:nvPr>
        </p:nvGraphicFramePr>
        <p:xfrm>
          <a:off x="820738" y="2624138"/>
          <a:ext cx="7510462" cy="3552825"/>
        </p:xfrm>
        <a:graphic>
          <a:graphicData uri="http://schemas.openxmlformats.org/presentationml/2006/ole">
            <mc:AlternateContent xmlns:mc="http://schemas.openxmlformats.org/markup-compatibility/2006">
              <mc:Choice xmlns:v="urn:schemas-microsoft-com:vml" Requires="v">
                <p:oleObj spid="_x0000_s17412" r:id="rId4" imgW="7510923" imgH="3554276" progId="Excel.Chart.8">
                  <p:embed/>
                </p:oleObj>
              </mc:Choice>
              <mc:Fallback>
                <p:oleObj r:id="rId4" imgW="7510923" imgH="3554276" progId="Excel.Chart.8">
                  <p:embed/>
                  <p:pic>
                    <p:nvPicPr>
                      <p:cNvPr id="0" name="Объект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2624138"/>
                        <a:ext cx="7510462" cy="3552825"/>
                      </a:xfrm>
                      <a:prstGeom prst="rect">
                        <a:avLst/>
                      </a:prstGeom>
                    </p:spPr>
                  </p:pic>
                </p:oleObj>
              </mc:Fallback>
            </mc:AlternateContent>
          </a:graphicData>
        </a:graphic>
      </p:graphicFrame>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2"/>
          <p:cNvSpPr>
            <a:spLocks noGrp="1"/>
          </p:cNvSpPr>
          <p:nvPr>
            <p:ph type="title"/>
          </p:nvPr>
        </p:nvSpPr>
        <p:spPr>
          <a:xfrm>
            <a:off x="468313" y="333375"/>
            <a:ext cx="8229600" cy="1252538"/>
          </a:xfrm>
        </p:spPr>
        <p:txBody>
          <a:bodyPr/>
          <a:lstStyle/>
          <a:p>
            <a:r>
              <a:rPr lang="ru-RU" b="1" smtClean="0"/>
              <a:t>Уровень социального развития</a:t>
            </a:r>
          </a:p>
        </p:txBody>
      </p:sp>
      <p:graphicFrame>
        <p:nvGraphicFramePr>
          <p:cNvPr id="18435" name="Объект 3"/>
          <p:cNvGraphicFramePr>
            <a:graphicFrameLocks noGrp="1"/>
          </p:cNvGraphicFramePr>
          <p:nvPr>
            <p:ph idx="1"/>
          </p:nvPr>
        </p:nvGraphicFramePr>
        <p:xfrm>
          <a:off x="820738" y="2624138"/>
          <a:ext cx="7510462" cy="3552825"/>
        </p:xfrm>
        <a:graphic>
          <a:graphicData uri="http://schemas.openxmlformats.org/presentationml/2006/ole">
            <mc:AlternateContent xmlns:mc="http://schemas.openxmlformats.org/markup-compatibility/2006">
              <mc:Choice xmlns:v="urn:schemas-microsoft-com:vml" Requires="v">
                <p:oleObj spid="_x0000_s18436" r:id="rId4" imgW="7510923" imgH="3554276" progId="Excel.Chart.8">
                  <p:embed/>
                </p:oleObj>
              </mc:Choice>
              <mc:Fallback>
                <p:oleObj r:id="rId4" imgW="7510923" imgH="3554276" progId="Excel.Chart.8">
                  <p:embed/>
                  <p:pic>
                    <p:nvPicPr>
                      <p:cNvPr id="0" name="Объект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2624138"/>
                        <a:ext cx="7510462" cy="3552825"/>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2"/>
          <p:cNvSpPr>
            <a:spLocks noGrp="1"/>
          </p:cNvSpPr>
          <p:nvPr>
            <p:ph type="title"/>
          </p:nvPr>
        </p:nvSpPr>
        <p:spPr/>
        <p:txBody>
          <a:bodyPr/>
          <a:lstStyle/>
          <a:p>
            <a:r>
              <a:rPr lang="ru-RU" b="1" smtClean="0">
                <a:latin typeface="Century Gothic" pitchFamily="34" charset="0"/>
              </a:rPr>
              <a:t>Уровень саморегуляции</a:t>
            </a:r>
          </a:p>
        </p:txBody>
      </p:sp>
      <p:graphicFrame>
        <p:nvGraphicFramePr>
          <p:cNvPr id="19459" name="Объект 3"/>
          <p:cNvGraphicFramePr>
            <a:graphicFrameLocks noGrp="1"/>
          </p:cNvGraphicFramePr>
          <p:nvPr>
            <p:ph idx="1"/>
          </p:nvPr>
        </p:nvGraphicFramePr>
        <p:xfrm>
          <a:off x="820738" y="2624138"/>
          <a:ext cx="7510462" cy="3552825"/>
        </p:xfrm>
        <a:graphic>
          <a:graphicData uri="http://schemas.openxmlformats.org/presentationml/2006/ole">
            <mc:AlternateContent xmlns:mc="http://schemas.openxmlformats.org/markup-compatibility/2006">
              <mc:Choice xmlns:v="urn:schemas-microsoft-com:vml" Requires="v">
                <p:oleObj spid="_x0000_s19460" r:id="rId4" imgW="7510923" imgH="3554276" progId="Excel.Chart.8">
                  <p:embed/>
                </p:oleObj>
              </mc:Choice>
              <mc:Fallback>
                <p:oleObj r:id="rId4" imgW="7510923" imgH="3554276" progId="Excel.Chart.8">
                  <p:embed/>
                  <p:pic>
                    <p:nvPicPr>
                      <p:cNvPr id="0" name="Объект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2624138"/>
                        <a:ext cx="7510462" cy="3552825"/>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rtlCol="0">
            <a:normAutofit fontScale="90000"/>
          </a:bodyPr>
          <a:lstStyle/>
          <a:p>
            <a:pPr fontAlgn="auto">
              <a:spcAft>
                <a:spcPts val="0"/>
              </a:spcAft>
              <a:defRPr/>
            </a:pPr>
            <a:r>
              <a:rPr lang="ru-RU" b="1" dirty="0">
                <a:latin typeface="Century Gothic" pitchFamily="34" charset="0"/>
              </a:rPr>
              <a:t>Уровень предпосылки к учебной деятельности</a:t>
            </a:r>
          </a:p>
        </p:txBody>
      </p:sp>
      <p:graphicFrame>
        <p:nvGraphicFramePr>
          <p:cNvPr id="20483" name="Объект 3"/>
          <p:cNvGraphicFramePr>
            <a:graphicFrameLocks noGrp="1"/>
          </p:cNvGraphicFramePr>
          <p:nvPr>
            <p:ph idx="1"/>
          </p:nvPr>
        </p:nvGraphicFramePr>
        <p:xfrm>
          <a:off x="820738" y="2624138"/>
          <a:ext cx="7510462" cy="3552825"/>
        </p:xfrm>
        <a:graphic>
          <a:graphicData uri="http://schemas.openxmlformats.org/presentationml/2006/ole">
            <mc:AlternateContent xmlns:mc="http://schemas.openxmlformats.org/markup-compatibility/2006">
              <mc:Choice xmlns:v="urn:schemas-microsoft-com:vml" Requires="v">
                <p:oleObj spid="_x0000_s20484" r:id="rId4" imgW="7510923" imgH="3554276" progId="Excel.Chart.8">
                  <p:embed/>
                </p:oleObj>
              </mc:Choice>
              <mc:Fallback>
                <p:oleObj r:id="rId4" imgW="7510923" imgH="3554276" progId="Excel.Chart.8">
                  <p:embed/>
                  <p:pic>
                    <p:nvPicPr>
                      <p:cNvPr id="0" name="Объект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2624138"/>
                        <a:ext cx="7510462" cy="3552825"/>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338138"/>
            <a:ext cx="4114800" cy="5467350"/>
          </a:xfrm>
        </p:spPr>
        <p:txBody>
          <a:bodyPr rtlCol="0">
            <a:normAutofit fontScale="90000"/>
          </a:bodyPr>
          <a:lstStyle/>
          <a:p>
            <a:pPr fontAlgn="auto">
              <a:spcAft>
                <a:spcPts val="0"/>
              </a:spcAft>
              <a:defRPr/>
            </a:pPr>
            <a:r>
              <a:rPr lang="ru-RU" sz="1500" b="1" dirty="0">
                <a:solidFill>
                  <a:schemeClr val="tx2">
                    <a:lumMod val="75000"/>
                  </a:schemeClr>
                </a:solidFill>
                <a:latin typeface="Century Gothic" pitchFamily="34" charset="0"/>
              </a:rPr>
              <a:t>По результатам проведенного исследования можно сделать следующие выводы: данные показывают, что дети, имеющие высокий уровень интеллектуального развития достаточно хорошо воспринимают дифференцированный образ мира, сообщают о результатах взрослому, умеют анализировать предложенный образец. Владеют развернутой речью, передающей отвлеченную от данной ситуации информацию, развита монологическая речь, умеют рассуждать, высказывать свои соображения. При решении познавательных задач используют мыслительные действия обобщения, классификации, схематизации, моделирования. Проявляют способность понимать общие принципы, связи и закономерности, лежащие в основе научного знания. Умеют слушать другого, логически строить свои рассуждения, характеризуются высокой мотивацией учения.</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9378" r="9378"/>
          <a:stretch>
            <a:fillRect/>
          </a:stretch>
        </p:blipFill>
        <p:spPr>
          <a:xfrm>
            <a:off x="611560" y="1371600"/>
            <a:ext cx="3792800" cy="3785592"/>
          </a:xfrm>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36838"/>
            <a:ext cx="8229600" cy="1252537"/>
          </a:xfrm>
        </p:spPr>
        <p:txBody>
          <a:bodyPr rtlCol="0">
            <a:normAutofit/>
          </a:bodyPr>
          <a:lstStyle/>
          <a:p>
            <a:pPr fontAlgn="auto">
              <a:spcAft>
                <a:spcPts val="0"/>
              </a:spcAft>
              <a:defRPr/>
            </a:pPr>
            <a:r>
              <a:rPr lang="ru-RU" b="1" dirty="0" smtClean="0">
                <a:solidFill>
                  <a:schemeClr val="tx2">
                    <a:lumMod val="75000"/>
                  </a:schemeClr>
                </a:solidFill>
                <a:latin typeface="Century Gothic" pitchFamily="34" charset="0"/>
              </a:rPr>
              <a:t>Спасибо за внимание!!!</a:t>
            </a:r>
            <a:endParaRPr lang="ru-RU" b="1" dirty="0">
              <a:solidFill>
                <a:schemeClr val="tx2">
                  <a:lumMod val="7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21013" y="2674938"/>
            <a:ext cx="3422650" cy="3451225"/>
          </a:xfrm>
        </p:spPr>
      </p:pic>
      <p:sp>
        <p:nvSpPr>
          <p:cNvPr id="3" name="Заголовок 2"/>
          <p:cNvSpPr>
            <a:spLocks noGrp="1"/>
          </p:cNvSpPr>
          <p:nvPr>
            <p:ph type="title"/>
          </p:nvPr>
        </p:nvSpPr>
        <p:spPr>
          <a:xfrm>
            <a:off x="457200" y="338138"/>
            <a:ext cx="8229600" cy="2154237"/>
          </a:xfrm>
        </p:spPr>
        <p:txBody>
          <a:bodyPr>
            <a:noAutofit/>
          </a:bodyPr>
          <a:lstStyle/>
          <a:p>
            <a:pPr algn="l"/>
            <a:r>
              <a:rPr lang="ru-RU" sz="1800" b="1" i="1" u="sng" smtClean="0">
                <a:solidFill>
                  <a:srgbClr val="031F43"/>
                </a:solidFill>
                <a:latin typeface="Century Gothic" pitchFamily="34" charset="0"/>
                <a:cs typeface="Times New Roman" pitchFamily="18" charset="0"/>
              </a:rPr>
              <a:t>Объект исследования:  </a:t>
            </a:r>
            <a:r>
              <a:rPr lang="ru-RU" sz="1800" b="1" i="1" smtClean="0">
                <a:solidFill>
                  <a:srgbClr val="031F43"/>
                </a:solidFill>
                <a:latin typeface="Century Gothic" pitchFamily="34" charset="0"/>
                <a:cs typeface="Times New Roman" pitchFamily="18" charset="0"/>
              </a:rPr>
              <a:t>психологическая готовность детей к обучению в школе.</a:t>
            </a:r>
            <a:br>
              <a:rPr lang="ru-RU" sz="1800" b="1" i="1" smtClean="0">
                <a:solidFill>
                  <a:srgbClr val="031F43"/>
                </a:solidFill>
                <a:latin typeface="Century Gothic" pitchFamily="34" charset="0"/>
                <a:cs typeface="Times New Roman" pitchFamily="18" charset="0"/>
              </a:rPr>
            </a:br>
            <a:r>
              <a:rPr lang="ru-RU" sz="1800" b="1" i="1" u="sng" smtClean="0">
                <a:solidFill>
                  <a:srgbClr val="031F43"/>
                </a:solidFill>
                <a:latin typeface="Century Gothic" pitchFamily="34" charset="0"/>
                <a:cs typeface="Times New Roman" pitchFamily="18" charset="0"/>
              </a:rPr>
              <a:t>Предмет исследования: </a:t>
            </a:r>
            <a:r>
              <a:rPr lang="ru-RU" sz="1800" b="1" i="1" smtClean="0">
                <a:solidFill>
                  <a:srgbClr val="031F43"/>
                </a:solidFill>
                <a:latin typeface="Century Gothic" pitchFamily="34" charset="0"/>
                <a:cs typeface="Times New Roman" pitchFamily="18" charset="0"/>
              </a:rPr>
              <a:t>внутренняя позиция школьника как один из критериев психологической готовности ребенка к школе.</a:t>
            </a:r>
            <a:br>
              <a:rPr lang="ru-RU" sz="1800" b="1" i="1" smtClean="0">
                <a:solidFill>
                  <a:srgbClr val="031F43"/>
                </a:solidFill>
                <a:latin typeface="Century Gothic" pitchFamily="34" charset="0"/>
                <a:cs typeface="Times New Roman" pitchFamily="18" charset="0"/>
              </a:rPr>
            </a:br>
            <a:r>
              <a:rPr lang="ru-RU" sz="1800" b="1" i="1" u="sng" smtClean="0">
                <a:solidFill>
                  <a:srgbClr val="031F43"/>
                </a:solidFill>
                <a:latin typeface="Century Gothic" pitchFamily="34" charset="0"/>
                <a:cs typeface="Times New Roman" pitchFamily="18" charset="0"/>
              </a:rPr>
              <a:t>Гипотеза исследования: </a:t>
            </a:r>
            <a:r>
              <a:rPr lang="ru-RU" sz="1800" b="1" i="1" smtClean="0">
                <a:solidFill>
                  <a:srgbClr val="031F43"/>
                </a:solidFill>
                <a:latin typeface="Century Gothic" pitchFamily="34" charset="0"/>
                <a:cs typeface="Times New Roman" pitchFamily="18" charset="0"/>
              </a:rPr>
              <a:t>мы предполагаем, что готовность детей дошкольного возраста к обучению в школе обусловлена сформированностью внутренних позиций</a:t>
            </a:r>
            <a:r>
              <a:rPr lang="ru-RU" sz="1800" b="1" smtClean="0">
                <a:solidFill>
                  <a:srgbClr val="031F43"/>
                </a:solidFill>
                <a:latin typeface="Century Gothic" pitchFamily="34" charset="0"/>
                <a:cs typeface="Times New Roman" pitchFamily="18" charset="0"/>
              </a:rPr>
              <a:t>.</a:t>
            </a:r>
            <a:r>
              <a:rPr lang="ru-RU" sz="1800" b="1" smtClean="0">
                <a:latin typeface="Century Gothic" pitchFamily="34" charset="0"/>
                <a:cs typeface="Times New Roman" pitchFamily="18" charset="0"/>
              </a:rPr>
              <a:t> </a:t>
            </a:r>
            <a:br>
              <a:rPr lang="ru-RU" sz="1800" b="1" smtClean="0">
                <a:latin typeface="Century Gothic" pitchFamily="34" charset="0"/>
                <a:cs typeface="Times New Roman" pitchFamily="18" charset="0"/>
              </a:rPr>
            </a:br>
            <a:endParaRPr lang="ru-RU" sz="1800" b="1" smtClean="0">
              <a:latin typeface="Century Gothic" pitchFamily="34" charset="0"/>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3625" y="260350"/>
            <a:ext cx="3813175" cy="3240088"/>
          </a:xfrm>
        </p:spPr>
        <p:txBody>
          <a:bodyPr rtlCol="0">
            <a:normAutofit fontScale="90000"/>
          </a:bodyPr>
          <a:lstStyle/>
          <a:p>
            <a:pPr algn="ctr" fontAlgn="auto">
              <a:spcAft>
                <a:spcPts val="0"/>
              </a:spcAft>
              <a:defRPr/>
            </a:pPr>
            <a:r>
              <a:rPr lang="ru-RU" sz="1800" dirty="0" smtClean="0">
                <a:latin typeface="Century Gothic" pitchFamily="34" charset="0"/>
              </a:rPr>
              <a:t/>
            </a:r>
            <a:br>
              <a:rPr lang="ru-RU" sz="1800" dirty="0" smtClean="0">
                <a:latin typeface="Century Gothic" pitchFamily="34" charset="0"/>
              </a:rPr>
            </a:br>
            <a:r>
              <a:rPr lang="ru-RU" sz="1800" dirty="0">
                <a:latin typeface="Century Gothic" pitchFamily="34" charset="0"/>
              </a:rPr>
              <a:t/>
            </a:r>
            <a:br>
              <a:rPr lang="ru-RU" sz="1800" dirty="0">
                <a:latin typeface="Century Gothic" pitchFamily="34" charset="0"/>
              </a:rPr>
            </a:br>
            <a:r>
              <a:rPr lang="ru-RU" sz="1800" dirty="0" smtClean="0">
                <a:latin typeface="Century Gothic" pitchFamily="34" charset="0"/>
              </a:rPr>
              <a:t/>
            </a:r>
            <a:br>
              <a:rPr lang="ru-RU" sz="1800" dirty="0" smtClean="0">
                <a:latin typeface="Century Gothic" pitchFamily="34" charset="0"/>
              </a:rPr>
            </a:br>
            <a:r>
              <a:rPr lang="ru-RU" sz="1800" dirty="0">
                <a:latin typeface="Century Gothic" pitchFamily="34" charset="0"/>
              </a:rPr>
              <a:t/>
            </a:r>
            <a:br>
              <a:rPr lang="ru-RU" sz="1800" dirty="0">
                <a:latin typeface="Century Gothic" pitchFamily="34" charset="0"/>
              </a:rPr>
            </a:br>
            <a:r>
              <a:rPr lang="ru-RU" sz="2000" dirty="0" smtClean="0">
                <a:latin typeface="Century Gothic" pitchFamily="34" charset="0"/>
              </a:rPr>
              <a:t/>
            </a:r>
            <a:br>
              <a:rPr lang="ru-RU" sz="2000" dirty="0" smtClean="0">
                <a:latin typeface="Century Gothic" pitchFamily="34" charset="0"/>
              </a:rPr>
            </a:br>
            <a:r>
              <a:rPr lang="ru-RU" sz="2000" b="1" dirty="0" smtClean="0">
                <a:solidFill>
                  <a:schemeClr val="tx2">
                    <a:lumMod val="75000"/>
                  </a:schemeClr>
                </a:solidFill>
                <a:latin typeface="Century Gothic" pitchFamily="34" charset="0"/>
              </a:rPr>
              <a:t>Исследование </a:t>
            </a:r>
            <a:r>
              <a:rPr lang="ru-RU" sz="2000" b="1" dirty="0">
                <a:solidFill>
                  <a:schemeClr val="tx2">
                    <a:lumMod val="75000"/>
                  </a:schemeClr>
                </a:solidFill>
                <a:latin typeface="Century Gothic" pitchFamily="34" charset="0"/>
              </a:rPr>
              <a:t>было проведено в ГУО «Специальный ясли-сад № 138 для детей с нарушением зрения г. Гомеля». В исследовании приняли участие 2 группы детей: «Фантазеры» и «Почемучки». </a:t>
            </a:r>
            <a:br>
              <a:rPr lang="ru-RU" sz="2000" b="1" dirty="0">
                <a:solidFill>
                  <a:schemeClr val="tx2">
                    <a:lumMod val="75000"/>
                  </a:schemeClr>
                </a:solidFill>
                <a:latin typeface="Century Gothic" pitchFamily="34" charset="0"/>
              </a:rPr>
            </a:br>
            <a:r>
              <a:rPr lang="ru-RU" sz="2000" b="1" dirty="0">
                <a:solidFill>
                  <a:schemeClr val="tx2">
                    <a:lumMod val="75000"/>
                  </a:schemeClr>
                </a:solidFill>
                <a:latin typeface="Century Gothic" pitchFamily="34" charset="0"/>
              </a:rPr>
              <a:t>В диагностике приняло участие 40 детей, из них 23 мальчика и 17 девочек</a:t>
            </a:r>
            <a:r>
              <a:rPr lang="ru-RU" sz="2000" b="1" dirty="0" smtClean="0">
                <a:solidFill>
                  <a:schemeClr val="tx2">
                    <a:lumMod val="75000"/>
                  </a:schemeClr>
                </a:solidFill>
                <a:latin typeface="Century Gothic" pitchFamily="34" charset="0"/>
              </a:rPr>
              <a:t>.</a:t>
            </a:r>
            <a:endParaRPr lang="ru-RU" sz="2000" dirty="0"/>
          </a:p>
        </p:txBody>
      </p:sp>
      <p:sp>
        <p:nvSpPr>
          <p:cNvPr id="3" name="Текст 2"/>
          <p:cNvSpPr>
            <a:spLocks noGrp="1"/>
          </p:cNvSpPr>
          <p:nvPr>
            <p:ph type="body" sz="half" idx="2"/>
          </p:nvPr>
        </p:nvSpPr>
        <p:spPr>
          <a:xfrm>
            <a:off x="4868863" y="3500438"/>
            <a:ext cx="3817937" cy="2376487"/>
          </a:xfrm>
        </p:spPr>
        <p:txBody>
          <a:bodyPr rtlCol="0"/>
          <a:lstStyle/>
          <a:p>
            <a:pPr algn="ctr" fontAlgn="auto">
              <a:spcAft>
                <a:spcPts val="0"/>
              </a:spcAft>
              <a:defRPr/>
            </a:pPr>
            <a:r>
              <a:rPr lang="ru-RU" b="1" dirty="0">
                <a:solidFill>
                  <a:schemeClr val="tx2">
                    <a:lumMod val="75000"/>
                  </a:schemeClr>
                </a:solidFill>
                <a:latin typeface="Century Gothic" pitchFamily="34" charset="0"/>
              </a:rPr>
              <a:t>Для исследования была применена тестовая батарея, состоящая из следующих тестов: «Четвертый лишний», «10 слов», «Рассказ в картинка», «Методика Пьерона – Рузена», «Тест в картинках».</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9569" r="9569"/>
          <a:stretch>
            <a:fillRect/>
          </a:stretch>
        </p:blipFill>
        <p:spPr>
          <a:xfrm>
            <a:off x="323528" y="908720"/>
            <a:ext cx="4176464" cy="4752528"/>
          </a:xfrm>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138"/>
            <a:ext cx="8229600" cy="2011362"/>
          </a:xfrm>
        </p:spPr>
        <p:txBody>
          <a:bodyPr rtlCol="0">
            <a:normAutofit/>
          </a:bodyPr>
          <a:lstStyle/>
          <a:p>
            <a:pPr fontAlgn="auto">
              <a:spcAft>
                <a:spcPts val="0"/>
              </a:spcAft>
              <a:defRPr/>
            </a:pPr>
            <a:r>
              <a:rPr lang="ru-RU" sz="3600" b="1" i="1" dirty="0" smtClean="0">
                <a:solidFill>
                  <a:schemeClr val="tx2">
                    <a:lumMod val="75000"/>
                  </a:schemeClr>
                </a:solidFill>
                <a:latin typeface="Century Gothic" pitchFamily="34" charset="0"/>
              </a:rPr>
              <a:t>Результаты проведения методики «Четвертый лишний»</a:t>
            </a:r>
            <a:endParaRPr lang="ru-RU" sz="3600" b="1" i="1" dirty="0">
              <a:solidFill>
                <a:schemeClr val="tx2">
                  <a:lumMod val="75000"/>
                </a:schemeClr>
              </a:solidFill>
              <a:latin typeface="Century Gothic" pitchFamily="34" charset="0"/>
            </a:endParaRPr>
          </a:p>
        </p:txBody>
      </p:sp>
      <p:graphicFrame>
        <p:nvGraphicFramePr>
          <p:cNvPr id="11267" name="Объект 5"/>
          <p:cNvGraphicFramePr>
            <a:graphicFrameLocks noGrp="1"/>
          </p:cNvGraphicFramePr>
          <p:nvPr>
            <p:ph idx="1"/>
          </p:nvPr>
        </p:nvGraphicFramePr>
        <p:xfrm>
          <a:off x="820738" y="2624138"/>
          <a:ext cx="7510462" cy="3552825"/>
        </p:xfrm>
        <a:graphic>
          <a:graphicData uri="http://schemas.openxmlformats.org/presentationml/2006/ole">
            <mc:AlternateContent xmlns:mc="http://schemas.openxmlformats.org/markup-compatibility/2006">
              <mc:Choice xmlns:v="urn:schemas-microsoft-com:vml" Requires="v">
                <p:oleObj spid="_x0000_s11268" r:id="rId4" imgW="7510923" imgH="3554276" progId="Excel.Chart.8">
                  <p:embed/>
                </p:oleObj>
              </mc:Choice>
              <mc:Fallback>
                <p:oleObj r:id="rId4" imgW="7510923" imgH="3554276" progId="Excel.Chart.8">
                  <p:embed/>
                  <p:pic>
                    <p:nvPicPr>
                      <p:cNvPr id="0" name="Объект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2624138"/>
                        <a:ext cx="7510462" cy="3552825"/>
                      </a:xfrm>
                      <a:prstGeom prst="rect">
                        <a:avLst/>
                      </a:prstGeom>
                    </p:spPr>
                  </p:pic>
                </p:oleObj>
              </mc:Fallback>
            </mc:AlternateContent>
          </a:graphicData>
        </a:graphic>
      </p:graphicFrame>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Объект 3"/>
          <p:cNvGraphicFramePr>
            <a:graphicFrameLocks noGrp="1"/>
          </p:cNvGraphicFramePr>
          <p:nvPr>
            <p:ph idx="1"/>
          </p:nvPr>
        </p:nvGraphicFramePr>
        <p:xfrm>
          <a:off x="820738" y="2624138"/>
          <a:ext cx="7510462" cy="3552825"/>
        </p:xfrm>
        <a:graphic>
          <a:graphicData uri="http://schemas.openxmlformats.org/presentationml/2006/ole">
            <mc:AlternateContent xmlns:mc="http://schemas.openxmlformats.org/markup-compatibility/2006">
              <mc:Choice xmlns:v="urn:schemas-microsoft-com:vml" Requires="v">
                <p:oleObj spid="_x0000_s12292" r:id="rId4" imgW="7510923" imgH="3554276" progId="Excel.Chart.8">
                  <p:embed/>
                </p:oleObj>
              </mc:Choice>
              <mc:Fallback>
                <p:oleObj r:id="rId4" imgW="7510923" imgH="3554276" progId="Excel.Chart.8">
                  <p:embed/>
                  <p:pic>
                    <p:nvPicPr>
                      <p:cNvPr id="0" name="Объект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2624138"/>
                        <a:ext cx="7510462" cy="3552825"/>
                      </a:xfrm>
                      <a:prstGeom prst="rect">
                        <a:avLst/>
                      </a:prstGeom>
                    </p:spPr>
                  </p:pic>
                </p:oleObj>
              </mc:Fallback>
            </mc:AlternateContent>
          </a:graphicData>
        </a:graphic>
      </p:graphicFrame>
      <p:sp>
        <p:nvSpPr>
          <p:cNvPr id="12291" name="Заголовок 2"/>
          <p:cNvSpPr>
            <a:spLocks noGrp="1"/>
          </p:cNvSpPr>
          <p:nvPr>
            <p:ph type="title"/>
          </p:nvPr>
        </p:nvSpPr>
        <p:spPr/>
        <p:txBody>
          <a:bodyPr/>
          <a:lstStyle/>
          <a:p>
            <a:r>
              <a:rPr lang="ru-RU" sz="3600" b="1" i="1" smtClean="0">
                <a:solidFill>
                  <a:srgbClr val="052E65"/>
                </a:solidFill>
                <a:latin typeface="Century Gothic" pitchFamily="34" charset="0"/>
              </a:rPr>
              <a:t>Результаты проведения методики «10 слов»</a:t>
            </a:r>
            <a:endParaRPr lang="ru-RU" smtClean="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Объект 3"/>
          <p:cNvGraphicFramePr>
            <a:graphicFrameLocks noGrp="1"/>
          </p:cNvGraphicFramePr>
          <p:nvPr>
            <p:ph idx="1"/>
          </p:nvPr>
        </p:nvGraphicFramePr>
        <p:xfrm>
          <a:off x="820738" y="2624138"/>
          <a:ext cx="7510462" cy="3552825"/>
        </p:xfrm>
        <a:graphic>
          <a:graphicData uri="http://schemas.openxmlformats.org/presentationml/2006/ole">
            <mc:AlternateContent xmlns:mc="http://schemas.openxmlformats.org/markup-compatibility/2006">
              <mc:Choice xmlns:v="urn:schemas-microsoft-com:vml" Requires="v">
                <p:oleObj spid="_x0000_s13316" r:id="rId4" imgW="7510923" imgH="3554276" progId="Excel.Chart.8">
                  <p:embed/>
                </p:oleObj>
              </mc:Choice>
              <mc:Fallback>
                <p:oleObj r:id="rId4" imgW="7510923" imgH="3554276" progId="Excel.Chart.8">
                  <p:embed/>
                  <p:pic>
                    <p:nvPicPr>
                      <p:cNvPr id="0" name="Объект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2624138"/>
                        <a:ext cx="7510462" cy="3552825"/>
                      </a:xfrm>
                      <a:prstGeom prst="rect">
                        <a:avLst/>
                      </a:prstGeom>
                    </p:spPr>
                  </p:pic>
                </p:oleObj>
              </mc:Fallback>
            </mc:AlternateContent>
          </a:graphicData>
        </a:graphic>
      </p:graphicFrame>
      <p:sp>
        <p:nvSpPr>
          <p:cNvPr id="13315" name="Заголовок 2"/>
          <p:cNvSpPr>
            <a:spLocks noGrp="1"/>
          </p:cNvSpPr>
          <p:nvPr>
            <p:ph type="title"/>
          </p:nvPr>
        </p:nvSpPr>
        <p:spPr/>
        <p:txBody>
          <a:bodyPr/>
          <a:lstStyle/>
          <a:p>
            <a:r>
              <a:rPr lang="ru-RU" sz="3600" b="1" i="1" smtClean="0">
                <a:solidFill>
                  <a:srgbClr val="052E65"/>
                </a:solidFill>
                <a:latin typeface="Century Gothic" pitchFamily="34" charset="0"/>
              </a:rPr>
              <a:t>Результаты проведения методики «Рассказ в картинках»</a:t>
            </a:r>
            <a:endParaRPr lang="ru-RU" smtClean="0"/>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Объект 3"/>
          <p:cNvGraphicFramePr>
            <a:graphicFrameLocks noGrp="1"/>
          </p:cNvGraphicFramePr>
          <p:nvPr>
            <p:ph idx="1"/>
          </p:nvPr>
        </p:nvGraphicFramePr>
        <p:xfrm>
          <a:off x="820738" y="2624138"/>
          <a:ext cx="7510462" cy="3552825"/>
        </p:xfrm>
        <a:graphic>
          <a:graphicData uri="http://schemas.openxmlformats.org/presentationml/2006/ole">
            <mc:AlternateContent xmlns:mc="http://schemas.openxmlformats.org/markup-compatibility/2006">
              <mc:Choice xmlns:v="urn:schemas-microsoft-com:vml" Requires="v">
                <p:oleObj spid="_x0000_s14340" r:id="rId4" imgW="7510923" imgH="3554276" progId="Excel.Chart.8">
                  <p:embed/>
                </p:oleObj>
              </mc:Choice>
              <mc:Fallback>
                <p:oleObj r:id="rId4" imgW="7510923" imgH="3554276" progId="Excel.Chart.8">
                  <p:embed/>
                  <p:pic>
                    <p:nvPicPr>
                      <p:cNvPr id="0" name="Объект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2624138"/>
                        <a:ext cx="7510462" cy="3552825"/>
                      </a:xfrm>
                      <a:prstGeom prst="rect">
                        <a:avLst/>
                      </a:prstGeom>
                    </p:spPr>
                  </p:pic>
                </p:oleObj>
              </mc:Fallback>
            </mc:AlternateContent>
          </a:graphicData>
        </a:graphic>
      </p:graphicFrame>
      <p:sp>
        <p:nvSpPr>
          <p:cNvPr id="14339" name="Заголовок 2"/>
          <p:cNvSpPr>
            <a:spLocks noGrp="1"/>
          </p:cNvSpPr>
          <p:nvPr>
            <p:ph type="title"/>
          </p:nvPr>
        </p:nvSpPr>
        <p:spPr/>
        <p:txBody>
          <a:bodyPr/>
          <a:lstStyle/>
          <a:p>
            <a:r>
              <a:rPr lang="ru-RU" sz="3600" b="1" i="1" smtClean="0">
                <a:solidFill>
                  <a:srgbClr val="052E65"/>
                </a:solidFill>
                <a:latin typeface="Century Gothic" pitchFamily="34" charset="0"/>
              </a:rPr>
              <a:t>Результаты проведения методики</a:t>
            </a:r>
            <a:br>
              <a:rPr lang="ru-RU" sz="3600" b="1" i="1" smtClean="0">
                <a:solidFill>
                  <a:srgbClr val="052E65"/>
                </a:solidFill>
                <a:latin typeface="Century Gothic" pitchFamily="34" charset="0"/>
              </a:rPr>
            </a:br>
            <a:r>
              <a:rPr lang="ru-RU" sz="3600" b="1" i="1" smtClean="0">
                <a:solidFill>
                  <a:srgbClr val="052E65"/>
                </a:solidFill>
                <a:latin typeface="Century Gothic" pitchFamily="34" charset="0"/>
              </a:rPr>
              <a:t>Пьерона-Рузена</a:t>
            </a:r>
            <a:endParaRPr lang="ru-RU" smtClean="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Объект 3"/>
          <p:cNvGraphicFramePr>
            <a:graphicFrameLocks noGrp="1"/>
          </p:cNvGraphicFramePr>
          <p:nvPr>
            <p:ph idx="1"/>
          </p:nvPr>
        </p:nvGraphicFramePr>
        <p:xfrm>
          <a:off x="820738" y="2624138"/>
          <a:ext cx="7510462" cy="3552825"/>
        </p:xfrm>
        <a:graphic>
          <a:graphicData uri="http://schemas.openxmlformats.org/presentationml/2006/ole">
            <mc:AlternateContent xmlns:mc="http://schemas.openxmlformats.org/markup-compatibility/2006">
              <mc:Choice xmlns:v="urn:schemas-microsoft-com:vml" Requires="v">
                <p:oleObj spid="_x0000_s15364" r:id="rId4" imgW="7510923" imgH="3554276" progId="Excel.Chart.8">
                  <p:embed/>
                </p:oleObj>
              </mc:Choice>
              <mc:Fallback>
                <p:oleObj r:id="rId4" imgW="7510923" imgH="3554276" progId="Excel.Chart.8">
                  <p:embed/>
                  <p:pic>
                    <p:nvPicPr>
                      <p:cNvPr id="0" name="Объект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8" y="2624138"/>
                        <a:ext cx="7510462" cy="3552825"/>
                      </a:xfrm>
                      <a:prstGeom prst="rect">
                        <a:avLst/>
                      </a:prstGeom>
                    </p:spPr>
                  </p:pic>
                </p:oleObj>
              </mc:Fallback>
            </mc:AlternateContent>
          </a:graphicData>
        </a:graphic>
      </p:graphicFrame>
      <p:sp>
        <p:nvSpPr>
          <p:cNvPr id="15363" name="Заголовок 2"/>
          <p:cNvSpPr>
            <a:spLocks noGrp="1"/>
          </p:cNvSpPr>
          <p:nvPr>
            <p:ph type="title"/>
          </p:nvPr>
        </p:nvSpPr>
        <p:spPr/>
        <p:txBody>
          <a:bodyPr/>
          <a:lstStyle/>
          <a:p>
            <a:r>
              <a:rPr lang="ru-RU" sz="3600" b="1" i="1" smtClean="0">
                <a:solidFill>
                  <a:srgbClr val="052E65"/>
                </a:solidFill>
                <a:latin typeface="Century Gothic" pitchFamily="34" charset="0"/>
              </a:rPr>
              <a:t>Результаты проведения методики «Тест в картинках»</a:t>
            </a:r>
            <a:endParaRPr lang="ru-RU" smtClean="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40200" y="549275"/>
            <a:ext cx="3700463" cy="4824413"/>
          </a:xfrm>
        </p:spPr>
      </p:pic>
      <p:sp>
        <p:nvSpPr>
          <p:cNvPr id="3" name="Заголовок 2"/>
          <p:cNvSpPr>
            <a:spLocks noGrp="1"/>
          </p:cNvSpPr>
          <p:nvPr>
            <p:ph type="title"/>
          </p:nvPr>
        </p:nvSpPr>
        <p:spPr>
          <a:xfrm>
            <a:off x="457200" y="476250"/>
            <a:ext cx="3178175" cy="4968875"/>
          </a:xfrm>
        </p:spPr>
        <p:txBody>
          <a:bodyPr>
            <a:normAutofit/>
          </a:bodyPr>
          <a:lstStyle/>
          <a:p>
            <a:pPr algn="l"/>
            <a:r>
              <a:rPr lang="ru-RU" sz="2000" b="1" smtClean="0">
                <a:solidFill>
                  <a:srgbClr val="052E65"/>
                </a:solidFill>
                <a:latin typeface="Century Gothic" pitchFamily="34" charset="0"/>
                <a:cs typeface="Times New Roman" pitchFamily="18" charset="0"/>
              </a:rPr>
              <a:t>В результате проведения диагностического исследования в ГУО «Специальный ясли-сад № 138 для детей с нарушением зрения г. Гомеля» нами были сделаны следующие выводы о готовности детей к школьному обучению.</a:t>
            </a:r>
            <a:r>
              <a:rPr lang="ru-RU" sz="4000" smtClean="0">
                <a:latin typeface="Times New Roman" pitchFamily="18" charset="0"/>
                <a:cs typeface="Times New Roman" pitchFamily="18" charset="0"/>
              </a:rPr>
              <a:t/>
            </a:r>
            <a:br>
              <a:rPr lang="ru-RU" sz="4000" smtClean="0">
                <a:latin typeface="Times New Roman" pitchFamily="18" charset="0"/>
                <a:cs typeface="Times New Roman" pitchFamily="18" charset="0"/>
              </a:rPr>
            </a:br>
            <a:endParaRPr lang="ru-RU" sz="4000" smtClean="0"/>
          </a:p>
        </p:txBody>
      </p:sp>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404026-02C8-4F3E-92A5-D4A92E9CBCE2}"/>
</file>

<file path=customXml/itemProps2.xml><?xml version="1.0" encoding="utf-8"?>
<ds:datastoreItem xmlns:ds="http://schemas.openxmlformats.org/officeDocument/2006/customXml" ds:itemID="{A65B81BA-A049-4898-9BBF-1250DD3425B5}"/>
</file>

<file path=customXml/itemProps3.xml><?xml version="1.0" encoding="utf-8"?>
<ds:datastoreItem xmlns:ds="http://schemas.openxmlformats.org/officeDocument/2006/customXml" ds:itemID="{2DA7EF30-0EE0-42B7-B20F-B9142C6888B1}"/>
</file>

<file path=docProps/app.xml><?xml version="1.0" encoding="utf-8"?>
<Properties xmlns="http://schemas.openxmlformats.org/officeDocument/2006/extended-properties" xmlns:vt="http://schemas.openxmlformats.org/officeDocument/2006/docPropsVTypes">
  <Template>Waveform</Template>
  <TotalTime>106</TotalTime>
  <Words>255</Words>
  <Application>Microsoft Office PowerPoint</Application>
  <PresentationFormat>Экран (4:3)</PresentationFormat>
  <Paragraphs>21</Paragraphs>
  <Slides>15</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3" baseType="lpstr">
      <vt:lpstr>Candara</vt:lpstr>
      <vt:lpstr>Arial</vt:lpstr>
      <vt:lpstr>Symbol</vt:lpstr>
      <vt:lpstr>Calibri</vt:lpstr>
      <vt:lpstr>Times New Roman</vt:lpstr>
      <vt:lpstr>Century Gothic</vt:lpstr>
      <vt:lpstr>Волна</vt:lpstr>
      <vt:lpstr>Диаграмма Microsoft Excel</vt:lpstr>
      <vt:lpstr>Диагностика психологической готовности детей к школе</vt:lpstr>
      <vt:lpstr>Объект исследования:  психологическая готовность детей к обучению в школе. Предмет исследования: внутренняя позиция школьника как один из критериев психологической готовности ребенка к школе. Гипотеза исследования: мы предполагаем, что готовность детей дошкольного возраста к обучению в школе обусловлена сформированностью внутренних позиций.  </vt:lpstr>
      <vt:lpstr>     Исследование было проведено в ГУО «Специальный ясли-сад № 138 для детей с нарушением зрения г. Гомеля». В исследовании приняли участие 2 группы детей: «Фантазеры» и «Почемучки».  В диагностике приняло участие 40 детей, из них 23 мальчика и 17 девочек.</vt:lpstr>
      <vt:lpstr>Результаты проведения методики «Четвертый лишний»</vt:lpstr>
      <vt:lpstr>Результаты проведения методики «10 слов»</vt:lpstr>
      <vt:lpstr>Результаты проведения методики «Рассказ в картинках»</vt:lpstr>
      <vt:lpstr>Результаты проведения методики Пьерона-Рузена</vt:lpstr>
      <vt:lpstr>Результаты проведения методики «Тест в картинках»</vt:lpstr>
      <vt:lpstr>В результате проведения диагностического исследования в ГУО «Специальный ясли-сад № 138 для детей с нарушением зрения г. Гомеля» нами были сделаны следующие выводы о готовности детей к школьному обучению. </vt:lpstr>
      <vt:lpstr>Уровень интеллектуального развития</vt:lpstr>
      <vt:lpstr>Уровень социального развития</vt:lpstr>
      <vt:lpstr>Уровень саморегуляции</vt:lpstr>
      <vt:lpstr>Уровень предпосылки к учебной деятельности</vt:lpstr>
      <vt:lpstr>По результатам проведенного исследования можно сделать следующие выводы: данные показывают, что дети, имеющие высокий уровень интеллектуального развития достаточно хорошо воспринимают дифференцированный образ мира, сообщают о результатах взрослому, умеют анализировать предложенный образец. Владеют развернутой речью, передающей отвлеченную от данной ситуации информацию, развита монологическая речь, умеют рассуждать, высказывать свои соображения. При решении познавательных задач используют мыслительные действия обобщения, классификации, схематизации, моделирования. Проявляют способность понимать общие принципы, связи и закономерности, лежащие в основе научного знания. Умеют слушать другого, логически строить свои рассуждения, характеризуются высокой мотивацией учения.</vt:lpstr>
      <vt:lpstr>Спасибо за внимание!!!</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NaTik</dc:creator>
  <cp:lastModifiedBy>Admin</cp:lastModifiedBy>
  <cp:revision>6</cp:revision>
  <dcterms:created xsi:type="dcterms:W3CDTF">2011-12-09T19:58:15Z</dcterms:created>
  <dcterms:modified xsi:type="dcterms:W3CDTF">2011-12-09T21:47:38Z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