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5C05F1-8BA9-4934-8E36-65F2888EB1F5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F1FB6C-7A2E-4601-A9FA-68B49B9CA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5786" y="785794"/>
            <a:ext cx="7715304" cy="3939540"/>
          </a:xfrm>
          <a:prstGeom prst="rect">
            <a:avLst/>
          </a:prstGeom>
          <a:noFill/>
          <a:scene3d>
            <a:camera prst="isometricOffAxis1Right">
              <a:rot lat="1680000" lon="20039998" rev="0"/>
            </a:camera>
            <a:lightRig rig="sunset" dir="t"/>
          </a:scene3d>
          <a:sp3d extrusionH="76200" contourW="12700">
            <a:extrusionClr>
              <a:schemeClr val="bg2"/>
            </a:extrusionClr>
            <a:contourClr>
              <a:srgbClr val="C00000"/>
            </a:contourClr>
          </a:sp3d>
        </p:spPr>
        <p:txBody>
          <a:bodyPr wrap="square" rtlCol="0">
            <a:spAutoFit/>
            <a:sp3d extrusionH="57150" contourW="12700" prstMaterial="powder">
              <a:bevelT w="50800"/>
              <a:bevelB w="12700"/>
              <a:extrusionClr>
                <a:srgbClr val="FF0000"/>
              </a:extrusionClr>
              <a:contourClr>
                <a:srgbClr val="C00000"/>
              </a:contourClr>
            </a:sp3d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Cambria" pitchFamily="18" charset="0"/>
              </a:rPr>
              <a:t>Эмпирические </a:t>
            </a:r>
            <a:r>
              <a:rPr lang="ru-RU" sz="6000" b="1" dirty="0">
                <a:solidFill>
                  <a:srgbClr val="002060"/>
                </a:solidFill>
                <a:latin typeface="Cambria" pitchFamily="18" charset="0"/>
              </a:rPr>
              <a:t>м</a:t>
            </a:r>
            <a:r>
              <a:rPr lang="ru-RU" sz="6000" b="1" dirty="0" smtClean="0">
                <a:solidFill>
                  <a:srgbClr val="002060"/>
                </a:solidFill>
                <a:latin typeface="Cambria" pitchFamily="18" charset="0"/>
              </a:rPr>
              <a:t>етоды </a:t>
            </a:r>
            <a:r>
              <a:rPr lang="ru-RU" sz="6200" b="1" dirty="0" smtClean="0">
                <a:solidFill>
                  <a:srgbClr val="002060"/>
                </a:solidFill>
                <a:latin typeface="Cambria" pitchFamily="18" charset="0"/>
              </a:rPr>
              <a:t>социально-педагогической</a:t>
            </a:r>
            <a:r>
              <a:rPr lang="ru-RU" sz="60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  <a:latin typeface="Cambria" pitchFamily="18" charset="0"/>
              </a:rPr>
              <a:t>диагностики</a:t>
            </a:r>
            <a:r>
              <a:rPr lang="ru-RU" sz="6000" b="1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ru-RU" sz="6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22920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Выполнила:</a:t>
            </a:r>
          </a:p>
          <a:p>
            <a:r>
              <a:rPr lang="ru-RU" sz="2200" dirty="0"/>
              <a:t>с</a:t>
            </a:r>
            <a:r>
              <a:rPr lang="ru-RU" sz="2200" dirty="0" smtClean="0"/>
              <a:t>тудентка 3 курса</a:t>
            </a:r>
          </a:p>
          <a:p>
            <a:r>
              <a:rPr lang="ru-RU" sz="2200" dirty="0" smtClean="0"/>
              <a:t>А.В. </a:t>
            </a:r>
            <a:r>
              <a:rPr lang="ru-RU" sz="2200" dirty="0" err="1" smtClean="0"/>
              <a:t>Шутикова</a:t>
            </a:r>
            <a:r>
              <a:rPr lang="ru-RU" sz="2200" dirty="0" smtClean="0"/>
              <a:t> </a:t>
            </a:r>
            <a:endParaRPr lang="ru-RU" sz="2200" dirty="0" smtClean="0"/>
          </a:p>
          <a:p>
            <a:r>
              <a:rPr lang="ru-RU" sz="2200" smtClean="0"/>
              <a:t>        2011</a:t>
            </a:r>
            <a:endParaRPr lang="ru-RU" sz="22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/>
              <a:t>Социологический опрос направлен на получение информации о внешней стороне (поступках, мнениях, интересах) деятельности опрашиваемых, а полученная информация всегда рассматривается в контексте функционирования определенных общественных групп и общества в целом.</a:t>
            </a:r>
          </a:p>
          <a:p>
            <a:pPr indent="457200" algn="just"/>
            <a:r>
              <a:rPr lang="ru-RU" sz="2400" dirty="0" smtClean="0"/>
              <a:t>Опрос, проводимый в социально-психологических исследованиях, направлен на выявление глубинных характеристик, внутренних механизмов формирования поступков, мнений, интересов человека. Психолога прежде всего интересует не сам по себе факт наличия поступка, а та психологическая реальность, которая его обусловливает.</a:t>
            </a:r>
          </a:p>
          <a:p>
            <a:pPr indent="457200" algn="just"/>
            <a:r>
              <a:rPr lang="ru-RU" sz="2400" dirty="0" smtClean="0"/>
              <a:t>Опрос, проводимый в целях педагогической диагностики, используется не только для выявления причин того или иного явления, но также для построения прогноза протекания процесса и самое главное — для выработки рекомендаций об оптимальном характере педагогической помощи обучаемому в его саморазвитии.</a:t>
            </a:r>
          </a:p>
          <a:p>
            <a:pPr indent="457200" algn="just"/>
            <a:endParaRPr lang="ru-RU" sz="2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Анкетирование — это форма опроса, для которого педагог предварительно составляет список вопросов обследуемому контингенту лиц. Ответы на эти вопросы служат исходным эмпирическим материалом для обобщений.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dirty="0" smtClean="0"/>
              <a:t>Анкетирование применяется для массового сбора информации. Общение диагностируемого с диагностом носит опосредованный  характер. Характер материалов анкет пригоден для количествен­ного анализа и удобен в обработке.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dirty="0" smtClean="0"/>
              <a:t>Вопросы анкет бывают открытыми (предполагают свободные ответы по своему усмотрению) и закрытыми (даны готовые ответы для выражения своего согласия или несогласия, список ответов на выбор или ответы для определения их места в классификации).</a:t>
            </a:r>
          </a:p>
          <a:p>
            <a:pPr indent="457200"/>
            <a:endParaRPr lang="ru-RU" sz="2400" dirty="0" smtClean="0"/>
          </a:p>
          <a:p>
            <a:pPr indent="457200"/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929718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300" dirty="0" smtClean="0"/>
              <a:t>Виды анкет:</a:t>
            </a:r>
          </a:p>
          <a:p>
            <a:pPr indent="457200" algn="just"/>
            <a:r>
              <a:rPr lang="ru-RU" sz="2300" b="1" i="1" dirty="0" smtClean="0"/>
              <a:t>анкета-интервью</a:t>
            </a:r>
            <a:r>
              <a:rPr lang="ru-RU" sz="2300" dirty="0" smtClean="0"/>
              <a:t> — опросный лист, который вручается рес­понденту и заполняется в присутствии диагноста. Часто раздаются листы ответов, а вопросы анкеты диктуются или предлагаются на экране (классной доске);</a:t>
            </a:r>
          </a:p>
          <a:p>
            <a:pPr indent="457200" algn="just"/>
            <a:r>
              <a:rPr lang="ru-RU" sz="2300" b="1" i="1" dirty="0" smtClean="0"/>
              <a:t>почтовая анкета </a:t>
            </a:r>
            <a:r>
              <a:rPr lang="ru-RU" sz="2300" dirty="0" smtClean="0"/>
              <a:t>— рассылается лицам, которые выбраны для опроса; наиболее пригодна для опроса лиц, живущих далеко друг от друга, используется при опросах с простой тематикой;</a:t>
            </a:r>
          </a:p>
          <a:p>
            <a:pPr indent="457200" algn="just"/>
            <a:r>
              <a:rPr lang="ru-RU" sz="2300" b="1" i="1" dirty="0" smtClean="0"/>
              <a:t>анкетирование в среде </a:t>
            </a:r>
            <a:r>
              <a:rPr lang="ru-RU" sz="2300" dirty="0" smtClean="0"/>
              <a:t>— распространение анкеты среди определенной группы населения. Ею можно пользоваться для опроса, к примеру, студентов, живущих в одном общежитии, участников конференции, заседания;</a:t>
            </a:r>
          </a:p>
          <a:p>
            <a:pPr indent="457200" algn="just"/>
            <a:r>
              <a:rPr lang="ru-RU" sz="2300" b="1" i="1" dirty="0" err="1" smtClean="0"/>
              <a:t>стереоанкетирование</a:t>
            </a:r>
            <a:r>
              <a:rPr lang="ru-RU" sz="2300" dirty="0" smtClean="0"/>
              <a:t> — сравнение самооценки и оценки одного и того же лица. На каждого человека заполняется три-четыре и более идентичных вопросника: им самим, его родителями, педагогами, сверстниками. На основании сравнения и обобщения полученных данных составляется синтетическая </a:t>
            </a:r>
            <a:r>
              <a:rPr lang="ru-RU" sz="2300" dirty="0" err="1" smtClean="0"/>
              <a:t>стереоанкета</a:t>
            </a:r>
            <a:r>
              <a:rPr lang="ru-RU" sz="2300" dirty="0" smtClean="0"/>
              <a:t>, представляющая изучаемое лицо с различных точек зрения.</a:t>
            </a:r>
          </a:p>
          <a:p>
            <a:pPr indent="457200" algn="just"/>
            <a:endParaRPr lang="ru-RU" sz="23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50112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200" dirty="0" smtClean="0">
                <a:solidFill>
                  <a:srgbClr val="FF0000"/>
                </a:solidFill>
              </a:rPr>
              <a:t>Тест</a:t>
            </a:r>
            <a:r>
              <a:rPr lang="ru-RU" sz="2000" dirty="0" smtClean="0"/>
              <a:t> — это кратковременное изме­рение или испытание, проводимое для определения способностей или состояния человека.</a:t>
            </a:r>
          </a:p>
          <a:p>
            <a:pPr indent="457200" algn="ctr"/>
            <a:r>
              <a:rPr lang="ru-RU" sz="2000" dirty="0" smtClean="0"/>
              <a:t>Тесты классифицируют по различным основаниям: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форме заданий — устные и письменные, аппаратурные и бланковые, предметные, компьютерные тесты;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содержанию (предмету) диагностирования — тесты, изу­чающие свойства интеллекта, способности, отдельные характе­ристики личности;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/>
              <a:t>по цели тестирования — тесты, предназначенные для само­познания, диагностирования специалистом или профессиональ­ного отбора;</a:t>
            </a:r>
          </a:p>
          <a:p>
            <a:pPr indent="457200">
              <a:buFont typeface="Wingdings" pitchFamily="2" charset="2"/>
              <a:buChar char="ü"/>
            </a:pPr>
            <a:r>
              <a:rPr lang="ru-RU" sz="2000" dirty="0" smtClean="0"/>
              <a:t>по задачам — вербальные и практические тесты;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формам процедуры обследования — индивидуальные и групповые тесты;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направленности — тесты, диагностирующие различные стороны, качества, свойства личности или группы;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наличию или отсутствию временных ограничений на вы­полнение тестовых заданий — тесты, учитывающие скорость вы­полнения заданий и тесты результативности;</a:t>
            </a:r>
          </a:p>
          <a:p>
            <a:pPr lvl="0" indent="457200">
              <a:buFont typeface="Wingdings" pitchFamily="2" charset="2"/>
              <a:buChar char="ü"/>
            </a:pPr>
            <a:r>
              <a:rPr lang="ru-RU" sz="2000" dirty="0" smtClean="0"/>
              <a:t>по уровню стандартизации — высоко стандартизированные и слабо стандартизированные тесты.</a:t>
            </a:r>
          </a:p>
          <a:p>
            <a:pPr indent="457200"/>
            <a:endParaRPr lang="ru-RU" sz="2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51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i="1" dirty="0" smtClean="0"/>
              <a:t>Задания закрытой формы, </a:t>
            </a:r>
            <a:r>
              <a:rPr lang="ru-RU" sz="2400" dirty="0" smtClean="0"/>
              <a:t>когда испытуемому предлагается выбрать ответ на задание из нескольких предложенных вариантов, причем только один из них является правильным. Все варианты ответа должны быть правдоподобными, чтобы ис­пытуемый тщательно обдумывал свой выбор.</a:t>
            </a:r>
          </a:p>
          <a:p>
            <a:pPr lvl="0" indent="457200" algn="just"/>
            <a:r>
              <a:rPr lang="ru-RU" sz="2400" i="1" dirty="0" smtClean="0"/>
              <a:t>Задания открытой формы, </a:t>
            </a:r>
            <a:r>
              <a:rPr lang="ru-RU" sz="2400" dirty="0" smtClean="0"/>
              <a:t>когда в каком-либо утверждении делается пропуск смысловой единицы, причем предполагается, что заполнить этот пропуск можно строго однозначно.</a:t>
            </a:r>
          </a:p>
          <a:p>
            <a:pPr lvl="0" indent="457200" algn="just"/>
            <a:r>
              <a:rPr lang="ru-RU" sz="2400" i="1" dirty="0" smtClean="0"/>
              <a:t>Задания на соответствие, </a:t>
            </a:r>
            <a:r>
              <a:rPr lang="ru-RU" sz="2400" dirty="0" smtClean="0"/>
              <a:t>когда структурные единицы распо­лагаются в двух столбцах: слева помещаются понятия, справа — их определения. Справа вариантов дается больше, чем слева, поскольку среди вариантов есть правильные и неправильные. Единицы в левом столбце нумеруются, а в правом — обозначаются буквами. </a:t>
            </a:r>
          </a:p>
          <a:p>
            <a:pPr indent="457200" algn="just"/>
            <a:r>
              <a:rPr lang="ru-RU" sz="2400" i="1" dirty="0" smtClean="0"/>
              <a:t>Задания на определение правильной последовательности, </a:t>
            </a:r>
            <a:r>
              <a:rPr lang="ru-RU" sz="2400" dirty="0" smtClean="0"/>
              <a:t>когда испытуемому предлагается установить последовательность каких-либо событий, действий, терминов. </a:t>
            </a:r>
            <a:endParaRPr lang="ru-RU" sz="24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i="1" dirty="0" smtClean="0"/>
              <a:t>Наблюдение — </a:t>
            </a:r>
            <a:r>
              <a:rPr lang="ru-RU" sz="2000" dirty="0" smtClean="0"/>
              <a:t>это метод познания педагогических явлений, основанный на целенаправленном восприятии и фиксировании диагностом явлений.</a:t>
            </a:r>
          </a:p>
          <a:p>
            <a:pPr indent="457200"/>
            <a:r>
              <a:rPr lang="ru-RU" sz="2000" dirty="0" smtClean="0"/>
              <a:t>                              Различают следующие виды наблюдений:</a:t>
            </a:r>
          </a:p>
          <a:p>
            <a:pPr indent="457200"/>
            <a:r>
              <a:rPr lang="ru-RU" sz="2000" dirty="0" smtClean="0"/>
              <a:t>включенное, когда диагност сам является участником наблюдаемого процесса или членом группы испытуемых, и </a:t>
            </a:r>
            <a:r>
              <a:rPr lang="ru-RU" sz="2000" dirty="0" err="1" smtClean="0"/>
              <a:t>невключенное</a:t>
            </a:r>
            <a:r>
              <a:rPr lang="ru-RU" sz="2000" dirty="0" smtClean="0"/>
              <a:t>, осуществляемое диагностом со стороны;</a:t>
            </a:r>
          </a:p>
          <a:p>
            <a:pPr indent="457200"/>
            <a:r>
              <a:rPr lang="ru-RU" sz="2000" dirty="0" smtClean="0"/>
              <a:t>непосредственное, когда между объектом и наблюдате­лем имеются прямые отношения, и опосредованное, осуществляемое через представителей диагноста;</a:t>
            </a:r>
          </a:p>
          <a:p>
            <a:pPr indent="457200"/>
            <a:r>
              <a:rPr lang="ru-RU" sz="2000" dirty="0" smtClean="0"/>
              <a:t>открытое, проводящееся с ведома испытуемых, и скрытое, когда испытуемые не знают о своей подконтрольности;</a:t>
            </a:r>
          </a:p>
          <a:p>
            <a:pPr indent="457200"/>
            <a:r>
              <a:rPr lang="ru-RU" sz="2000" dirty="0" smtClean="0"/>
              <a:t>непрерывное , которое ведется от начала до конца педагогического процесса, и дискретное, когда предметом перио­дического наблюдения являются лишь отдельные характеристики процесса;</a:t>
            </a:r>
          </a:p>
          <a:p>
            <a:pPr indent="457200"/>
            <a:r>
              <a:rPr lang="ru-RU" sz="2000" dirty="0" smtClean="0"/>
              <a:t>монографическое, охватывающее большое количество взаимосвязанных явлений, узкоспециальное с чрезвычайно подробным выделением единиц наблюдения, восприятие и фиксация которых свидетельствуют о наличии того или иного явления;</a:t>
            </a:r>
          </a:p>
          <a:p>
            <a:pPr indent="457200"/>
            <a:r>
              <a:rPr lang="ru-RU" sz="2000" dirty="0" smtClean="0"/>
              <a:t>наблюдение-поиск, проводящееся с целью «педагогической разведки» для обнаружения фактов;</a:t>
            </a:r>
          </a:p>
          <a:p>
            <a:pPr indent="457200"/>
            <a:r>
              <a:rPr lang="ru-RU" sz="2000" dirty="0" smtClean="0"/>
              <a:t>полевое, осуществляющееся в естественных для диагностируемых условиях, и лабораторное, осуществляющееся в искусственно организованных условиях.</a:t>
            </a:r>
          </a:p>
          <a:p>
            <a:pPr indent="457200"/>
            <a:endParaRPr lang="ru-RU" sz="2000" dirty="0" smtClean="0"/>
          </a:p>
          <a:p>
            <a:pPr indent="457200"/>
            <a:endParaRPr lang="ru-RU" sz="20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Требования:</a:t>
            </a:r>
          </a:p>
          <a:p>
            <a:r>
              <a:rPr lang="ru-RU" sz="2200" dirty="0" smtClean="0"/>
              <a:t> 1.   Целенаправленность– наблюдение проводится не за учеником вообще, а за проявлениями конкретных личностных особенностей.</a:t>
            </a:r>
          </a:p>
          <a:p>
            <a:r>
              <a:rPr lang="ru-RU" sz="2200" dirty="0" smtClean="0"/>
              <a:t> 2.   Планирование– до начала наблюдения необходимо наметить определённые задачи , продумать план, показатели, возможные просчёты  и пути их предупреждения, предполагаемые результаты.</a:t>
            </a:r>
          </a:p>
          <a:p>
            <a:r>
              <a:rPr lang="ru-RU" sz="2200" dirty="0" smtClean="0"/>
              <a:t> 3.   Самостоятельность – наблюдение должно являться самостоятельной, а не попутной задачей. Например, не лучшим способом выяснения качеств учеников будет поход в лес на экскурсию, потому что сведения, полученные таким путём, будут случайными, так как основные усилия внимания будут направлены на решение организационных задач.</a:t>
            </a:r>
          </a:p>
          <a:p>
            <a:r>
              <a:rPr lang="ru-RU" sz="2200" dirty="0" smtClean="0"/>
              <a:t> 4.   Естественность – наблюдение должно проводиться в естественных для ученика условиях.</a:t>
            </a:r>
          </a:p>
          <a:p>
            <a:r>
              <a:rPr lang="ru-RU" sz="2200" dirty="0" smtClean="0"/>
              <a:t> 5.   Систематичность – наблюдение должно вестись не от случая к случаю, а систематически, в соответствии с планом.</a:t>
            </a:r>
          </a:p>
          <a:p>
            <a:r>
              <a:rPr lang="ru-RU" sz="2200" dirty="0" smtClean="0"/>
              <a:t> 6.   Объективность – учитель должен фиксировать не то, что он «хочет увидеть» в подтверждение своего предположения, а объективные факты.</a:t>
            </a:r>
          </a:p>
          <a:p>
            <a:r>
              <a:rPr lang="ru-RU" sz="2200" dirty="0" smtClean="0"/>
              <a:t> 7.   Фиксация – данные должны фиксироваться в ходе наблюдения или сразу после него.</a:t>
            </a:r>
            <a:endParaRPr lang="ru-RU" sz="22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373" y="642918"/>
            <a:ext cx="939475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92971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800" dirty="0" smtClean="0">
                <a:solidFill>
                  <a:srgbClr val="FF0000"/>
                </a:solidFill>
              </a:rPr>
              <a:t>Диагностический эксперимент </a:t>
            </a:r>
            <a:r>
              <a:rPr lang="ru-RU" sz="2800" dirty="0" smtClean="0"/>
              <a:t>— это строго контролируемое диагностом педагогическое наблюдение, проводимое в естественных или искусственно созданных и управляемых условиях, метод поиска способов решения педагогической проблемы.</a:t>
            </a:r>
          </a:p>
          <a:p>
            <a:pPr indent="457200" algn="just"/>
            <a:r>
              <a:rPr lang="ru-RU" sz="2800" dirty="0" smtClean="0">
                <a:solidFill>
                  <a:srgbClr val="FF0000"/>
                </a:solidFill>
              </a:rPr>
              <a:t>Эксперимент</a:t>
            </a:r>
            <a:r>
              <a:rPr lang="ru-RU" sz="2800" dirty="0" smtClean="0"/>
              <a:t> — это также комплекс методов исследования для выявления противоречий, постановки исследовательской проблемы или для решения проблемной задачи. </a:t>
            </a:r>
            <a:endParaRPr lang="en-US" sz="2800" dirty="0" smtClean="0"/>
          </a:p>
          <a:p>
            <a:pPr indent="457200" algn="just"/>
            <a:r>
              <a:rPr lang="ru-RU" sz="2800" dirty="0" smtClean="0">
                <a:solidFill>
                  <a:srgbClr val="FF0000"/>
                </a:solidFill>
              </a:rPr>
              <a:t>Эксперимент</a:t>
            </a:r>
            <a:r>
              <a:rPr lang="ru-RU" sz="2800" dirty="0" smtClean="0"/>
              <a:t> — это такой метод диагностической деятельности, при котором происходит активное целенаправленное воздействие на педагогические явления путем создания новых условий или введения в него новых факторов для выявления причинно-следственных зависимостей.</a:t>
            </a:r>
          </a:p>
          <a:p>
            <a:pPr indent="457200" algn="just"/>
            <a:endParaRPr lang="ru-RU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715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Главные достоинства диагностического эксперимента заклю­чаются в том, что он позволяет искусственно отделить изучаемое явление от других, целенаправленно подменять условия педаго­гического воздействия на испытуемых; повторять отдельные изу­чаемые педагогические явления примерно в тех же условиях.</a:t>
            </a:r>
          </a:p>
          <a:p>
            <a:pPr algn="just"/>
            <a:endParaRPr lang="ru-RU" sz="24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786034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429684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300" dirty="0" smtClean="0"/>
              <a:t>Эксперимент может служить для решения таких диагностических</a:t>
            </a:r>
            <a:r>
              <a:rPr lang="ru-RU" sz="2300" dirty="0" smtClean="0">
                <a:solidFill>
                  <a:srgbClr val="FF0000"/>
                </a:solidFill>
              </a:rPr>
              <a:t> задач</a:t>
            </a:r>
            <a:r>
              <a:rPr lang="ru-RU" sz="2300" dirty="0" smtClean="0"/>
              <a:t>, как: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установление зависимости между определенным педагогическим воздействием и достигаемыми при этом результатами в обучении, воспитании, развитии школьников;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выявление зависимости между определенным условием</a:t>
            </a:r>
            <a:r>
              <a:rPr lang="en-US" sz="2300" dirty="0" smtClean="0"/>
              <a:t> </a:t>
            </a:r>
            <a:r>
              <a:rPr lang="ru-RU" sz="2300" dirty="0" smtClean="0"/>
              <a:t>и достигаемыми педагогическими результатами;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определение зависимости между системой педагогических мер или условий и затратами времени и усилий педагогов и учащихся на достижение определенных результатов;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сравнение эффективности двух или нескольких вариантов педагогических воздействий или условий и выбора из них оптимального варианта с точки зрения какого-то критерия;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доказательство рациональности проверяемого метода или определенной системы мер по ряду критериев одновременно при соответствующих условиях;</a:t>
            </a:r>
            <a:endParaRPr lang="en-US" sz="2300" dirty="0" smtClean="0"/>
          </a:p>
          <a:p>
            <a:pPr indent="457200" algn="just">
              <a:buFont typeface="Wingdings" pitchFamily="2" charset="2"/>
              <a:buChar char="q"/>
            </a:pPr>
            <a:r>
              <a:rPr lang="ru-RU" sz="2300" dirty="0" smtClean="0"/>
              <a:t>выявление причинно-следственных связей и зависимостей между различными педагогическими явлениями и процессами.</a:t>
            </a:r>
          </a:p>
          <a:p>
            <a:pPr indent="457200" algn="just"/>
            <a:endParaRPr lang="ru-RU" sz="23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0"/>
            <a:ext cx="87154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100" dirty="0" smtClean="0"/>
              <a:t>Виды: лабораторный, естественный, мыслительный, законодательный, формирующий (обучающий), ассоциативный.</a:t>
            </a:r>
          </a:p>
          <a:p>
            <a:pPr indent="457200" algn="just"/>
            <a:r>
              <a:rPr lang="ru-RU" sz="2100" dirty="0" smtClean="0"/>
              <a:t> Лабораторный эксперимент протекает в специальных условиях с использованием специальной аппаратуры. Действия испытуемого при этом определяются инструкцией. Как правило, испытуемый знает, что проводится эксперимент, хотя истинного смысла эксперимента может и не знать. </a:t>
            </a:r>
          </a:p>
          <a:p>
            <a:pPr indent="457200" algn="just"/>
            <a:r>
              <a:rPr lang="ru-RU" sz="2100" dirty="0" smtClean="0"/>
              <a:t>При естественном эксперименте его участники воспринимают все происходящее как подлинное событие, хотя изучаемое явление ставится экспериментатором в нужные ему условия и подвергается объективной фиксации. </a:t>
            </a:r>
          </a:p>
          <a:p>
            <a:pPr indent="457200" algn="just"/>
            <a:r>
              <a:rPr lang="ru-RU" sz="2100" dirty="0" smtClean="0"/>
              <a:t>При мыслительном эксперименте предполагается, что все изменения происходят в воображении человека, который экспериментирует с воображаемыми образами.</a:t>
            </a:r>
          </a:p>
          <a:p>
            <a:pPr indent="457200" algn="just"/>
            <a:r>
              <a:rPr lang="ru-RU" sz="2100" dirty="0" smtClean="0"/>
              <a:t>Формирующий (обучающий) эксперимент выступает в качестве средства воздействия, изменения психологии людей. Для формирующего эксперимента характерно активное вмешательство исследователя в изучаемые им психические процессы.</a:t>
            </a:r>
          </a:p>
          <a:p>
            <a:pPr indent="457200" algn="just"/>
            <a:r>
              <a:rPr lang="ru-RU" sz="2100" dirty="0" smtClean="0"/>
              <a:t>Ассоциативный эксперимент – суть его в том, что испытуемому предлагается на каждое слово ответить первым словом, которое ему придет в голову.</a:t>
            </a:r>
          </a:p>
          <a:p>
            <a:pPr indent="457200" algn="just"/>
            <a:r>
              <a:rPr lang="ru-RU" sz="2100" dirty="0" smtClean="0"/>
              <a:t> </a:t>
            </a:r>
          </a:p>
          <a:p>
            <a:pPr indent="457200" algn="just"/>
            <a:endParaRPr lang="ru-RU" sz="2100" dirty="0" smtClean="0"/>
          </a:p>
          <a:p>
            <a:pPr indent="457200" algn="just"/>
            <a:endParaRPr lang="ru-RU" sz="21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FF0000"/>
                </a:solidFill>
              </a:rPr>
              <a:t>Беседа</a:t>
            </a:r>
            <a:r>
              <a:rPr lang="ru-RU" sz="2400" dirty="0" smtClean="0"/>
              <a:t> — это метод получения информации на основе прямого и относительно свободного общения с испытуемым. Он применяется с целью получения материала, характеризующего индивидуально-личностные особенности опрашиваемого. </a:t>
            </a:r>
          </a:p>
          <a:p>
            <a:pPr algn="just"/>
            <a:r>
              <a:rPr lang="ru-RU" sz="2400" dirty="0" smtClean="0"/>
              <a:t>Беседа может быть и более стандартизованной, и более свободной.</a:t>
            </a:r>
          </a:p>
          <a:p>
            <a:pPr algn="just"/>
            <a:r>
              <a:rPr lang="ru-RU" sz="2400" dirty="0" smtClean="0"/>
              <a:t>В первом случае беседа ведётся по строго регламентированной программе, со строгой последовательностью предъявления чётко сформулированных вопросов. Это даёт возможность точно фиксировать ответы и сравнительно легко обрабатывать результаты.</a:t>
            </a:r>
          </a:p>
          <a:p>
            <a:pPr algn="just"/>
            <a:r>
              <a:rPr lang="ru-RU" sz="2400" dirty="0" smtClean="0"/>
              <a:t>Во втором случае содержание вопроса заранее не планируется, общение протекает свободнее, шире, но это осложняет организацию, проведение беседы и обработку результатов. Такая форма предъявляет очень высокие требования к преподавателю.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78687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 Беседа может использоваться для достижения следующих</a:t>
            </a:r>
            <a:r>
              <a:rPr lang="ru-RU" sz="2100" dirty="0" smtClean="0">
                <a:solidFill>
                  <a:srgbClr val="FF0000"/>
                </a:solidFill>
              </a:rPr>
              <a:t> задач</a:t>
            </a:r>
            <a:r>
              <a:rPr lang="ru-RU" sz="21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выяснения фактов, событий, свидетелем или участником которых был испытуемый;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установления его отношения к ним;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выяснения причин конкретных проблемных ситуаций;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исследования методов и средств воспитания, которые применялись к испытуемому;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установления причин его аномального поведения;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изучения особенности среды, в которой находится испытуемый;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изучения его внутреннего состояния и факторов, повлияв­ших на него.</a:t>
            </a:r>
          </a:p>
          <a:p>
            <a:r>
              <a:rPr lang="ru-RU" sz="2100" dirty="0" smtClean="0"/>
              <a:t>Планирование беседы осуществляется в несколько </a:t>
            </a:r>
            <a:r>
              <a:rPr lang="ru-RU" sz="2100" dirty="0" smtClean="0">
                <a:solidFill>
                  <a:srgbClr val="FF0000"/>
                </a:solidFill>
              </a:rPr>
              <a:t>этапов</a:t>
            </a:r>
            <a:r>
              <a:rPr lang="ru-RU" sz="2100" dirty="0" smtClean="0"/>
              <a:t>.</a:t>
            </a:r>
          </a:p>
          <a:p>
            <a:r>
              <a:rPr lang="ru-RU" sz="2100" u="sng" dirty="0" smtClean="0"/>
              <a:t>На первом </a:t>
            </a:r>
            <a:r>
              <a:rPr lang="ru-RU" sz="2100" dirty="0" smtClean="0"/>
              <a:t>этапе планирования беседы определяется цель беседы, объект и предмет разговора</a:t>
            </a:r>
            <a:r>
              <a:rPr lang="ru-RU" sz="2100" u="sng" dirty="0" smtClean="0"/>
              <a:t>. На втором </a:t>
            </a:r>
            <a:r>
              <a:rPr lang="ru-RU" sz="2100" dirty="0" smtClean="0"/>
              <a:t>этапе планирования отрабатывается ход беседы: с чего лучше начать разговор (повод для начала разговора); как перейти к основной теме; как удержать инициативу; какие типы вопросов лучше использовать на разных этапах беседы; как влиять на активность и искренность испытуемого, какие для этого использовать приемы общения; как правильно выйти из диалога. </a:t>
            </a:r>
            <a:r>
              <a:rPr lang="ru-RU" sz="2100" u="sng" dirty="0" smtClean="0"/>
              <a:t>На третьем </a:t>
            </a:r>
            <a:r>
              <a:rPr lang="ru-RU" sz="2100" dirty="0" smtClean="0"/>
              <a:t>этапе прогнозируются результаты беседы, которые должны быть получены.</a:t>
            </a:r>
          </a:p>
          <a:p>
            <a:endParaRPr lang="ru-RU" sz="2100" dirty="0" smtClean="0"/>
          </a:p>
          <a:p>
            <a:endParaRPr lang="ru-RU" sz="2100" dirty="0" smtClean="0"/>
          </a:p>
          <a:p>
            <a:endParaRPr lang="ru-RU" sz="21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100" b="1" i="1" u="sng" dirty="0" smtClean="0"/>
              <a:t>Структура</a:t>
            </a:r>
            <a:r>
              <a:rPr lang="ru-RU" sz="2100" dirty="0" smtClean="0"/>
              <a:t> беседы включает в себя установление доверительного контакта, основную часть, выход из беседы и анализ ее результатов.</a:t>
            </a:r>
          </a:p>
          <a:p>
            <a:pPr indent="457200" algn="just"/>
            <a:r>
              <a:rPr lang="ru-RU" sz="2100" dirty="0" smtClean="0"/>
              <a:t>Установление контакта. Беседу нельзя сразу начинать с вопросов по теме обследования. На первой ее фазе необходимо установить контакт с собеседником, создать благоприятную для беседы обстановку, привлечь внимание испытуемого к предмету обследования, пробудить у него интерес к беседе. Для этого используются следующие приемы:</a:t>
            </a:r>
          </a:p>
          <a:p>
            <a:pPr lvl="0" indent="457200" algn="just"/>
            <a:r>
              <a:rPr lang="ru-RU" sz="2100" u="sng" dirty="0" smtClean="0"/>
              <a:t>снятие напряжения </a:t>
            </a:r>
            <a:r>
              <a:rPr lang="ru-RU" sz="2100" dirty="0" smtClean="0"/>
              <a:t>— применение нейтральных вопросов, по которым предполагается согласие опрашиваемого и педагога; безобидная шутка (следует проявить осторожность при работе с детьми младшего и среднего школьного возраста); комплимент; пример из своей жизни, из своего детства;</a:t>
            </a:r>
          </a:p>
          <a:p>
            <a:pPr lvl="0" indent="457200" algn="just"/>
            <a:r>
              <a:rPr lang="ru-RU" sz="2100" u="sng" dirty="0" smtClean="0"/>
              <a:t>прием «зацепки» </a:t>
            </a:r>
            <a:r>
              <a:rPr lang="ru-RU" sz="2100" dirty="0" smtClean="0"/>
              <a:t>— разговор на интересующие собеседника темы. Если известны его увлечения, круг интересов, можно пого­ворить о них. Можно обратить внимание на какой-то предмет, находящийся рядом с ним, который может иметь отношение к его хобби или символизировать память о ком-то или о чем-то;</a:t>
            </a:r>
          </a:p>
          <a:p>
            <a:pPr lvl="0" indent="457200" algn="just"/>
            <a:r>
              <a:rPr lang="ru-RU" sz="2100" u="sng" dirty="0" smtClean="0"/>
              <a:t>прием стимулирования игры воображения </a:t>
            </a:r>
            <a:r>
              <a:rPr lang="ru-RU" sz="2100" dirty="0" smtClean="0"/>
              <a:t>— заострение внимания на проблемах, которые могут быть затронуты в ходе беседы (этот метод применим только к взрослым испытуемым);</a:t>
            </a:r>
          </a:p>
          <a:p>
            <a:pPr indent="457200" algn="just"/>
            <a:endParaRPr lang="ru-RU" sz="21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1" dirty="0" smtClean="0">
                <a:solidFill>
                  <a:srgbClr val="FF0000"/>
                </a:solidFill>
              </a:rPr>
              <a:t>Метод опроса </a:t>
            </a:r>
            <a:r>
              <a:rPr lang="ru-RU" sz="2400" dirty="0" smtClean="0"/>
              <a:t>- это выяснение мнения человека по какому-либо вопросу или проблеме, получение информации об объективных и субъективных фактах со слов опрашиваемых. Данный метод предполагает, что мы обращаемся к субъективному опыту человека, к его индивидуальному мнению.</a:t>
            </a:r>
          </a:p>
          <a:p>
            <a:pPr indent="457200" algn="just"/>
            <a:r>
              <a:rPr lang="ru-RU" sz="2400" dirty="0" smtClean="0"/>
              <a:t>Всё разнообразие методов опроса можно свести к двум основным типам: 1) опрос "лицом к лицу" - интервью, проводимое исследователем по определенному пиану; 2) заочный опрос - анкеты, предназначенные для самостоятельного заполнения.</a:t>
            </a:r>
          </a:p>
          <a:p>
            <a:pPr indent="457200" algn="just"/>
            <a:endParaRPr lang="ru-RU" sz="2400" dirty="0" smtClean="0"/>
          </a:p>
          <a:p>
            <a:pPr indent="457200" algn="just"/>
            <a:r>
              <a:rPr lang="ru-RU" sz="2400" u="sng" dirty="0" smtClean="0"/>
              <a:t>Вопросы могут быть</a:t>
            </a:r>
            <a:r>
              <a:rPr lang="ru-RU" sz="2400" dirty="0" smtClean="0"/>
              <a:t>: </a:t>
            </a:r>
            <a:r>
              <a:rPr lang="ru-RU" sz="2400" b="1" dirty="0" smtClean="0"/>
              <a:t>прямые </a:t>
            </a:r>
            <a:r>
              <a:rPr lang="ru-RU" sz="2400" dirty="0" smtClean="0"/>
              <a:t>(предполагают соответствие между формулировками и тем, что хочет узнать опрашивающий), </a:t>
            </a:r>
            <a:r>
              <a:rPr lang="ru-RU" sz="2400" b="1" dirty="0" smtClean="0"/>
              <a:t>косвенные</a:t>
            </a:r>
            <a:r>
              <a:rPr lang="ru-RU" sz="2400" dirty="0" smtClean="0"/>
              <a:t> (формулировка и цель не соответствуют друг другу), </a:t>
            </a:r>
            <a:r>
              <a:rPr lang="ru-RU" sz="2400" b="1" dirty="0" smtClean="0"/>
              <a:t>проективные</a:t>
            </a:r>
            <a:r>
              <a:rPr lang="ru-RU" sz="2400" dirty="0" smtClean="0"/>
              <a:t> (например, человека спрашивают о людях из его окружения, при этом получают информацию о нем самом), </a:t>
            </a:r>
            <a:r>
              <a:rPr lang="ru-RU" sz="2400" b="1" dirty="0" smtClean="0"/>
              <a:t>открытые</a:t>
            </a:r>
            <a:r>
              <a:rPr lang="ru-RU" sz="2400" dirty="0" smtClean="0"/>
              <a:t> (предполагают определенные варианты ответов), </a:t>
            </a:r>
            <a:r>
              <a:rPr lang="ru-RU" sz="2400" b="1" dirty="0" smtClean="0"/>
              <a:t>закрытые</a:t>
            </a:r>
            <a:r>
              <a:rPr lang="ru-RU" sz="2400" dirty="0" smtClean="0"/>
              <a:t> (предполагают наличие множество вариантов ответов), </a:t>
            </a:r>
            <a:r>
              <a:rPr lang="ru-RU" sz="2400" b="1" dirty="0" smtClean="0"/>
              <a:t>наводящие, подсказывающие</a:t>
            </a:r>
            <a:r>
              <a:rPr lang="ru-RU" sz="2400" dirty="0" smtClean="0"/>
              <a:t>.</a:t>
            </a:r>
          </a:p>
          <a:p>
            <a:pPr indent="457200" algn="just"/>
            <a:endParaRPr lang="ru-RU" sz="2400" dirty="0" smtClean="0"/>
          </a:p>
          <a:p>
            <a:pPr indent="457200" algn="just"/>
            <a:endParaRPr lang="ru-RU" sz="2400" dirty="0" smtClean="0"/>
          </a:p>
          <a:p>
            <a:pPr indent="457200" algn="just"/>
            <a:endParaRPr lang="ru-RU" sz="2400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52E027E-3425-46AD-8365-680D33B41268}"/>
</file>

<file path=customXml/itemProps2.xml><?xml version="1.0" encoding="utf-8"?>
<ds:datastoreItem xmlns:ds="http://schemas.openxmlformats.org/officeDocument/2006/customXml" ds:itemID="{A4C8E14A-9466-4ECE-800D-10FCD800AC07}"/>
</file>

<file path=customXml/itemProps3.xml><?xml version="1.0" encoding="utf-8"?>
<ds:datastoreItem xmlns:ds="http://schemas.openxmlformats.org/officeDocument/2006/customXml" ds:itemID="{73C1FA50-C91F-4570-99B9-8CBBBD5FC577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1665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зайка</dc:creator>
  <cp:lastModifiedBy>НАДЯ</cp:lastModifiedBy>
  <cp:revision>25</cp:revision>
  <dcterms:created xsi:type="dcterms:W3CDTF">2011-11-18T16:06:39Z</dcterms:created>
  <dcterms:modified xsi:type="dcterms:W3CDTF">2011-12-24T08:02:24Z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