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 varScale="1">
        <p:scale>
          <a:sx n="66" d="100"/>
          <a:sy n="66" d="100"/>
        </p:scale>
        <p:origin x="-7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F8C04F-BD00-4626-BA13-0F830427D94E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22BE4B-44E8-4E6E-9535-11F5825C94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Типы </a:t>
            </a:r>
            <a:r>
              <a:rPr lang="ru-RU" sz="2400" b="1" dirty="0" err="1"/>
              <a:t>акцетуаций</a:t>
            </a:r>
            <a:r>
              <a:rPr lang="ru-RU" sz="2400" b="1" dirty="0"/>
              <a:t> характера  по Карлу </a:t>
            </a:r>
            <a:r>
              <a:rPr lang="ru-RU" sz="2400" b="1" dirty="0" err="1"/>
              <a:t>Леонгарду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348880"/>
            <a:ext cx="2448272" cy="3240360"/>
          </a:xfrm>
        </p:spPr>
      </p:pic>
    </p:spTree>
    <p:extLst>
      <p:ext uri="{BB962C8B-B14F-4D97-AF65-F5344CB8AC3E}">
        <p14:creationId xmlns:p14="http://schemas.microsoft.com/office/powerpoint/2010/main" val="419662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96752"/>
            <a:ext cx="3024337" cy="4392488"/>
          </a:xfrm>
        </p:spPr>
      </p:pic>
    </p:spTree>
    <p:extLst>
      <p:ext uri="{BB962C8B-B14F-4D97-AF65-F5344CB8AC3E}">
        <p14:creationId xmlns:p14="http://schemas.microsoft.com/office/powerpoint/2010/main" val="25874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Возбудимый 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6696744" cy="3528392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Недостаточная управляемость, ослабление контроля над влечениями и побуждениями сочетаются у людей такого типа с властью физиологических влечений. </a:t>
            </a:r>
            <a:r>
              <a:rPr lang="ru-RU" b="1" dirty="0"/>
              <a:t>П</a:t>
            </a:r>
            <a:r>
              <a:rPr lang="ru-RU" b="1" dirty="0" smtClean="0"/>
              <a:t>овышенная </a:t>
            </a:r>
            <a:r>
              <a:rPr lang="ru-RU" b="1" dirty="0"/>
              <a:t>импульсивность, инстинктивность, грубость, занудство, угрюмость, гневливость, склонность к хамству и брани, к трениям и конфликтам, в которых сам и является активной, провоцирующей стороной. Раздражителен, вспыльчив.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3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4032448" cy="4392488"/>
          </a:xfrm>
        </p:spPr>
      </p:pic>
    </p:spTree>
    <p:extLst>
      <p:ext uri="{BB962C8B-B14F-4D97-AF65-F5344CB8AC3E}">
        <p14:creationId xmlns:p14="http://schemas.microsoft.com/office/powerpoint/2010/main" val="3475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err="1"/>
              <a:t>Гипертимный</a:t>
            </a:r>
            <a:r>
              <a:rPr lang="ru-RU" b="1" dirty="0"/>
              <a:t> 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128792" cy="367240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одвижность</a:t>
            </a:r>
            <a:r>
              <a:rPr lang="ru-RU" b="1" dirty="0"/>
              <a:t>, общительность, </a:t>
            </a:r>
            <a:r>
              <a:rPr lang="ru-RU" b="1" dirty="0" smtClean="0"/>
              <a:t> </a:t>
            </a:r>
            <a:r>
              <a:rPr lang="ru-RU" b="1" dirty="0"/>
              <a:t>выраженность жестов, мимики, пантомимики</a:t>
            </a:r>
            <a:r>
              <a:rPr lang="ru-RU" b="1" dirty="0" smtClean="0"/>
              <a:t>, </a:t>
            </a:r>
            <a:r>
              <a:rPr lang="ru-RU" b="1" dirty="0"/>
              <a:t>склонность к озорству, недостаток чувства дистанции в отношениях с </a:t>
            </a:r>
            <a:r>
              <a:rPr lang="ru-RU" b="1" dirty="0" smtClean="0"/>
              <a:t>другими. </a:t>
            </a:r>
            <a:r>
              <a:rPr lang="ru-RU" b="1" dirty="0"/>
              <a:t>В</a:t>
            </a:r>
            <a:r>
              <a:rPr lang="ru-RU" b="1" dirty="0" smtClean="0"/>
              <a:t>ысокий </a:t>
            </a:r>
            <a:r>
              <a:rPr lang="ru-RU" b="1" dirty="0"/>
              <a:t>жизненный тонус, </a:t>
            </a:r>
            <a:r>
              <a:rPr lang="ru-RU" b="1" dirty="0" smtClean="0"/>
              <a:t>цветущий </a:t>
            </a:r>
            <a:r>
              <a:rPr lang="ru-RU" b="1" dirty="0"/>
              <a:t>вид, хороший аппетит, здоровый сон, склонность к </a:t>
            </a:r>
            <a:r>
              <a:rPr lang="ru-RU" b="1" dirty="0" smtClean="0"/>
              <a:t>чревоугодию. </a:t>
            </a:r>
            <a:r>
              <a:rPr lang="ru-RU" b="1" dirty="0"/>
              <a:t>Л</a:t>
            </a:r>
            <a:r>
              <a:rPr lang="ru-RU" b="1" dirty="0" smtClean="0"/>
              <a:t>юди </a:t>
            </a:r>
            <a:r>
              <a:rPr lang="ru-RU" b="1" dirty="0"/>
              <a:t>с повышенной самооценкой, веселые, легкомысленные, </a:t>
            </a:r>
            <a:r>
              <a:rPr lang="ru-RU" b="1" dirty="0" smtClean="0"/>
              <a:t>деловитые</a:t>
            </a:r>
            <a:r>
              <a:rPr lang="ru-RU" b="1" dirty="0"/>
              <a:t>, изобретательные, блестящие собеседники; люди, умеющие развлекать других, энергичные, деятельные, инициативные.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472608" cy="4392488"/>
          </a:xfrm>
        </p:spPr>
      </p:pic>
    </p:spTree>
    <p:extLst>
      <p:ext uri="{BB962C8B-B14F-4D97-AF65-F5344CB8AC3E}">
        <p14:creationId xmlns:p14="http://schemas.microsoft.com/office/powerpoint/2010/main" val="807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Дистимический</a:t>
            </a:r>
            <a:r>
              <a:rPr lang="ru-RU" b="1" dirty="0"/>
              <a:t> 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76872"/>
            <a:ext cx="6400800" cy="4158952"/>
          </a:xfrm>
        </p:spPr>
        <p:txBody>
          <a:bodyPr/>
          <a:lstStyle/>
          <a:p>
            <a:r>
              <a:rPr lang="ru-RU" b="1" dirty="0"/>
              <a:t>П</a:t>
            </a:r>
            <a:r>
              <a:rPr lang="ru-RU" b="1" dirty="0" smtClean="0"/>
              <a:t>ессимистическое </a:t>
            </a:r>
            <a:r>
              <a:rPr lang="ru-RU" b="1" dirty="0"/>
              <a:t>отношение к будущему, заниженная самооценка, а также низкая контактность, немногословность в беседе, даже молчаливость. Такие люди являются домоседами, индивидуалистами; общества, шумной компании обычно избегают, ведут замкнутый образ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5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184576" cy="4073624"/>
          </a:xfrm>
        </p:spPr>
      </p:pic>
    </p:spTree>
    <p:extLst>
      <p:ext uri="{BB962C8B-B14F-4D97-AF65-F5344CB8AC3E}">
        <p14:creationId xmlns:p14="http://schemas.microsoft.com/office/powerpoint/2010/main" val="10642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Тревожный 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4"/>
            <a:ext cx="6840760" cy="360040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изкая </a:t>
            </a:r>
            <a:r>
              <a:rPr lang="ru-RU" b="1" dirty="0"/>
              <a:t>контактность, минорное настроение, робость, пугливость, неуверенность в себе. Дети тревожного типа часто боятся темноты, животных, страшатся оставаться одни. Они сторонятся шумных и бойких </a:t>
            </a:r>
            <a:r>
              <a:rPr lang="ru-RU" b="1" dirty="0" smtClean="0"/>
              <a:t>сверстников. </a:t>
            </a:r>
            <a:r>
              <a:rPr lang="ru-RU" b="1" dirty="0"/>
              <a:t>У них рано формируется чувство долга, ответственности, высокие моральные и этические требования. Чувство собственной неполноценности стараются замаскировать в самоутверждении через те виды деятельности, где они могут в большей мере раскрыть свои 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8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816423" cy="4217640"/>
          </a:xfrm>
        </p:spPr>
      </p:pic>
    </p:spTree>
    <p:extLst>
      <p:ext uri="{BB962C8B-B14F-4D97-AF65-F5344CB8AC3E}">
        <p14:creationId xmlns:p14="http://schemas.microsoft.com/office/powerpoint/2010/main" val="3761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12768" cy="1072480"/>
          </a:xfrm>
        </p:spPr>
        <p:txBody>
          <a:bodyPr>
            <a:normAutofit/>
          </a:bodyPr>
          <a:lstStyle/>
          <a:p>
            <a:r>
              <a:rPr lang="ru-RU" sz="2800" b="1" dirty="0"/>
              <a:t>Экзальтированный тип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7272808" cy="3528392"/>
          </a:xfrm>
        </p:spPr>
        <p:txBody>
          <a:bodyPr>
            <a:norm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пособность </a:t>
            </a:r>
            <a:r>
              <a:rPr lang="ru-RU" b="1" dirty="0"/>
              <a:t>восторгаться, </a:t>
            </a:r>
            <a:r>
              <a:rPr lang="ru-RU" b="1" dirty="0" smtClean="0"/>
              <a:t>восхищаться</a:t>
            </a:r>
            <a:r>
              <a:rPr lang="ru-RU" b="1" dirty="0"/>
              <a:t>;</a:t>
            </a:r>
            <a:r>
              <a:rPr lang="ru-RU" b="1" dirty="0" smtClean="0"/>
              <a:t> </a:t>
            </a:r>
            <a:r>
              <a:rPr lang="ru-RU" b="1" dirty="0"/>
              <a:t>улыбчивость, ощущение счастья, радости, наслаждения. </a:t>
            </a:r>
            <a:r>
              <a:rPr lang="ru-RU" b="1" dirty="0"/>
              <a:t>В</a:t>
            </a:r>
            <a:r>
              <a:rPr lang="ru-RU" b="1" dirty="0" smtClean="0"/>
              <a:t>ысокая </a:t>
            </a:r>
            <a:r>
              <a:rPr lang="ru-RU" b="1" dirty="0"/>
              <a:t>контактность, словоохотливость, влюбчивость. </a:t>
            </a:r>
            <a:r>
              <a:rPr lang="ru-RU" b="1" dirty="0"/>
              <a:t>П</a:t>
            </a:r>
            <a:r>
              <a:rPr lang="ru-RU" b="1" dirty="0" smtClean="0"/>
              <a:t>ривязаны </a:t>
            </a:r>
            <a:r>
              <a:rPr lang="ru-RU" b="1" dirty="0"/>
              <a:t>к друзьям и близким, альтруистичны, имеют чувство сострадания, хороший вкус, проявляют яркость и искренность чувств</a:t>
            </a:r>
            <a:r>
              <a:rPr lang="ru-RU" b="1" dirty="0" smtClean="0"/>
              <a:t>. Подвержены </a:t>
            </a:r>
            <a:r>
              <a:rPr lang="ru-RU" b="1" dirty="0"/>
              <a:t>сиюминутным настроениям, порывисты, легко переходят от состояния восторга к состоянию печали, обладают лабильностью психики.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72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400800" cy="3048001"/>
          </a:xfrm>
        </p:spPr>
        <p:txBody>
          <a:bodyPr>
            <a:noAutofit/>
          </a:bodyPr>
          <a:lstStyle/>
          <a:p>
            <a:r>
              <a:rPr lang="ru-RU" sz="1900" b="1" dirty="0" smtClean="0"/>
              <a:t>По </a:t>
            </a:r>
            <a:r>
              <a:rPr lang="ru-RU" sz="1900" b="1" dirty="0"/>
              <a:t>К. </a:t>
            </a:r>
            <a:r>
              <a:rPr lang="ru-RU" sz="1900" b="1" dirty="0" err="1"/>
              <a:t>Леонгарду</a:t>
            </a:r>
            <a:r>
              <a:rPr lang="ru-RU" sz="1900" b="1" dirty="0"/>
              <a:t> акцентуации – это индивидуальные человеческие черты обладающие тенденцией к переходу в патологическое состояние. При большей выраженности этих черт они накладывают отпечаток на личность как таковую </a:t>
            </a:r>
            <a:r>
              <a:rPr lang="ru-RU" sz="1900" b="1" dirty="0" smtClean="0"/>
              <a:t>и могут </a:t>
            </a:r>
            <a:r>
              <a:rPr lang="ru-RU" sz="1900" b="1" dirty="0"/>
              <a:t>приобретать патологический характер, разрушая структуру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19687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320480" cy="4248472"/>
          </a:xfrm>
        </p:spPr>
      </p:pic>
    </p:spTree>
    <p:extLst>
      <p:ext uri="{BB962C8B-B14F-4D97-AF65-F5344CB8AC3E}">
        <p14:creationId xmlns:p14="http://schemas.microsoft.com/office/powerpoint/2010/main" val="12301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Эмотивный 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6840760" cy="4320480"/>
          </a:xfrm>
        </p:spPr>
        <p:txBody>
          <a:bodyPr>
            <a:normAutofit/>
          </a:bodyPr>
          <a:lstStyle/>
          <a:p>
            <a:r>
              <a:rPr lang="ru-RU" b="1" dirty="0"/>
              <a:t>Э</a:t>
            </a:r>
            <a:r>
              <a:rPr lang="ru-RU" b="1" dirty="0" smtClean="0"/>
              <a:t>моциональность</a:t>
            </a:r>
            <a:r>
              <a:rPr lang="ru-RU" b="1" dirty="0"/>
              <a:t>, чувствительность, тревожность, болтливость, боязливость, глубокие реакции в области тонких чувств. Наиболее сильно выраженная их черта – гуманность, сопереживание другим людям или животным, отзывчивость, мягкосердечность, они радуются чужим успехам. Впечатлительны, слезливы, любые жизненные события воспринимают серьезнее, чем другие люди.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4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5472608" cy="4145632"/>
          </a:xfrm>
        </p:spPr>
      </p:pic>
    </p:spTree>
    <p:extLst>
      <p:ext uri="{BB962C8B-B14F-4D97-AF65-F5344CB8AC3E}">
        <p14:creationId xmlns:p14="http://schemas.microsoft.com/office/powerpoint/2010/main" val="41044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Циклотимный</a:t>
            </a:r>
            <a:r>
              <a:rPr lang="ru-RU" b="1" dirty="0" smtClean="0"/>
              <a:t> 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528392"/>
          </a:xfrm>
        </p:spPr>
        <p:txBody>
          <a:bodyPr>
            <a:normAutofit/>
          </a:bodyPr>
          <a:lstStyle/>
          <a:p>
            <a:r>
              <a:rPr lang="ru-RU" b="1" dirty="0" smtClean="0"/>
              <a:t>Смена </a:t>
            </a:r>
            <a:r>
              <a:rPr lang="ru-RU" b="1" dirty="0" err="1"/>
              <a:t>гипертимных</a:t>
            </a:r>
            <a:r>
              <a:rPr lang="ru-RU" b="1" dirty="0"/>
              <a:t> и </a:t>
            </a:r>
            <a:r>
              <a:rPr lang="ru-RU" b="1" dirty="0" err="1"/>
              <a:t>дистимных</a:t>
            </a:r>
            <a:r>
              <a:rPr lang="ru-RU" b="1" dirty="0"/>
              <a:t> состояний. </a:t>
            </a:r>
            <a:r>
              <a:rPr lang="ru-RU" b="1" dirty="0" smtClean="0"/>
              <a:t>Частые периодические </a:t>
            </a:r>
            <a:r>
              <a:rPr lang="ru-RU" b="1" dirty="0"/>
              <a:t>смены настроения, а также зависимость от внешних событий радостные события вызывают у них картины </a:t>
            </a:r>
            <a:r>
              <a:rPr lang="ru-RU" b="1" dirty="0" err="1"/>
              <a:t>гипертимии</a:t>
            </a:r>
            <a:r>
              <a:rPr lang="ru-RU" b="1" dirty="0"/>
              <a:t>: жажда деятельности, повышенная говорливость, скачка идей; печальные – подавленность, замедленность реакций и мышления, так же часто меняется их манера общения с окружающими людьми.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192689" cy="4145632"/>
          </a:xfrm>
        </p:spPr>
      </p:pic>
    </p:spTree>
    <p:extLst>
      <p:ext uri="{BB962C8B-B14F-4D97-AF65-F5344CB8AC3E}">
        <p14:creationId xmlns:p14="http://schemas.microsoft.com/office/powerpoint/2010/main" val="8281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300" b="1" dirty="0"/>
              <a:t>А</a:t>
            </a:r>
            <a:r>
              <a:rPr lang="ru-RU" sz="2300" b="1" dirty="0" smtClean="0"/>
              <a:t>кцентуации </a:t>
            </a:r>
            <a:r>
              <a:rPr lang="ru-RU" sz="2300" b="1" dirty="0"/>
              <a:t>не столь устойчивы, как темперамент, и больше зависят не от особенностей высшей нервной деятельности (хотя и эта связь очень прочно сохраняется), а от особенностей воспитания, общего воздействия среды, микроклимата в семье, школе, социальном окружении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1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60848"/>
            <a:ext cx="6400800" cy="3048001"/>
          </a:xfrm>
        </p:spPr>
        <p:txBody>
          <a:bodyPr>
            <a:noAutofit/>
          </a:bodyPr>
          <a:lstStyle/>
          <a:p>
            <a:r>
              <a:rPr lang="ru-RU" sz="1900" b="1" dirty="0"/>
              <a:t>Тип акцентуации указывает на слабые места характера и позволяет предвидеть факторы, способные вызвать способы декомпенсации или психогенные реакции, ведущие к </a:t>
            </a:r>
            <a:r>
              <a:rPr lang="ru-RU" sz="1900" b="1" dirty="0" err="1"/>
              <a:t>дезадаптации</a:t>
            </a:r>
            <a:r>
              <a:rPr lang="ru-RU" sz="1900" b="1" dirty="0"/>
              <a:t> </a:t>
            </a:r>
            <a:r>
              <a:rPr lang="ru-RU" sz="1900" b="1" dirty="0" smtClean="0"/>
              <a:t>личности. Акцентуации  черт </a:t>
            </a:r>
            <a:r>
              <a:rPr lang="ru-RU" sz="1900" b="1" dirty="0"/>
              <a:t>характера могут играть глобальную роль в положительном развитии личности, если их во время распознать и направить в нужное русло. 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0424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Демонстративный тип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200800" cy="4320480"/>
          </a:xfrm>
        </p:spPr>
        <p:txBody>
          <a:bodyPr>
            <a:normAutofit/>
          </a:bodyPr>
          <a:lstStyle/>
          <a:p>
            <a:pPr lvl="0"/>
            <a:r>
              <a:rPr lang="ru-RU" b="1" dirty="0" err="1" smtClean="0"/>
              <a:t>Демонстративность</a:t>
            </a:r>
            <a:r>
              <a:rPr lang="ru-RU" b="1" dirty="0" smtClean="0"/>
              <a:t> </a:t>
            </a:r>
            <a:r>
              <a:rPr lang="ru-RU" b="1" dirty="0"/>
              <a:t>поведения, </a:t>
            </a:r>
            <a:r>
              <a:rPr lang="ru-RU" b="1" dirty="0" smtClean="0"/>
              <a:t>живость, подвижность, легкость </a:t>
            </a:r>
            <a:r>
              <a:rPr lang="ru-RU" b="1" dirty="0"/>
              <a:t>в установлении контактов. </a:t>
            </a:r>
            <a:r>
              <a:rPr lang="ru-RU" b="1" dirty="0" smtClean="0"/>
              <a:t>Фантазерство, лживость </a:t>
            </a:r>
            <a:r>
              <a:rPr lang="ru-RU" b="1" dirty="0"/>
              <a:t>и </a:t>
            </a:r>
            <a:r>
              <a:rPr lang="ru-RU" b="1" dirty="0" smtClean="0"/>
              <a:t>притворство, направленные </a:t>
            </a:r>
            <a:r>
              <a:rPr lang="ru-RU" b="1" dirty="0"/>
              <a:t>на приукрашивание своей </a:t>
            </a:r>
            <a:r>
              <a:rPr lang="ru-RU" b="1" dirty="0" smtClean="0"/>
              <a:t>персоны</a:t>
            </a:r>
            <a:r>
              <a:rPr lang="ru-RU" b="1" dirty="0"/>
              <a:t>;</a:t>
            </a:r>
            <a:r>
              <a:rPr lang="ru-RU" b="1" dirty="0" smtClean="0"/>
              <a:t> авантюризм, артистизм, позерство. </a:t>
            </a:r>
            <a:r>
              <a:rPr lang="ru-RU" b="1" dirty="0"/>
              <a:t>С</a:t>
            </a:r>
            <a:r>
              <a:rPr lang="ru-RU" b="1" dirty="0" smtClean="0"/>
              <a:t>тремление </a:t>
            </a:r>
            <a:r>
              <a:rPr lang="ru-RU" b="1" dirty="0"/>
              <a:t>к лидерству, потребность в </a:t>
            </a:r>
            <a:r>
              <a:rPr lang="ru-RU" b="1" dirty="0" smtClean="0"/>
              <a:t>признании. Высокая приспосабливаемость </a:t>
            </a:r>
            <a:r>
              <a:rPr lang="ru-RU" b="1" dirty="0"/>
              <a:t>к людям, </a:t>
            </a:r>
            <a:r>
              <a:rPr lang="ru-RU" b="1" dirty="0" smtClean="0"/>
              <a:t>эмоциональная </a:t>
            </a:r>
            <a:r>
              <a:rPr lang="ru-RU" b="1" dirty="0"/>
              <a:t>лабильность. </a:t>
            </a:r>
            <a:r>
              <a:rPr lang="ru-RU" b="1" dirty="0"/>
              <a:t>Б</a:t>
            </a:r>
            <a:r>
              <a:rPr lang="ru-RU" b="1" dirty="0" smtClean="0"/>
              <a:t>еспредельный эгоцентризм.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10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400600" cy="4217640"/>
          </a:xfrm>
        </p:spPr>
      </p:pic>
    </p:spTree>
    <p:extLst>
      <p:ext uri="{BB962C8B-B14F-4D97-AF65-F5344CB8AC3E}">
        <p14:creationId xmlns:p14="http://schemas.microsoft.com/office/powerpoint/2010/main" val="24441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Застревающий </a:t>
            </a:r>
            <a:r>
              <a:rPr lang="ru-RU" b="1" dirty="0" smtClean="0"/>
              <a:t>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416824" cy="352839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300" b="1" dirty="0" smtClean="0"/>
              <a:t>Настороженность </a:t>
            </a:r>
            <a:r>
              <a:rPr lang="ru-RU" sz="2300" b="1" dirty="0"/>
              <a:t>и недоверчивость по отношению к </a:t>
            </a:r>
            <a:r>
              <a:rPr lang="ru-RU" sz="2300" b="1" dirty="0" smtClean="0"/>
              <a:t>людям. Чувствителен </a:t>
            </a:r>
            <a:r>
              <a:rPr lang="ru-RU" sz="2300" b="1" dirty="0"/>
              <a:t>к обидам и огорчениям, уязвим, подозрителен, отличается мстительностью, долго переживает происшедшее, не способен легко отходить от обид. </a:t>
            </a:r>
            <a:r>
              <a:rPr lang="ru-RU" sz="2300" b="1" dirty="0"/>
              <a:t>З</a:t>
            </a:r>
            <a:r>
              <a:rPr lang="ru-RU" sz="2300" b="1" dirty="0" smtClean="0"/>
              <a:t>аносчивость</a:t>
            </a:r>
            <a:r>
              <a:rPr lang="ru-RU" sz="2300" b="1" dirty="0"/>
              <a:t>, часто выступает инициатором конфликтов. </a:t>
            </a:r>
            <a:r>
              <a:rPr lang="ru-RU" sz="2300" b="1" dirty="0"/>
              <a:t>С</a:t>
            </a:r>
            <a:r>
              <a:rPr lang="ru-RU" sz="2300" b="1" dirty="0" smtClean="0"/>
              <a:t>клонность </a:t>
            </a:r>
            <a:r>
              <a:rPr lang="ru-RU" sz="2300" b="1" dirty="0"/>
              <a:t>к аффектам (правдолюбие, обидчивость, ревность, подозрительность), инертность в проявлении аффектов, в мышлении, в моторике.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248471" cy="4680520"/>
          </a:xfrm>
        </p:spPr>
      </p:pic>
    </p:spTree>
    <p:extLst>
      <p:ext uri="{BB962C8B-B14F-4D97-AF65-F5344CB8AC3E}">
        <p14:creationId xmlns:p14="http://schemas.microsoft.com/office/powerpoint/2010/main" val="36632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Педантичный тип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128792" cy="374441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Ригидность, инертность </a:t>
            </a:r>
            <a:r>
              <a:rPr lang="ru-RU" b="1" dirty="0"/>
              <a:t>психических процессов, </a:t>
            </a:r>
            <a:r>
              <a:rPr lang="ru-RU" b="1" dirty="0" err="1" smtClean="0"/>
              <a:t>тяжелость</a:t>
            </a:r>
            <a:r>
              <a:rPr lang="ru-RU" b="1" dirty="0" smtClean="0"/>
              <a:t> </a:t>
            </a:r>
            <a:r>
              <a:rPr lang="ru-RU" b="1" dirty="0"/>
              <a:t>на подъем, </a:t>
            </a:r>
            <a:r>
              <a:rPr lang="ru-RU" b="1" dirty="0" smtClean="0"/>
              <a:t>долгое переживание </a:t>
            </a:r>
            <a:r>
              <a:rPr lang="ru-RU" b="1" dirty="0"/>
              <a:t>травмирующих событий. В конфликты вступает редко, выступая скорее пассивной, чем активной стороной. </a:t>
            </a:r>
            <a:r>
              <a:rPr lang="ru-RU" b="1" dirty="0"/>
              <a:t>О</a:t>
            </a:r>
            <a:r>
              <a:rPr lang="ru-RU" b="1" dirty="0" smtClean="0"/>
              <a:t>чень </a:t>
            </a:r>
            <a:r>
              <a:rPr lang="ru-RU" b="1" dirty="0"/>
              <a:t>сильно реагирует на любое проявление нарушения порядка. Пунктуален, аккуратен, особое внимание уделяет чистоте и порядку, скрупулезен, добросовестен, склонен жестко следовать плану, в выполнении действий нетороплив, усидчив.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2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7067A80-3ED3-4884-92AB-556550EEB947}"/>
</file>

<file path=customXml/itemProps2.xml><?xml version="1.0" encoding="utf-8"?>
<ds:datastoreItem xmlns:ds="http://schemas.openxmlformats.org/officeDocument/2006/customXml" ds:itemID="{13FD308A-19D2-4F99-9642-80762E96E080}"/>
</file>

<file path=customXml/itemProps3.xml><?xml version="1.0" encoding="utf-8"?>
<ds:datastoreItem xmlns:ds="http://schemas.openxmlformats.org/officeDocument/2006/customXml" ds:itemID="{4103B5CF-51AB-4FBB-B774-FEA13497EAA5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62</TotalTime>
  <Words>741</Words>
  <Application>Microsoft Office PowerPoint</Application>
  <PresentationFormat>Экран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Типы акцетуаций характера  по Карлу Леонгарду</vt:lpstr>
      <vt:lpstr>Презентация PowerPoint</vt:lpstr>
      <vt:lpstr>Презентация PowerPoint</vt:lpstr>
      <vt:lpstr>Презентация PowerPoint</vt:lpstr>
      <vt:lpstr>Демонстративный тип</vt:lpstr>
      <vt:lpstr>Презентация PowerPoint</vt:lpstr>
      <vt:lpstr>Застревающий тип</vt:lpstr>
      <vt:lpstr>Презентация PowerPoint</vt:lpstr>
      <vt:lpstr>Педантичный тип</vt:lpstr>
      <vt:lpstr>Презентация PowerPoint</vt:lpstr>
      <vt:lpstr>Возбудимый тип</vt:lpstr>
      <vt:lpstr>Презентация PowerPoint</vt:lpstr>
      <vt:lpstr> Гипертимный тип</vt:lpstr>
      <vt:lpstr>Презентация PowerPoint</vt:lpstr>
      <vt:lpstr>Дистимический тип</vt:lpstr>
      <vt:lpstr>Презентация PowerPoint</vt:lpstr>
      <vt:lpstr> Тревожный тип</vt:lpstr>
      <vt:lpstr>Презентация PowerPoint</vt:lpstr>
      <vt:lpstr>Экзальтированный тип</vt:lpstr>
      <vt:lpstr>Презентация PowerPoint</vt:lpstr>
      <vt:lpstr>Эмотивный тип</vt:lpstr>
      <vt:lpstr>Презентация PowerPoint</vt:lpstr>
      <vt:lpstr>Циклотимный тип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акцетуаций характера  по Леонгарду</dc:title>
  <dc:creator>Оленька</dc:creator>
  <cp:lastModifiedBy>Оленька</cp:lastModifiedBy>
  <cp:revision>8</cp:revision>
  <dcterms:created xsi:type="dcterms:W3CDTF">2011-11-28T16:04:04Z</dcterms:created>
  <dcterms:modified xsi:type="dcterms:W3CDTF">2011-11-28T17:06:57Z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