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0B5DAE-712D-4388-85D2-CD839956135E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66465B-382C-4927-9A40-6B324D0A5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786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600" b="1" i="1" dirty="0" smtClean="0">
                <a:latin typeface="Book Antiqua" pitchFamily="18" charset="0"/>
                <a:cs typeface="Arabic Typesetting" pitchFamily="66" charset="-78"/>
              </a:rPr>
              <a:t>Основные принципы социально-педагогической диагностики</a:t>
            </a:r>
            <a:endParaRPr lang="ru-RU" sz="5600" b="1" i="1" dirty="0">
              <a:latin typeface="Book Antiqua" pitchFamily="18" charset="0"/>
              <a:cs typeface="Arabic Typesetting" pitchFamily="66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929066"/>
            <a:ext cx="621510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596" y="535782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err="1" smtClean="0"/>
              <a:t>Шутикова</a:t>
            </a:r>
            <a:r>
              <a:rPr lang="ru-RU" dirty="0" smtClean="0"/>
              <a:t> А.В.</a:t>
            </a:r>
          </a:p>
          <a:p>
            <a:r>
              <a:rPr lang="ru-RU" dirty="0" smtClean="0"/>
              <a:t>группа СП-34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b="1" i="1" dirty="0" smtClean="0"/>
              <a:t>Принцип </a:t>
            </a:r>
            <a:r>
              <a:rPr lang="ru-RU" b="1" i="1" dirty="0" err="1" smtClean="0"/>
              <a:t>персонализации</a:t>
            </a:r>
            <a:r>
              <a:rPr lang="ru-RU" b="1" i="1" dirty="0" smtClean="0"/>
              <a:t> </a:t>
            </a:r>
            <a:r>
              <a:rPr lang="ru-RU" dirty="0" smtClean="0"/>
              <a:t>требует от педагога в диагностической деятельности обнаруживать не только индивидуальные проявления общих закономерностей, но также индивидуальные пути развития, а отклонения от нормы не оценивать как негативны анализа динамических тенденций становления.</a:t>
            </a:r>
          </a:p>
          <a:p>
            <a:pPr indent="457200" algn="just"/>
            <a:endParaRPr lang="ru-RU" dirty="0" smtClean="0"/>
          </a:p>
          <a:p>
            <a:pPr indent="457200" algn="just"/>
            <a:r>
              <a:rPr lang="ru-RU" dirty="0" smtClean="0"/>
              <a:t>Этот принцип детализируется в </a:t>
            </a:r>
            <a:r>
              <a:rPr lang="ru-RU" b="1" dirty="0" smtClean="0">
                <a:solidFill>
                  <a:srgbClr val="009900"/>
                </a:solidFill>
              </a:rPr>
              <a:t>правилах</a:t>
            </a:r>
            <a:r>
              <a:rPr lang="ru-RU" dirty="0" smtClean="0"/>
              <a:t> анализа индивидуальных особенностей человека; учета его конкретной жизненной ситуации; различения общего и дифференцированного ходов.</a:t>
            </a:r>
          </a:p>
          <a:p>
            <a:pPr indent="457200" algn="just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928934"/>
            <a:ext cx="60007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14393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             Принцип компетентности </a:t>
            </a:r>
            <a:r>
              <a:rPr lang="ru-RU" sz="2400" dirty="0" smtClean="0"/>
              <a:t>означает принятие диагностом решений только по тем вопросам, по которым он имеет специальную     подготовку; запрет в процессе и по результатам диагностики  какие-либо действия, которые могут нанести ущерб испытуемому.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Правила: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сотрудничество (согласие испытуемого на участие в диагностике);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безопасность для испытуемого применяемых методик;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доступность  диагностических процедур и методов;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обоснованность заключений;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взвешенность и корректное использование диагностических сведений.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00042"/>
            <a:ext cx="550072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ВНИМАНИЕ!!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5" y="2524124"/>
            <a:ext cx="5000661" cy="376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85723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09624" y="1009632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71480"/>
            <a:ext cx="83582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dirty="0" smtClean="0">
                <a:solidFill>
                  <a:srgbClr val="FF0000"/>
                </a:solidFill>
              </a:rPr>
              <a:t>ПРИНЦИП</a:t>
            </a:r>
            <a:r>
              <a:rPr lang="ru-RU" sz="3800" dirty="0" smtClean="0"/>
              <a:t> – это</a:t>
            </a:r>
            <a:r>
              <a:rPr lang="en-US" sz="3800" dirty="0" smtClean="0"/>
              <a:t> </a:t>
            </a:r>
            <a:r>
              <a:rPr lang="ru-RU" sz="3800" dirty="0" smtClean="0"/>
              <a:t>основное </a:t>
            </a:r>
            <a:r>
              <a:rPr lang="ru-RU" sz="3800" dirty="0"/>
              <a:t>исходное положение какой-либо теории, </a:t>
            </a:r>
            <a:r>
              <a:rPr lang="ru-RU" sz="3800" dirty="0" smtClean="0"/>
              <a:t>уче</a:t>
            </a:r>
            <a:r>
              <a:rPr lang="ru-RU" sz="3800" dirty="0"/>
              <a:t>н</a:t>
            </a:r>
            <a:r>
              <a:rPr lang="ru-RU" sz="3800" dirty="0" smtClean="0"/>
              <a:t>ия</a:t>
            </a:r>
            <a:r>
              <a:rPr lang="ru-RU" sz="3800" dirty="0"/>
              <a:t>, науки, мировоззрения, теоретической программы, а также внутреннее убеждение человека, определяющее его отношение к действительности, нормы поведения и деятельности.</a:t>
            </a:r>
          </a:p>
          <a:p>
            <a:pPr algn="ctr"/>
            <a:endParaRPr lang="ru-RU" sz="3800" dirty="0" smtClean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92971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ЗАКОНОМЕРНОСТИ ДИАГНОСТИЧЕСКОЙ ДЕЯТЕЛЬНОСТИ</a:t>
            </a:r>
          </a:p>
          <a:p>
            <a:pPr indent="457200"/>
            <a:r>
              <a:rPr lang="ru-RU" sz="2150" dirty="0" smtClean="0"/>
              <a:t>Гуманитарное </a:t>
            </a:r>
            <a:r>
              <a:rPr lang="ru-RU" sz="2150" dirty="0" smtClean="0"/>
              <a:t>понимание изменчивости, многогранности, многоаспектности человека приводит к необходимости применять такое сочетание диагностических методов, которое позволяет </a:t>
            </a:r>
            <a:r>
              <a:rPr lang="ru-RU" sz="2150" dirty="0" smtClean="0"/>
              <a:t>получить </a:t>
            </a:r>
            <a:r>
              <a:rPr lang="ru-RU" sz="2150" dirty="0" smtClean="0"/>
              <a:t>разносторонние сведения о состоянии и развитии </a:t>
            </a:r>
            <a:r>
              <a:rPr lang="ru-RU" sz="2150" dirty="0" smtClean="0"/>
              <a:t>человека</a:t>
            </a:r>
            <a:r>
              <a:rPr lang="ru-RU" sz="2150" dirty="0" smtClean="0"/>
              <a:t>, среды его становления и педагогического процесса.</a:t>
            </a:r>
          </a:p>
          <a:p>
            <a:pPr indent="457200"/>
            <a:r>
              <a:rPr lang="ru-RU" sz="2150" dirty="0" smtClean="0"/>
              <a:t>Р</a:t>
            </a:r>
            <a:r>
              <a:rPr lang="ru-RU" sz="2150" dirty="0" smtClean="0"/>
              <a:t>азвивающийся </a:t>
            </a:r>
            <a:r>
              <a:rPr lang="ru-RU" sz="2150" dirty="0" smtClean="0"/>
              <a:t>человек — это открытая система, находящаяся во взаимосвязях с окружением, поэтому методы </a:t>
            </a:r>
            <a:r>
              <a:rPr lang="ru-RU" sz="2150" dirty="0" smtClean="0"/>
              <a:t>диагностики </a:t>
            </a:r>
            <a:r>
              <a:rPr lang="ru-RU" sz="2150" dirty="0" smtClean="0"/>
              <a:t>должны позволять анализировать не только ход </a:t>
            </a:r>
            <a:r>
              <a:rPr lang="ru-RU" sz="2150" dirty="0" smtClean="0"/>
              <a:t>процесса</a:t>
            </a:r>
            <a:r>
              <a:rPr lang="ru-RU" sz="2150" dirty="0" smtClean="0"/>
              <a:t>, его результаты, но и условия, в которых он функционирует.</a:t>
            </a:r>
          </a:p>
          <a:p>
            <a:pPr indent="457200"/>
            <a:r>
              <a:rPr lang="ru-RU" sz="2150" dirty="0" smtClean="0"/>
              <a:t>Р</a:t>
            </a:r>
            <a:r>
              <a:rPr lang="ru-RU" sz="2150" dirty="0" smtClean="0"/>
              <a:t>азличные </a:t>
            </a:r>
            <a:r>
              <a:rPr lang="ru-RU" sz="2150" dirty="0" smtClean="0"/>
              <a:t>факторы и условия оказывают </a:t>
            </a:r>
            <a:r>
              <a:rPr lang="ru-RU" sz="2150" dirty="0" smtClean="0"/>
              <a:t>разнонаправленное </a:t>
            </a:r>
            <a:r>
              <a:rPr lang="ru-RU" sz="2150" dirty="0" smtClean="0"/>
              <a:t>и в разной </a:t>
            </a:r>
            <a:r>
              <a:rPr lang="ru-RU" sz="2150" dirty="0" smtClean="0"/>
              <a:t>степени </a:t>
            </a:r>
            <a:r>
              <a:rPr lang="ru-RU" sz="2150" dirty="0" smtClean="0"/>
              <a:t>эффективное влияние на протекание педагогического </a:t>
            </a:r>
            <a:r>
              <a:rPr lang="ru-RU" sz="2150" dirty="0" smtClean="0"/>
              <a:t>процесса.</a:t>
            </a:r>
            <a:r>
              <a:rPr lang="ru-RU" sz="2150" dirty="0" smtClean="0"/>
              <a:t> </a:t>
            </a:r>
            <a:endParaRPr lang="ru-RU" sz="2150" dirty="0" smtClean="0"/>
          </a:p>
          <a:p>
            <a:pPr indent="457200"/>
            <a:r>
              <a:rPr lang="ru-RU" sz="2150" dirty="0" smtClean="0"/>
              <a:t>Постоянное </a:t>
            </a:r>
            <a:r>
              <a:rPr lang="ru-RU" sz="2150" dirty="0" smtClean="0"/>
              <a:t>изменение условий педагогической среды и </a:t>
            </a:r>
            <a:r>
              <a:rPr lang="ru-RU" sz="2150" dirty="0" smtClean="0"/>
              <a:t>внутренних </a:t>
            </a:r>
            <a:r>
              <a:rPr lang="ru-RU" sz="2150" dirty="0" smtClean="0"/>
              <a:t>факторов саморазвития человека обусловливает тот факт, что «методы должны отражать динамику развития определенных качеств как в возрастном плане, так и в течение определенного промежутка времени» </a:t>
            </a:r>
            <a:r>
              <a:rPr lang="ru-RU" sz="2150" dirty="0" smtClean="0"/>
              <a:t>.</a:t>
            </a:r>
            <a:endParaRPr lang="ru-RU" sz="215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ЗАКОНОМЕРНОСТИ ДИАГНОСТИЧЕСКОЙ ДЕЯТЕЛЬНОСТИ</a:t>
            </a:r>
          </a:p>
          <a:p>
            <a:pPr indent="457200"/>
            <a:r>
              <a:rPr lang="ru-RU" sz="2200" dirty="0" smtClean="0"/>
              <a:t>Субъективный характер восприятия событий и </a:t>
            </a:r>
            <a:r>
              <a:rPr lang="ru-RU" sz="2200" dirty="0" smtClean="0"/>
              <a:t>людей предопределяет </a:t>
            </a:r>
            <a:r>
              <a:rPr lang="ru-RU" sz="2200" dirty="0" smtClean="0"/>
              <a:t>необходимость </a:t>
            </a:r>
            <a:r>
              <a:rPr lang="ru-RU" sz="2200" dirty="0" smtClean="0"/>
              <a:t>получать </a:t>
            </a:r>
            <a:r>
              <a:rPr lang="ru-RU" sz="2200" dirty="0" smtClean="0"/>
              <a:t>сведения об ученике из возможно большего числа </a:t>
            </a:r>
            <a:r>
              <a:rPr lang="ru-RU" sz="2200" dirty="0" smtClean="0"/>
              <a:t>источников.</a:t>
            </a:r>
            <a:endParaRPr lang="ru-RU" sz="2200" dirty="0" smtClean="0"/>
          </a:p>
          <a:p>
            <a:pPr indent="457200"/>
            <a:r>
              <a:rPr lang="ru-RU" sz="2200" dirty="0" smtClean="0"/>
              <a:t>Чтобы не лишить ребенка смысла </a:t>
            </a:r>
            <a:r>
              <a:rPr lang="ru-RU" sz="2200" dirty="0" err="1" smtClean="0"/>
              <a:t>самостановления</a:t>
            </a:r>
            <a:r>
              <a:rPr lang="ru-RU" sz="2200" dirty="0" smtClean="0"/>
              <a:t>, </a:t>
            </a:r>
            <a:r>
              <a:rPr lang="ru-RU" sz="2200" dirty="0" smtClean="0"/>
              <a:t>самореализации </a:t>
            </a:r>
            <a:r>
              <a:rPr lang="ru-RU" sz="2200" dirty="0" smtClean="0"/>
              <a:t>и саморазвития, применяемые методы должны быть методами самопознания ребенка, помогающими ему «совершить акт выбора и сделать это, насколько возможно, со знанием </a:t>
            </a:r>
            <a:r>
              <a:rPr lang="ru-RU" sz="2200" dirty="0" smtClean="0"/>
              <a:t>дела».</a:t>
            </a:r>
            <a:endParaRPr lang="ru-RU" sz="2200" dirty="0" smtClean="0"/>
          </a:p>
          <a:p>
            <a:pPr indent="457200"/>
            <a:r>
              <a:rPr lang="ru-RU" sz="2200" dirty="0" smtClean="0"/>
              <a:t>В связи с тем, что педагогическая деятельность носит характер взаимодействия, диагностика должна быть построена на </a:t>
            </a:r>
            <a:r>
              <a:rPr lang="ru-RU" sz="2200" dirty="0" smtClean="0"/>
              <a:t>совместной </a:t>
            </a:r>
            <a:r>
              <a:rPr lang="ru-RU" sz="2200" dirty="0" smtClean="0"/>
              <a:t>деятельности и взаимопомощи учителя и учащихся. </a:t>
            </a:r>
          </a:p>
          <a:p>
            <a:pPr indent="457200"/>
            <a:r>
              <a:rPr lang="ru-RU" sz="2200" dirty="0" smtClean="0"/>
              <a:t>Поскольку даже факт участия в диагностирующих действиях оказывает на учащегося формирующее влияние, переживается им, то закономерным является ограничение на использование (и тем более на разглашение) полученных в процессе диагностики данных.</a:t>
            </a:r>
          </a:p>
          <a:p>
            <a:pPr indent="457200"/>
            <a:endParaRPr lang="ru-RU" sz="2200" dirty="0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28992" y="2285992"/>
            <a:ext cx="2286016" cy="20002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Принципы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500174"/>
            <a:ext cx="2428892" cy="164307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3"/>
                </a:solidFill>
              </a:rPr>
              <a:t>Объективности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4000504"/>
            <a:ext cx="2428892" cy="150019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3"/>
                </a:solidFill>
              </a:rPr>
              <a:t>Целостности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1357298"/>
            <a:ext cx="2500330" cy="164307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chemeClr val="accent3"/>
                </a:solidFill>
              </a:rPr>
              <a:t>Персонализации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6512" y="3929066"/>
            <a:ext cx="2357454" cy="157163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3"/>
                </a:solidFill>
              </a:rPr>
              <a:t>Детерминизма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214290"/>
            <a:ext cx="1500198" cy="17145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i="1" dirty="0" smtClean="0">
                <a:solidFill>
                  <a:schemeClr val="accent3"/>
                </a:solidFill>
              </a:rPr>
              <a:t>компетентности</a:t>
            </a:r>
            <a:endParaRPr lang="ru-RU" sz="2700" b="1" i="1" dirty="0">
              <a:solidFill>
                <a:schemeClr val="accent3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786322"/>
            <a:ext cx="1643074" cy="17145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chemeClr val="accent3"/>
                </a:solidFill>
              </a:rPr>
              <a:t>Процессуальности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81062" y="93819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33462" y="109059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14393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</a:rPr>
              <a:t>Принцип объективности </a:t>
            </a:r>
            <a:r>
              <a:rPr lang="ru-RU" sz="2400" dirty="0" smtClean="0"/>
              <a:t>означает стремление к максимальной объективности в процедурах и результатах диагностики, избега­ние в оформлении диагностических данных оценочных суждений, предвзятого отношения к диагностируемому.</a:t>
            </a:r>
          </a:p>
          <a:p>
            <a:pPr algn="just"/>
            <a:r>
              <a:rPr lang="ru-RU" sz="2400" dirty="0" smtClean="0">
                <a:solidFill>
                  <a:srgbClr val="7030A0"/>
                </a:solidFill>
              </a:rPr>
              <a:t>                                    Правила: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 адекватного отражения диагностируемого объекта в соответствующих терминах и величинах;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 соответствия методик возрастным и личностным особенностям испытуемого;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 научной обоснованности применяемы методов и результатов диагностики;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 оптимизации форм и методов диагностики;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/>
              <a:t> сочетания качественных характеристик с количественными, гибкости и стабильности в диагностической деятельности, возможности перепроверки данных.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14393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i="1" dirty="0" smtClean="0">
                <a:solidFill>
                  <a:schemeClr val="accent3"/>
                </a:solidFill>
                <a:latin typeface="+mj-lt"/>
              </a:rPr>
              <a:t>Принцип целостности </a:t>
            </a:r>
            <a:r>
              <a:rPr lang="ru-RU" sz="2400" dirty="0" smtClean="0"/>
              <a:t>в психолого-педагогической диагностике требует рассматривать объект как целостную систему, состоящую из взаимосвязанных компонентов; при этом система методов должна раскрывать в единстве все определяющие стороны изучаемого феномена.</a:t>
            </a:r>
          </a:p>
          <a:p>
            <a:pPr indent="457200" algn="just"/>
            <a:r>
              <a:rPr lang="ru-RU" sz="2400" dirty="0" smtClean="0"/>
              <a:t>Он раскрывается в </a:t>
            </a:r>
            <a:r>
              <a:rPr lang="ru-RU" sz="2400" dirty="0" smtClean="0">
                <a:solidFill>
                  <a:schemeClr val="accent3"/>
                </a:solidFill>
              </a:rPr>
              <a:t>правилах</a:t>
            </a:r>
            <a:r>
              <a:rPr lang="ru-RU" sz="2400" dirty="0" smtClean="0"/>
              <a:t> сопоставления данных, полученных в различных условиях и ситуациях жизнедеятельности ребенка, различными людьми, находящимися с ним в различны отношениях; </a:t>
            </a:r>
          </a:p>
          <a:p>
            <a:pPr indent="457200" algn="just"/>
            <a:r>
              <a:rPr lang="ru-RU" sz="2400" dirty="0" smtClean="0"/>
              <a:t>комплексности и преемственности применяемых методов; </a:t>
            </a:r>
          </a:p>
          <a:p>
            <a:pPr indent="457200" algn="just"/>
            <a:r>
              <a:rPr lang="ru-RU" sz="2400" dirty="0" smtClean="0"/>
              <a:t>выявления взаимозависимости и взаимообусловленности внутренних факторов индивидуально-личностного становления человека с внешними условиями среды.</a:t>
            </a:r>
          </a:p>
          <a:p>
            <a:pPr indent="457200" algn="just"/>
            <a:endParaRPr lang="ru-RU" sz="24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1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200" i="1" dirty="0" smtClean="0">
                <a:solidFill>
                  <a:srgbClr val="FF0000"/>
                </a:solidFill>
              </a:rPr>
              <a:t>Принцип </a:t>
            </a:r>
            <a:r>
              <a:rPr lang="ru-RU" sz="2200" i="1" dirty="0" err="1" smtClean="0">
                <a:solidFill>
                  <a:srgbClr val="FF0000"/>
                </a:solidFill>
              </a:rPr>
              <a:t>процессуальности</a:t>
            </a:r>
            <a:r>
              <a:rPr lang="ru-RU" sz="2200" i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означает рассмотрение диагностируемых свойств и процессов в их динамике, раскрытие не только содержания  объекта, но закономерностей его изменения (в содержании, структуре и функциях) при организации учебно-воспитательного процесса.</a:t>
            </a:r>
          </a:p>
          <a:p>
            <a:pPr algn="just"/>
            <a:endParaRPr lang="ru-RU" sz="2200" dirty="0" smtClean="0"/>
          </a:p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Правила</a:t>
            </a:r>
            <a:r>
              <a:rPr lang="ru-RU" sz="2200" dirty="0" smtClean="0"/>
              <a:t>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не ограничиваться отдельными «срезами состояния», оценка ми без выявления закономерностей развития;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выявлять основные причины развития или деструктивных тенденций в диагностируемом объекте;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сочетать констатирующие методы с корректирующими;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учитывать половозрастные и </a:t>
            </a:r>
            <a:r>
              <a:rPr lang="ru-RU" sz="2200" dirty="0" err="1" smtClean="0"/>
              <a:t>социокультурные</a:t>
            </a:r>
            <a:r>
              <a:rPr lang="ru-RU" sz="2200" dirty="0" smtClean="0"/>
              <a:t> особенности индивидуально-личностного становления ребенка;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/>
              <a:t>обеспечивает непрерывность его изучения и естественные условия педагогического процесса.</a:t>
            </a:r>
          </a:p>
          <a:p>
            <a:pPr algn="just"/>
            <a:endParaRPr lang="ru-RU" sz="2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200" i="1" dirty="0" smtClean="0">
                <a:solidFill>
                  <a:srgbClr val="FF0066"/>
                </a:solidFill>
              </a:rPr>
              <a:t>Принцип детерминизма </a:t>
            </a:r>
            <a:r>
              <a:rPr lang="ru-RU" sz="2200" dirty="0" smtClean="0"/>
              <a:t>предостерегает от приписывания оценочных суждений диагностируемому учащемуся или процессу обращает внимание педагога на выявление причинно-следственных связей в диагностируемом объекте, внутренних побудительных сил, которые проявляются в характерных действиях, поступках, отношениях человека.</a:t>
            </a:r>
          </a:p>
          <a:p>
            <a:pPr algn="just"/>
            <a:endParaRPr lang="ru-RU" sz="2200" dirty="0" smtClean="0"/>
          </a:p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Правила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2200" dirty="0" smtClean="0"/>
              <a:t>судить о сознании и психике человека по характеру его деятельности поведения и отношений;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2200" dirty="0" smtClean="0"/>
              <a:t>учитывать единство эмоционального </a:t>
            </a:r>
            <a:r>
              <a:rPr lang="ru-RU" sz="2200" baseline="30000" dirty="0" smtClean="0"/>
              <a:t> </a:t>
            </a:r>
            <a:r>
              <a:rPr lang="ru-RU" sz="2200" dirty="0" smtClean="0"/>
              <a:t>рационального в регулировании действий;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2200" dirty="0" smtClean="0"/>
              <a:t>обнаруживать не только взаимосвязи, но и взаимообусловленности явлений;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2200" dirty="0" smtClean="0"/>
              <a:t>использовать результаты диагностики для прогнозирования педагогических процессов и </a:t>
            </a:r>
            <a:r>
              <a:rPr lang="ru-RU" sz="2200" dirty="0" err="1" smtClean="0"/>
              <a:t>технологизации</a:t>
            </a:r>
            <a:r>
              <a:rPr lang="ru-RU" sz="2200" dirty="0" smtClean="0"/>
              <a:t> педагогической деятельности.</a:t>
            </a:r>
          </a:p>
          <a:p>
            <a:pPr algn="just"/>
            <a:endParaRPr lang="ru-RU" sz="2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1724DC-616F-4965-8C91-3C904E1ACA00}"/>
</file>

<file path=customXml/itemProps2.xml><?xml version="1.0" encoding="utf-8"?>
<ds:datastoreItem xmlns:ds="http://schemas.openxmlformats.org/officeDocument/2006/customXml" ds:itemID="{0904CF33-199F-44B4-99FC-25EDA3AC624B}"/>
</file>

<file path=customXml/itemProps3.xml><?xml version="1.0" encoding="utf-8"?>
<ds:datastoreItem xmlns:ds="http://schemas.openxmlformats.org/officeDocument/2006/customXml" ds:itemID="{D7D706FD-0D64-4D55-B44F-0BA9B971194B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757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зайка</dc:creator>
  <cp:lastModifiedBy>зайка</cp:lastModifiedBy>
  <cp:revision>19</cp:revision>
  <dcterms:created xsi:type="dcterms:W3CDTF">2011-11-16T17:50:14Z</dcterms:created>
  <dcterms:modified xsi:type="dcterms:W3CDTF">2011-11-18T16:55:51Z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