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59" r:id="rId8"/>
    <p:sldId id="260" r:id="rId9"/>
    <p:sldId id="266" r:id="rId10"/>
    <p:sldId id="261" r:id="rId11"/>
    <p:sldId id="267" r:id="rId12"/>
    <p:sldId id="262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ABF1FF-2A5D-42EF-B1A5-6BBEE475EC3F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6DFF6E-D94B-4231-902B-40E54586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14560"/>
            <a:ext cx="8062912" cy="110251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Типологическая </a:t>
            </a:r>
            <a:br>
              <a:rPr lang="ru-RU" sz="4800" dirty="0" smtClean="0"/>
            </a:br>
            <a:r>
              <a:rPr lang="ru-RU" sz="4800" dirty="0" smtClean="0"/>
              <a:t>модель характера Александра </a:t>
            </a:r>
            <a:r>
              <a:rPr lang="ru-RU" sz="4800" dirty="0" err="1" smtClean="0"/>
              <a:t>Лоуэна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339841"/>
            <a:ext cx="5531654" cy="3428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«Психопатический» характер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8"/>
            <a:ext cx="4495800" cy="34718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Достаточно успешны в профессиональной деятельности</a:t>
            </a:r>
          </a:p>
          <a:p>
            <a:endParaRPr lang="ru-RU" dirty="0" smtClean="0"/>
          </a:p>
          <a:p>
            <a:r>
              <a:rPr lang="ru-RU" dirty="0" smtClean="0"/>
              <a:t>Хорошо адаптированы в социальном окружении</a:t>
            </a:r>
          </a:p>
          <a:p>
            <a:endParaRPr lang="ru-RU" dirty="0" smtClean="0"/>
          </a:p>
          <a:p>
            <a:r>
              <a:rPr lang="ru-RU" dirty="0" smtClean="0"/>
              <a:t>Привлекательны для противоположного пола</a:t>
            </a:r>
            <a:endParaRPr lang="ru-RU" dirty="0"/>
          </a:p>
        </p:txBody>
      </p:sp>
      <p:pic>
        <p:nvPicPr>
          <p:cNvPr id="8194" name="Picture 2" descr="C:\Users\настя\Desktop\картинки по дифференциальной\1242800944_0660250x2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142990"/>
            <a:ext cx="238125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8195" name="Picture 3" descr="C:\Users\настя\Desktop\картинки по дифференциальной\1271828881271196_219_1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45" y="3286130"/>
            <a:ext cx="2786055" cy="1857370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00620"/>
            <a:ext cx="7686700" cy="851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714362"/>
            <a:ext cx="4110038" cy="3680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НИХ ХАРАКТЕРНО:</a:t>
            </a:r>
          </a:p>
          <a:p>
            <a:endParaRPr lang="ru-RU" dirty="0" smtClean="0"/>
          </a:p>
          <a:p>
            <a:r>
              <a:rPr lang="ru-RU" dirty="0" smtClean="0"/>
              <a:t>Активность</a:t>
            </a:r>
          </a:p>
          <a:p>
            <a:r>
              <a:rPr lang="ru-RU" dirty="0" smtClean="0"/>
              <a:t>Импульсивность</a:t>
            </a:r>
          </a:p>
          <a:p>
            <a:r>
              <a:rPr lang="ru-RU" dirty="0" smtClean="0"/>
              <a:t>Энергичность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Users\настя\Desktop\картинки по дифференциальной\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1886" y="357172"/>
            <a:ext cx="3013945" cy="450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perspectiveRigh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«Шизоидный» характер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071552"/>
            <a:ext cx="4138642" cy="36147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их характере имеет место аффективное нарушение</a:t>
            </a:r>
          </a:p>
          <a:p>
            <a:r>
              <a:rPr lang="ru-RU" dirty="0" smtClean="0"/>
              <a:t>Эмоции, как правило, не адекватны</a:t>
            </a:r>
          </a:p>
          <a:p>
            <a:r>
              <a:rPr lang="ru-RU" dirty="0" smtClean="0"/>
              <a:t>Их решительность длится недолго</a:t>
            </a:r>
          </a:p>
          <a:p>
            <a:r>
              <a:rPr lang="ru-RU" dirty="0" smtClean="0"/>
              <a:t>Находятся во власти внешних сил</a:t>
            </a:r>
            <a:endParaRPr lang="ru-RU" dirty="0"/>
          </a:p>
        </p:txBody>
      </p:sp>
      <p:pic>
        <p:nvPicPr>
          <p:cNvPr id="10242" name="Picture 2" descr="C:\Users\настя\Desktop\картинки по дифференциальной\1239544334_18145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86807" y="1428742"/>
            <a:ext cx="4099993" cy="307499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softRound"/>
            <a:extrusionClr>
              <a:srgbClr val="FFFFFF"/>
            </a:extrusionClr>
          </a:sp3d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85800"/>
            <a:ext cx="3714776" cy="35004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5 типов характера по </a:t>
            </a:r>
            <a:br>
              <a:rPr lang="ru-RU" sz="3600" dirty="0" smtClean="0"/>
            </a:br>
            <a:r>
              <a:rPr lang="ru-RU" sz="3600" dirty="0" smtClean="0"/>
              <a:t>А. </a:t>
            </a:r>
            <a:r>
              <a:rPr lang="ru-RU" sz="3600" dirty="0" err="1" smtClean="0"/>
              <a:t>Лоуэну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214810" y="857238"/>
            <a:ext cx="4467228" cy="3394472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Оральный</a:t>
            </a:r>
          </a:p>
          <a:p>
            <a:r>
              <a:rPr lang="ru-RU" sz="3600" dirty="0" smtClean="0"/>
              <a:t>Мазохистский</a:t>
            </a:r>
          </a:p>
          <a:p>
            <a:r>
              <a:rPr lang="ru-RU" sz="3600" dirty="0" smtClean="0"/>
              <a:t>Истерический</a:t>
            </a:r>
          </a:p>
          <a:p>
            <a:r>
              <a:rPr lang="ru-RU" sz="3600" dirty="0" smtClean="0"/>
              <a:t>Психопатический</a:t>
            </a:r>
          </a:p>
          <a:p>
            <a:r>
              <a:rPr lang="ru-RU" sz="3600" dirty="0" smtClean="0"/>
              <a:t>Шизоидный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«Оральный» характер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Они зависимы во взаимоотношениях</a:t>
            </a:r>
          </a:p>
          <a:p>
            <a:endParaRPr lang="ru-RU" dirty="0" smtClean="0"/>
          </a:p>
          <a:p>
            <a:r>
              <a:rPr lang="ru-RU" dirty="0" smtClean="0"/>
              <a:t>Им присуще желание поговорить </a:t>
            </a:r>
          </a:p>
          <a:p>
            <a:endParaRPr lang="ru-RU" dirty="0" smtClean="0"/>
          </a:p>
          <a:p>
            <a:r>
              <a:rPr lang="ru-RU" dirty="0" smtClean="0"/>
              <a:t>Привязаны к другим людям</a:t>
            </a:r>
            <a:endParaRPr lang="ru-RU" dirty="0"/>
          </a:p>
        </p:txBody>
      </p:sp>
      <p:pic>
        <p:nvPicPr>
          <p:cNvPr id="1026" name="Picture 2" descr="C:\Users\настя\Desktop\картинки по дифференциальной\1072575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8"/>
            <a:ext cx="3555216" cy="2370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571486"/>
            <a:ext cx="4067204" cy="4114814"/>
          </a:xfrm>
        </p:spPr>
        <p:txBody>
          <a:bodyPr/>
          <a:lstStyle/>
          <a:p>
            <a:r>
              <a:rPr lang="ru-RU" dirty="0" smtClean="0"/>
              <a:t>Их отличают колебания настроения</a:t>
            </a:r>
          </a:p>
          <a:p>
            <a:endParaRPr lang="ru-RU" dirty="0" smtClean="0"/>
          </a:p>
          <a:p>
            <a:r>
              <a:rPr lang="ru-RU" dirty="0" smtClean="0"/>
              <a:t>Уверены, что мир обязан обеспечить им жизнь</a:t>
            </a:r>
            <a:endParaRPr lang="ru-RU" dirty="0"/>
          </a:p>
        </p:txBody>
      </p:sp>
      <p:pic>
        <p:nvPicPr>
          <p:cNvPr id="3074" name="Picture 2" descr="C:\Users\настя\Desktop\картинки по дифференциальной\0000045749-previe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0786" y="626302"/>
            <a:ext cx="2933114" cy="3588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perspectiveHeroicExtremeRightFacing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500048"/>
            <a:ext cx="4043362" cy="4186252"/>
          </a:xfrm>
        </p:spPr>
        <p:txBody>
          <a:bodyPr/>
          <a:lstStyle/>
          <a:p>
            <a:r>
              <a:rPr lang="ru-RU" dirty="0" smtClean="0"/>
              <a:t>Их супружеская жизнь неудачна</a:t>
            </a:r>
          </a:p>
          <a:p>
            <a:endParaRPr lang="ru-RU" dirty="0" smtClean="0"/>
          </a:p>
          <a:p>
            <a:r>
              <a:rPr lang="ru-RU" dirty="0" smtClean="0"/>
              <a:t>Утверждение « я тебя» люблю означает «я хочу, чтобы ты меня любил»</a:t>
            </a:r>
            <a:endParaRPr lang="ru-RU" dirty="0"/>
          </a:p>
        </p:txBody>
      </p:sp>
      <p:pic>
        <p:nvPicPr>
          <p:cNvPr id="4098" name="Picture 2" descr="C:\Users\настя\Desktop\картинки по дифференциальной\1257876132_1235060367_qu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8"/>
            <a:ext cx="3640258" cy="2451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riblet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00620"/>
            <a:ext cx="7829576" cy="44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000114"/>
            <a:ext cx="4067204" cy="368618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Материальные желания редко бывают значительны для таких людей</a:t>
            </a:r>
            <a:endParaRPr lang="ru-RU" dirty="0"/>
          </a:p>
        </p:txBody>
      </p:sp>
      <p:pic>
        <p:nvPicPr>
          <p:cNvPr id="2050" name="Picture 2" descr="C:\Users\настя\Desktop\картинки по дифференциальной\1208447098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785800"/>
            <a:ext cx="3500461" cy="4032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51" name="Picture 3" descr="C:\Users\настя\Desktop\картинки по дифференциальной\633940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71816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«Мазохистский» характер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ХАРАКТЕРНЫ:</a:t>
            </a:r>
          </a:p>
          <a:p>
            <a:r>
              <a:rPr lang="ru-RU" dirty="0" smtClean="0"/>
              <a:t>Тревожность</a:t>
            </a:r>
          </a:p>
          <a:p>
            <a:r>
              <a:rPr lang="ru-RU" dirty="0" smtClean="0"/>
              <a:t>Тенденция жаловаться</a:t>
            </a:r>
          </a:p>
          <a:p>
            <a:r>
              <a:rPr lang="ru-RU" dirty="0" smtClean="0"/>
              <a:t>Потребность страдать</a:t>
            </a:r>
          </a:p>
          <a:p>
            <a:r>
              <a:rPr lang="ru-RU" dirty="0" smtClean="0"/>
              <a:t>Умен, чувствителен, проницателен</a:t>
            </a:r>
          </a:p>
        </p:txBody>
      </p:sp>
      <p:pic>
        <p:nvPicPr>
          <p:cNvPr id="5122" name="Picture 2" descr="C:\Users\настя\Desktop\картинки по дифференциальной\vinnipoohidenzabot_donkey-lake-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556" y="1357304"/>
            <a:ext cx="4195244" cy="31464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ContrastingRightFacing"/>
            <a:lightRig rig="threePt" dir="t">
              <a:rot lat="0" lon="0" rev="19200000"/>
            </a:lightRig>
          </a:scene3d>
          <a:sp3d extrusionH="25400">
            <a:bevelT w="304800" h="152400" prst="artDeco"/>
            <a:extrusionClr>
              <a:srgbClr val="FFFFFF"/>
            </a:extrusionClr>
          </a:sp3d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«Истерический» характер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8"/>
            <a:ext cx="4210080" cy="3471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СВОЙСТВЕННЫ:</a:t>
            </a:r>
          </a:p>
          <a:p>
            <a:endParaRPr lang="ru-RU" dirty="0" smtClean="0"/>
          </a:p>
          <a:p>
            <a:r>
              <a:rPr lang="ru-RU" dirty="0" smtClean="0"/>
              <a:t>Эмоциональные вспышки</a:t>
            </a:r>
          </a:p>
          <a:p>
            <a:endParaRPr lang="ru-RU" dirty="0" smtClean="0"/>
          </a:p>
          <a:p>
            <a:r>
              <a:rPr lang="ru-RU" dirty="0" smtClean="0"/>
              <a:t>Драматизированное поведение</a:t>
            </a:r>
          </a:p>
          <a:p>
            <a:endParaRPr lang="ru-RU" dirty="0"/>
          </a:p>
        </p:txBody>
      </p:sp>
      <p:pic>
        <p:nvPicPr>
          <p:cNvPr id="6146" name="Picture 2" descr="C:\Users\настя\Desktop\картинки по дифференциальной\shkol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142990"/>
            <a:ext cx="2133600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hardEdge"/>
            <a:contourClr>
              <a:srgbClr val="969696"/>
            </a:contourClr>
          </a:sp3d>
        </p:spPr>
      </p:pic>
      <p:pic>
        <p:nvPicPr>
          <p:cNvPr id="6147" name="Picture 3" descr="C:\Users\настя\Desktop\картинки по дифференциальной\corporaciaru00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857502"/>
            <a:ext cx="1625600" cy="2032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00620"/>
            <a:ext cx="775813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14546" y="642924"/>
            <a:ext cx="3924328" cy="3900500"/>
          </a:xfrm>
        </p:spPr>
        <p:txBody>
          <a:bodyPr/>
          <a:lstStyle/>
          <a:p>
            <a:r>
              <a:rPr lang="ru-RU" dirty="0" smtClean="0"/>
              <a:t>Самая выраженная</a:t>
            </a:r>
          </a:p>
          <a:p>
            <a:pPr>
              <a:buNone/>
            </a:pPr>
            <a:r>
              <a:rPr lang="ru-RU" dirty="0" smtClean="0"/>
              <a:t>    особенность – явное сексуальное поведение. </a:t>
            </a:r>
          </a:p>
          <a:p>
            <a:r>
              <a:rPr lang="ru-RU" dirty="0" smtClean="0"/>
              <a:t>Такие женщины выделяются по:</a:t>
            </a:r>
          </a:p>
          <a:p>
            <a:pPr>
              <a:buNone/>
            </a:pPr>
            <a:r>
              <a:rPr lang="ru-RU" dirty="0" smtClean="0"/>
              <a:t>    кокетству походки, взгляда и речи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1" name="Picture 3" descr="C:\Users\настя\Desktop\картинки по дифференциальной\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643056"/>
            <a:ext cx="3048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стя\Desktop\626799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71486"/>
            <a:ext cx="2214577" cy="3879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6EE89-2BF5-43C0-B9EB-6604874C5D38}"/>
</file>

<file path=customXml/itemProps2.xml><?xml version="1.0" encoding="utf-8"?>
<ds:datastoreItem xmlns:ds="http://schemas.openxmlformats.org/officeDocument/2006/customXml" ds:itemID="{981009CE-1331-4F14-88AB-D0ABB202F537}"/>
</file>

<file path=customXml/itemProps3.xml><?xml version="1.0" encoding="utf-8"?>
<ds:datastoreItem xmlns:ds="http://schemas.openxmlformats.org/officeDocument/2006/customXml" ds:itemID="{D1163353-839D-4C61-8FEA-31BEEE661CBA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187</TotalTime>
  <Words>165</Words>
  <Application>Microsoft Office PowerPoint</Application>
  <PresentationFormat>Экран (16:9)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Типологическая  модель характера Александра Лоуэна</vt:lpstr>
      <vt:lpstr>5 типов характера по  А. Лоуэну:</vt:lpstr>
      <vt:lpstr>«Оральный» характер</vt:lpstr>
      <vt:lpstr>Слайд 4</vt:lpstr>
      <vt:lpstr>Слайд 5</vt:lpstr>
      <vt:lpstr>Слайд 6</vt:lpstr>
      <vt:lpstr>«Мазохистский» характер</vt:lpstr>
      <vt:lpstr>«Истерический» характер</vt:lpstr>
      <vt:lpstr>Слайд 9</vt:lpstr>
      <vt:lpstr>«Психопатический» характер</vt:lpstr>
      <vt:lpstr>Слайд 11</vt:lpstr>
      <vt:lpstr>«Шизоидный» характер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Типологическая  модель характера Александра Лоуэна</dc:title>
  <dc:creator>настя</dc:creator>
  <cp:lastModifiedBy>настя</cp:lastModifiedBy>
  <cp:revision>21</cp:revision>
  <dcterms:created xsi:type="dcterms:W3CDTF">2011-11-16T16:55:34Z</dcterms:created>
  <dcterms:modified xsi:type="dcterms:W3CDTF">2011-12-01T09:34:47Z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