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887E-36D4-4D65-B9ED-A97815BDF643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8D8C-7FDE-4B33-B27B-B36000D7A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E4DE-CC56-4959-9AD3-8AA9877AFA9D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1B4F-C3CD-4893-81F4-3A5F97568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86B5-7CC4-469F-85AF-B6E2F6B74526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A010-2E75-4583-8522-DA613BCCA0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BEC6-DF14-4DCF-B767-D52BFCA89CED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A7280-0084-4DF4-86A2-751989B12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ED01-96B7-49DD-8566-89CC4A819A4F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05FAB-B435-4818-8BD6-0CDE983A9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FFB7-2814-461E-8E74-86C81987083C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08E2-5762-4220-B8BF-61AEE578A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2B38-8967-4C55-AE3A-929023DF9B22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5C13-9418-4E80-A2F7-28F16DB31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3A632-55CF-4057-8BB0-76BD01A2F082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E4F02-00EC-4F6D-A4CB-4914BE61B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53BEB-132F-4646-9A59-529196C9C01B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BB69D-21CE-4DB9-A315-7B91784F0D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6FE78-1AB1-44C3-A932-779468D1CAA4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A10A5-A035-48EC-913E-42873277E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48A7A-F15F-4578-8DB3-B13432FA6AD0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9281A-4197-447F-B1A3-E248237C9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6990-0DBB-4628-9D44-82F5FCCCCCB0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5D82-7246-48A2-888C-A5C2B74B1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215A-92D2-4616-BD44-79EB6477CA28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EE5A8-E657-4DF4-A3FF-EBC9E2E92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2DCF-7A94-452B-8EF3-9670732CCA9A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2C70-62CA-4B70-BE3B-1C6CDB1E8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A65B-5EB0-41AE-99ED-A0394DAD7195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96B6-616F-4590-8C75-C75DD5129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722088-50C3-4211-9F47-A7D80CC40EF7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675F4F-1AC7-4E87-B9FB-E87865AA2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6" r:id="rId3"/>
    <p:sldLayoutId id="2147483765" r:id="rId4"/>
    <p:sldLayoutId id="2147483764" r:id="rId5"/>
    <p:sldLayoutId id="2147483763" r:id="rId6"/>
    <p:sldLayoutId id="2147483762" r:id="rId7"/>
    <p:sldLayoutId id="2147483761" r:id="rId8"/>
    <p:sldLayoutId id="2147483760" r:id="rId9"/>
    <p:sldLayoutId id="2147483769" r:id="rId10"/>
    <p:sldLayoutId id="2147483759" r:id="rId11"/>
    <p:sldLayoutId id="2147483770" r:id="rId12"/>
    <p:sldLayoutId id="2147483758" r:id="rId13"/>
    <p:sldLayoutId id="2147483757" r:id="rId14"/>
    <p:sldLayoutId id="2147483756" r:id="rId1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71438" y="180975"/>
            <a:ext cx="12120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C00000"/>
                </a:solidFill>
              </a:rPr>
              <a:t>1. Основные факторы пересмотра технологий анализа данных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7975" y="911225"/>
          <a:ext cx="11709400" cy="5668963"/>
        </p:xfrm>
        <a:graphic>
          <a:graphicData uri="http://schemas.openxmlformats.org/drawingml/2006/table">
            <a:tbl>
              <a:tblPr/>
              <a:tblGrid>
                <a:gridCol w="4084638"/>
                <a:gridCol w="3957637"/>
                <a:gridCol w="3667125"/>
              </a:tblGrid>
              <a:tr h="7635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  <a:cs typeface="Arial" charset="0"/>
                        </a:rPr>
                        <a:t>Фактор реального времени (РВ)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C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  <a:cs typeface="Arial" charset="0"/>
                        </a:rPr>
                        <a:t>Специфика открытых предметных областей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C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  <a:cs typeface="Arial" charset="0"/>
                        </a:rPr>
                        <a:t>Сложный характер объекта управления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CDA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особо жесткие требования (для анализа данных) к методам и моделям выдвинули: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0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выразилась в двух обстоятельствах: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0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демонстрирует ограниченность: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0B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значительные объемы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данных, эффективно участвующий в процессе принятия решения;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6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хранения больших массивов породила потребность создания средств поддержки "открытых" множеств запросов к хранимой информации;</a:t>
                      </a: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6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традиционных моделей и методов теории управления;</a:t>
                      </a: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6EC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разнородный характер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данных;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6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осознана потребность создания средств автоматического выделения и анализа скрытых зависимостей.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6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интеллектуальных систем 1-го поколения (экспертных систем продукционного типа).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6EC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обрабатывать данные разнотипными средствами, сводя в некоторую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единую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инструментальную среду порождения финального решения.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6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6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6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0" y="250825"/>
            <a:ext cx="11976100" cy="982663"/>
          </a:xfrm>
        </p:spPr>
        <p:txBody>
          <a:bodyPr/>
          <a:lstStyle/>
          <a:p>
            <a:pPr marL="342900" indent="-342900" algn="ctr" eaLnBrk="1" hangingPunct="1"/>
            <a:r>
              <a:rPr lang="ru-RU" sz="28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2. Характерные особенности задач нового типа в компьютерном анализе данных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813" y="2506663"/>
            <a:ext cx="2555875" cy="2481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Объект исследования характеризуется </a:t>
            </a:r>
            <a:r>
              <a:rPr lang="ru-RU" b="1" dirty="0"/>
              <a:t>большими</a:t>
            </a:r>
            <a:r>
              <a:rPr lang="ru-RU" dirty="0"/>
              <a:t> объемами данных, требуется анализ в ограниченное время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63863" y="2506663"/>
            <a:ext cx="2514600" cy="2481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Формальная модель объекта отсутствует (нет полного и непротиворечивого аналитического описания)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1975" y="2506663"/>
            <a:ext cx="2693988" cy="2865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Необходимо уметь выделять параметры, определяющие поведение (</a:t>
            </a:r>
            <a:r>
              <a:rPr lang="ru-RU" dirty="0" err="1"/>
              <a:t>оптимизируемость</a:t>
            </a:r>
            <a:r>
              <a:rPr lang="ru-RU" dirty="0"/>
              <a:t> и управляемость) в тех или иных ситуациях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31225" y="2249488"/>
            <a:ext cx="3462338" cy="32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Необходимо уметь обобщать имеющую информацию, выделяя неявно представленные зависимости (то есть те эмпирические правила, которые позволяют оптимизировать и предсказывать поведение модели в новых обстоятельствах)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771650" y="1223963"/>
            <a:ext cx="1870075" cy="120015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294188" y="1322388"/>
            <a:ext cx="735012" cy="1101725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270625" y="1298575"/>
            <a:ext cx="717550" cy="108585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486650" y="1223963"/>
            <a:ext cx="2262188" cy="898525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06488" y="141288"/>
            <a:ext cx="8499475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Особенностью новой парадигмы компьютерной обработки данных и знаний является 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использование: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113" y="2212975"/>
            <a:ext cx="2767012" cy="24003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средств поддержки хранения больших пополняющихся объемов </a:t>
            </a:r>
            <a:r>
              <a:rPr lang="ru-RU" dirty="0">
                <a:solidFill>
                  <a:schemeClr val="tx1"/>
                </a:solidFill>
              </a:rPr>
              <a:t>информации</a:t>
            </a: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31125" y="2212975"/>
            <a:ext cx="2833688" cy="25717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развитых средств представления знаний и компьютерных моделей рассуждений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27425" y="2836863"/>
            <a:ext cx="3959225" cy="33559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средств компьютерной аппроксимации психологических аспектов умственной деятельности (когнитивная графика и другие средства визуализации, формализация эвристических способов решения задач, формализация поиска релевантного знания в процессе рассуждения).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073275" y="1470025"/>
            <a:ext cx="1241425" cy="522288"/>
          </a:xfrm>
          <a:prstGeom prst="straightConnector1">
            <a:avLst/>
          </a:prstGeom>
          <a:ln w="539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356225" y="1527175"/>
            <a:ext cx="0" cy="1068388"/>
          </a:xfrm>
          <a:prstGeom prst="straightConnector1">
            <a:avLst/>
          </a:prstGeom>
          <a:ln w="539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873875" y="1470025"/>
            <a:ext cx="1608138" cy="522288"/>
          </a:xfrm>
          <a:prstGeom prst="straightConnector1">
            <a:avLst/>
          </a:prstGeom>
          <a:ln w="539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84175" y="168275"/>
            <a:ext cx="11045825" cy="909638"/>
          </a:xfrm>
        </p:spPr>
        <p:txBody>
          <a:bodyPr/>
          <a:lstStyle/>
          <a:p>
            <a:pPr marL="342900" indent="-342900" eaLnBrk="1" hangingPunct="1"/>
            <a:r>
              <a:rPr lang="ru-RU" sz="28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3. Схема эволюции систем анализа данных и систем поддержки принятия решений 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681163"/>
            <a:ext cx="2351087" cy="13398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Технология 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БД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65488" y="1681163"/>
            <a:ext cx="2351087" cy="13398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Технология</a:t>
            </a: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OLTP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65838" y="1681163"/>
            <a:ext cx="2163762" cy="13398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Технология </a:t>
            </a:r>
            <a:r>
              <a:rPr lang="en-US" b="1" dirty="0">
                <a:solidFill>
                  <a:srgbClr val="002060"/>
                </a:solidFill>
              </a:rPr>
              <a:t>OLAP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793163" y="1681163"/>
            <a:ext cx="2408237" cy="13398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Технология 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DWH </a:t>
            </a:r>
            <a:r>
              <a:rPr lang="en-US" b="1" dirty="0">
                <a:solidFill>
                  <a:srgbClr val="002060"/>
                </a:solidFill>
              </a:rPr>
              <a:t>&amp; DM 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1" name="Прямая со стрелкой 10"/>
          <p:cNvCxnSpPr>
            <a:stCxn id="5" idx="3"/>
            <a:endCxn id="6" idx="1"/>
          </p:cNvCxnSpPr>
          <p:nvPr/>
        </p:nvCxnSpPr>
        <p:spPr>
          <a:xfrm>
            <a:off x="2530475" y="2351088"/>
            <a:ext cx="735013" cy="0"/>
          </a:xfrm>
          <a:prstGeom prst="straightConnector1">
            <a:avLst/>
          </a:prstGeom>
          <a:ln w="4762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3"/>
            <a:endCxn id="7" idx="1"/>
          </p:cNvCxnSpPr>
          <p:nvPr/>
        </p:nvCxnSpPr>
        <p:spPr>
          <a:xfrm>
            <a:off x="5616575" y="2351088"/>
            <a:ext cx="449263" cy="0"/>
          </a:xfrm>
          <a:prstGeom prst="straightConnector1">
            <a:avLst/>
          </a:prstGeom>
          <a:ln w="4762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3"/>
            <a:endCxn id="8" idx="1"/>
          </p:cNvCxnSpPr>
          <p:nvPr/>
        </p:nvCxnSpPr>
        <p:spPr>
          <a:xfrm>
            <a:off x="8229600" y="2351088"/>
            <a:ext cx="563563" cy="0"/>
          </a:xfrm>
          <a:prstGeom prst="straightConnector1">
            <a:avLst/>
          </a:prstGeom>
          <a:ln w="4762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36538" y="3506788"/>
            <a:ext cx="2293937" cy="286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БД - специальная форма организации данных, поддерживаемая СУБД для поиска нужного значения параметра в системе формализованных отношений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65488" y="3506788"/>
            <a:ext cx="2163762" cy="286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 промышленных СУБД, не способных быстро извлекать нужную информацию в режиме РВ был вытеснен с рынка информационных технологий.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065838" y="3475038"/>
            <a:ext cx="2163762" cy="286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Усложнение средств АД в процессе принятия решений потребовало усовершенствований в технологиях накопления и обработки данных ("расчеты по заранее заданным формулам")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637588" y="3460750"/>
            <a:ext cx="2859087" cy="2998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DWH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предметноориентированный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интегрированный,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неизменяемый и поддерживающий хронологию НД, специфическим образом организованный для целей поддержки принятия решения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управляемый данными процесс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извлечения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зависимостей из больших БД. </a:t>
            </a:r>
          </a:p>
        </p:txBody>
      </p:sp>
      <p:cxnSp>
        <p:nvCxnSpPr>
          <p:cNvPr id="26" name="Прямая со стрелкой 25"/>
          <p:cNvCxnSpPr>
            <a:endCxn id="17" idx="0"/>
          </p:cNvCxnSpPr>
          <p:nvPr/>
        </p:nvCxnSpPr>
        <p:spPr>
          <a:xfrm flipH="1">
            <a:off x="1384300" y="3035300"/>
            <a:ext cx="11113" cy="4714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</p:cNvCxnSpPr>
          <p:nvPr/>
        </p:nvCxnSpPr>
        <p:spPr>
          <a:xfrm flipH="1">
            <a:off x="4441825" y="3021013"/>
            <a:ext cx="0" cy="4857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015163" y="3021013"/>
            <a:ext cx="0" cy="4857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9867900" y="3021013"/>
            <a:ext cx="7938" cy="439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3863" y="595313"/>
          <a:ext cx="11144250" cy="5160962"/>
        </p:xfrm>
        <a:graphic>
          <a:graphicData uri="http://schemas.openxmlformats.org/drawingml/2006/table">
            <a:tbl>
              <a:tblPr/>
              <a:tblGrid>
                <a:gridCol w="2227262"/>
                <a:gridCol w="4414838"/>
                <a:gridCol w="450215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Свойство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OLTP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OLAP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27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 промышленных СУБД, не способных быстро извлекать нужную информацию в режиме РВ был вытеснен с рынка информационных технологий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Усложнение средств АД в процессе принятия решений потребовало усовершенствований в технологиях накопления и обработки данных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Назначение данных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Оперативный поиск, несложная обработка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Аналитическая обработка, прогнозирование, моделирование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агрегации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Детализированный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Агрегированный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хранения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Неск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олько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месяцев - до 1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Несколько лет - до нескольких десятков лет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 обновления, объем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Высокая, малыми порциями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Малая, большими порциями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эффективности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 транзактов в единицу времени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выполнения сложных запросов, прозрачность структуры хранения информации для пользователей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358775" y="136525"/>
            <a:ext cx="11104563" cy="655638"/>
          </a:xfrm>
        </p:spPr>
        <p:txBody>
          <a:bodyPr/>
          <a:lstStyle/>
          <a:p>
            <a:pPr marL="342900" indent="-342900" eaLnBrk="1" hangingPunct="1"/>
            <a:r>
              <a:rPr lang="ru-RU" sz="28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4. Направления интеллектуального анализа данных (</a:t>
            </a:r>
            <a:r>
              <a:rPr lang="en-US" sz="28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DM</a:t>
            </a:r>
            <a:r>
              <a:rPr lang="ru-RU" sz="28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)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024063" y="1184275"/>
            <a:ext cx="7013575" cy="370681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Порождение деревьев решений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Системы, основанные на правилах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Статистический анализ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Генетические алгоритмы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Нейронные сети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Визуализация (когнитивная компьютерная графика).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85BA39-B4D6-45BE-9D34-A6FFF51FE94F}"/>
</file>

<file path=customXml/itemProps2.xml><?xml version="1.0" encoding="utf-8"?>
<ds:datastoreItem xmlns:ds="http://schemas.openxmlformats.org/officeDocument/2006/customXml" ds:itemID="{28E746E3-1588-43DB-B5D0-8D223367F104}"/>
</file>

<file path=customXml/itemProps3.xml><?xml version="1.0" encoding="utf-8"?>
<ds:datastoreItem xmlns:ds="http://schemas.openxmlformats.org/officeDocument/2006/customXml" ds:itemID="{93DEBC0E-A36F-4D4F-836A-8851E588574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</TotalTime>
  <Words>434</Words>
  <Application>Microsoft Office PowerPoint</Application>
  <PresentationFormat>Произвольный</PresentationFormat>
  <Paragraphs>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Trebuchet MS</vt:lpstr>
      <vt:lpstr>Wingdings 3</vt:lpstr>
      <vt:lpstr>Calibri</vt:lpstr>
      <vt:lpstr>Times New Roman</vt:lpstr>
      <vt:lpstr>Wingdings</vt:lpstr>
      <vt:lpstr>Грань</vt:lpstr>
      <vt:lpstr>Грань</vt:lpstr>
      <vt:lpstr>Грань</vt:lpstr>
      <vt:lpstr>Слайд 1</vt:lpstr>
      <vt:lpstr>2. Характерные особенности задач нового типа в компьютерном анализе данных </vt:lpstr>
      <vt:lpstr>Слайд 3</vt:lpstr>
      <vt:lpstr>3. Схема эволюции систем анализа данных и систем поддержки принятия решений  </vt:lpstr>
      <vt:lpstr>Слайд 5</vt:lpstr>
      <vt:lpstr>4. Направления интеллектуального анализа данных (DM) </vt:lpstr>
    </vt:vector>
  </TitlesOfParts>
  <Company>ГГУ им.Ф.Скорины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факторы пересмотра технологий анализа данных</dc:subject>
  <dc:creator>Осипенко НБ</dc:creator>
  <cp:lastModifiedBy>user</cp:lastModifiedBy>
  <cp:revision>33</cp:revision>
  <dcterms:created xsi:type="dcterms:W3CDTF">2015-02-26T08:18:48Z</dcterms:created>
  <dcterms:modified xsi:type="dcterms:W3CDTF">2015-05-21T19:00:01Z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