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F2BDB-55B7-4B1A-91DD-3FC172309636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641EB-BB3C-4306-A890-7881B2E478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F8724-6334-47BE-9113-190ADCEAB08A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A8B14-64A7-4948-BF08-EEE6F319DF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E7461-1B43-447F-812E-362AFD31389F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7652-FAC5-4013-9681-CF92427613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85F3A-4DA8-4D83-BBFB-6C2EAB1E6FC0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B4A38-636C-41C1-97B4-631B09DE71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94D6C-1DAE-4554-98FB-7D35D738D3F0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05199-4F13-42AE-8BF1-C85E2FE1CA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2507A-5988-43C2-BAEB-2EFCD8CBC2F2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A86E8-2580-465B-921B-BA9D25E603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3E47A-AE3A-466F-90F2-C1F0A7A70F32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B387B-EBA9-4E3C-992F-45F4EB0546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1AACD-C522-4681-9798-4BABEBE7842F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D7EC9-B500-4376-8B89-7BF011EFBB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B20D0-74DA-438C-A67E-4E32963DA2DE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1DD87-B49F-4290-89AF-0B9B88F379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5FAD7-6E64-447F-B800-14AB11477409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4754-6DBF-4A90-B22A-EF146A2345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1E6BC-4C92-448D-B1EF-3C75FA979962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10A95-B67E-4AD8-8511-2EFD12A8E7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D32BF4C-1E55-439C-85E7-351541E14190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1B7EA2E-C1CA-43A6-B0EA-7545E1595A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/>
              <a:t>Схема эволюции систем анализа данных и систем поддержки принятия решений </a:t>
            </a:r>
            <a:br>
              <a:rPr lang="ru-RU" b="1" dirty="0"/>
            </a:br>
            <a:endParaRPr lang="ru-RU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Объект 1"/>
          <p:cNvSpPr>
            <a:spLocks noGrp="1"/>
          </p:cNvSpPr>
          <p:nvPr>
            <p:ph idx="1"/>
          </p:nvPr>
        </p:nvSpPr>
        <p:spPr>
          <a:xfrm>
            <a:off x="250825" y="2636838"/>
            <a:ext cx="8677275" cy="3451225"/>
          </a:xfrm>
        </p:spPr>
        <p:txBody>
          <a:bodyPr/>
          <a:lstStyle/>
          <a:p>
            <a:pPr marL="0" indent="0" algn="just" eaLnBrk="1" hangingPunct="1">
              <a:buFont typeface="Symbol" pitchFamily="18" charset="2"/>
              <a:buNone/>
            </a:pPr>
            <a:r>
              <a:rPr lang="ru-RU" sz="3200" smtClean="0"/>
              <a:t>БД - специальная форма организации данных, поддерживаемая СУБД для поиска нужного значения параметра в системе формализованных отношений.</a:t>
            </a:r>
          </a:p>
        </p:txBody>
      </p:sp>
      <p:sp>
        <p:nvSpPr>
          <p:cNvPr id="14338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Технология БД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ъект 1"/>
          <p:cNvSpPr>
            <a:spLocks noGrp="1"/>
          </p:cNvSpPr>
          <p:nvPr>
            <p:ph idx="1"/>
          </p:nvPr>
        </p:nvSpPr>
        <p:spPr>
          <a:xfrm>
            <a:off x="395288" y="2674938"/>
            <a:ext cx="8424862" cy="3451225"/>
          </a:xfrm>
        </p:spPr>
        <p:txBody>
          <a:bodyPr/>
          <a:lstStyle/>
          <a:p>
            <a:pPr marL="0" indent="0" algn="just" eaLnBrk="1" hangingPunct="1">
              <a:buFont typeface="Symbol" pitchFamily="18" charset="2"/>
              <a:buNone/>
            </a:pPr>
            <a:r>
              <a:rPr lang="ru-RU" sz="3200" smtClean="0"/>
              <a:t>Стандарт промышленных СУБД, не способных быстро извлекать нужную информацию в режиме РВ был вытеснен с рынка информационных технологий.</a:t>
            </a:r>
          </a:p>
          <a:p>
            <a:pPr marL="0" indent="0" eaLnBrk="1" hangingPunct="1">
              <a:buFont typeface="Symbol" pitchFamily="18" charset="2"/>
              <a:buNone/>
            </a:pPr>
            <a:endParaRPr lang="ru-RU" smtClean="0"/>
          </a:p>
        </p:txBody>
      </p:sp>
      <p:sp>
        <p:nvSpPr>
          <p:cNvPr id="1536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Технология </a:t>
            </a:r>
            <a:r>
              <a:rPr lang="en-US" smtClean="0"/>
              <a:t>OLTP</a:t>
            </a:r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50825" y="2276475"/>
          <a:ext cx="8642350" cy="4637088"/>
        </p:xfrm>
        <a:graphic>
          <a:graphicData uri="http://schemas.openxmlformats.org/drawingml/2006/table">
            <a:tbl>
              <a:tblPr/>
              <a:tblGrid>
                <a:gridCol w="2881313"/>
                <a:gridCol w="2881312"/>
                <a:gridCol w="2879725"/>
              </a:tblGrid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Свойство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OLTP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OLAP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782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Назначение данных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Оперативный поиск, несложная обработка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Аналитическая обработка, прогнозирование, моделирование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2CC"/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агрегации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Детализированный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Агрегированный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7"/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Период хранения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Неск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олько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месяцев - до 1 года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Несколько лет - до нескольких. десятков лет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2CC"/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Частота обновления, объем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Высокая, малыми порциями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Малая, большими порциями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7"/>
                    </a:solidFill>
                  </a:tcPr>
                </a:tc>
              </a:tr>
              <a:tr h="1042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Критерий эффективности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 транзактов в единицу времени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Скорость выполнения сложных запросов, прозрачность структуры хранения информации для пользователей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2CC"/>
                    </a:solidFill>
                  </a:tcPr>
                </a:tc>
              </a:tr>
            </a:tbl>
          </a:graphicData>
        </a:graphic>
      </p:graphicFrame>
      <p:sp>
        <p:nvSpPr>
          <p:cNvPr id="16415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Технология </a:t>
            </a:r>
            <a:r>
              <a:rPr lang="en-US" smtClean="0"/>
              <a:t>OLAP</a:t>
            </a:r>
            <a:endParaRPr lang="ru-R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ъект 1"/>
          <p:cNvSpPr>
            <a:spLocks noGrp="1"/>
          </p:cNvSpPr>
          <p:nvPr>
            <p:ph idx="1"/>
          </p:nvPr>
        </p:nvSpPr>
        <p:spPr>
          <a:xfrm>
            <a:off x="179388" y="2674938"/>
            <a:ext cx="8856662" cy="3994150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ru-RU" sz="3000" smtClean="0"/>
              <a:t>Наряду с задачами </a:t>
            </a:r>
            <a:r>
              <a:rPr lang="en-US" sz="3000" smtClean="0"/>
              <a:t>OLAP</a:t>
            </a:r>
            <a:r>
              <a:rPr lang="ru-RU" sz="3000" smtClean="0"/>
              <a:t>-обработки поиск всех релевантных данным и целям их обработки функциональных зависимостей. </a:t>
            </a:r>
            <a:endParaRPr lang="ru-RU" sz="3000" smtClean="0">
              <a:latin typeface="Arial" charset="0"/>
            </a:endParaRPr>
          </a:p>
          <a:p>
            <a:pPr marL="0" indent="0" algn="just"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ru-RU" sz="3000" smtClean="0"/>
              <a:t>Характерна взаимная согласованность технологий накопления данных (представления данных и знаний, эффективного хранения, поиска и доставки) и автоматического извлечения из них полезных зависимостей (моделей, правил, функциональных отношений).</a:t>
            </a:r>
          </a:p>
          <a:p>
            <a:pPr marL="0" indent="0" algn="just" eaLnBrk="1" hangingPunct="1">
              <a:lnSpc>
                <a:spcPct val="90000"/>
              </a:lnSpc>
              <a:buFont typeface="Symbol" pitchFamily="18" charset="2"/>
              <a:buNone/>
            </a:pPr>
            <a:endParaRPr lang="ru-RU" sz="2200" smtClean="0"/>
          </a:p>
        </p:txBody>
      </p:sp>
      <p:sp>
        <p:nvSpPr>
          <p:cNvPr id="17410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Технология </a:t>
            </a:r>
            <a:r>
              <a:rPr lang="en-US" smtClean="0"/>
              <a:t>DWH &amp; DM </a:t>
            </a:r>
            <a:endParaRPr 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388" y="2205038"/>
            <a:ext cx="8856662" cy="4464050"/>
          </a:xfrm>
        </p:spPr>
        <p:txBody>
          <a:bodyPr rtlCol="0">
            <a:normAutofit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2800" dirty="0" smtClean="0"/>
              <a:t>Востребованность опыта, методологии </a:t>
            </a:r>
            <a:r>
              <a:rPr lang="ru-RU" sz="2800" dirty="0"/>
              <a:t>и </a:t>
            </a:r>
            <a:r>
              <a:rPr lang="ru-RU" sz="2800" dirty="0" smtClean="0"/>
              <a:t>инструментальных средств, способных: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dirty="0" smtClean="0"/>
              <a:t>Выявлять </a:t>
            </a:r>
            <a:r>
              <a:rPr lang="ru-RU" sz="2800" dirty="0"/>
              <a:t>скрытые взаимные влияния различных факторов и вести причинный анализ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dirty="0" smtClean="0"/>
              <a:t>Порождать </a:t>
            </a:r>
            <a:r>
              <a:rPr lang="ru-RU" sz="2800" dirty="0"/>
              <a:t>возможные зависимости в накопленных </a:t>
            </a:r>
            <a:r>
              <a:rPr lang="ru-RU" sz="2800" dirty="0" smtClean="0"/>
              <a:t>данных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dirty="0" smtClean="0"/>
              <a:t>Анализировать </a:t>
            </a:r>
            <a:r>
              <a:rPr lang="ru-RU" sz="2800" dirty="0"/>
              <a:t>наблюдаемые в накопленных данных аномалии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dirty="0"/>
              <a:t>Прогнозировать </a:t>
            </a:r>
            <a:r>
              <a:rPr lang="ru-RU" sz="2800" dirty="0" smtClean="0"/>
              <a:t>характер </a:t>
            </a:r>
            <a:r>
              <a:rPr lang="ru-RU" sz="2800" dirty="0"/>
              <a:t>поведения объекта исследования.</a:t>
            </a:r>
          </a:p>
          <a:p>
            <a:pPr marL="0" indent="0" algn="just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/>
          </a:p>
        </p:txBody>
      </p:sp>
      <p:sp>
        <p:nvSpPr>
          <p:cNvPr id="1843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Технология </a:t>
            </a:r>
            <a:r>
              <a:rPr lang="en-US" smtClean="0"/>
              <a:t>DWH &amp; DM </a:t>
            </a:r>
            <a:endParaRPr lang="ru-RU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FBF279BB59ECF4FA9C869E18CF0B771" ma:contentTypeVersion="0" ma:contentTypeDescription="Создание документа." ma:contentTypeScope="" ma:versionID="6945e39f0fea48da591cef1e4b5c16d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AFF4D4-C8BC-4ABB-9E01-B3F626CDEC55}"/>
</file>

<file path=customXml/itemProps2.xml><?xml version="1.0" encoding="utf-8"?>
<ds:datastoreItem xmlns:ds="http://schemas.openxmlformats.org/officeDocument/2006/customXml" ds:itemID="{7F99FE5D-318B-4A7F-8983-63684AC2476A}"/>
</file>

<file path=customXml/itemProps3.xml><?xml version="1.0" encoding="utf-8"?>
<ds:datastoreItem xmlns:ds="http://schemas.openxmlformats.org/officeDocument/2006/customXml" ds:itemID="{A21D2A34-3285-4509-B00E-604F1A874C4D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</TotalTime>
  <Words>188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6</vt:i4>
      </vt:variant>
    </vt:vector>
  </HeadingPairs>
  <TitlesOfParts>
    <vt:vector size="19" baseType="lpstr">
      <vt:lpstr>Arial</vt:lpstr>
      <vt:lpstr>Candara</vt:lpstr>
      <vt:lpstr>Symbol</vt:lpstr>
      <vt:lpstr>Calibri</vt:lpstr>
      <vt:lpstr>Times New Roman</vt:lpstr>
      <vt:lpstr>Wingdings</vt:lpstr>
      <vt:lpstr>Волна</vt:lpstr>
      <vt:lpstr>Волна</vt:lpstr>
      <vt:lpstr>Волна</vt:lpstr>
      <vt:lpstr>Волна</vt:lpstr>
      <vt:lpstr>Волна</vt:lpstr>
      <vt:lpstr>Волна</vt:lpstr>
      <vt:lpstr>Волна</vt:lpstr>
      <vt:lpstr>Схема эволюции систем анализа данных и систем поддержки принятия решений  </vt:lpstr>
      <vt:lpstr>Технология БД</vt:lpstr>
      <vt:lpstr>Технология OLTP</vt:lpstr>
      <vt:lpstr>Технология OLAP</vt:lpstr>
      <vt:lpstr>Технология DWH &amp; DM </vt:lpstr>
      <vt:lpstr>Технология DWH &amp; DM </vt:lpstr>
    </vt:vector>
  </TitlesOfParts>
  <Company>ГГУ им Ф.Скорины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ИТ</dc:title>
  <dc:subject>Схема эволюции систем анализа данных и систем поддержки принятия решений</dc:subject>
  <dc:creator>Осипенко НБ</dc:creator>
  <cp:lastModifiedBy>user</cp:lastModifiedBy>
  <cp:revision>4</cp:revision>
  <dcterms:created xsi:type="dcterms:W3CDTF">2015-02-19T08:35:35Z</dcterms:created>
  <dcterms:modified xsi:type="dcterms:W3CDTF">2015-05-20T09:01:20Z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0x0101009FBF279BB59ECF4FA9C869E18CF0B771</vt:lpwstr>
  </property>
</Properties>
</file>