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797F-6EA4-4899-9226-189759144C07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3993-33A4-4C9D-BA75-48094ED42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2E62-64E4-4B4A-981C-C247055771C7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0B4F-47DB-435E-9F87-03554B35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0A90-E114-473D-8A8A-7562C26BAE70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AF13-8C4F-4906-827C-27A21F9AF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8E96-2EE0-4A66-A129-725BC445269E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096E-A167-4011-BEA0-D57341030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A438-3A18-43BF-9BD4-8FFE558F1471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4DEE-8555-464E-A210-7CEAC40192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E09C-1622-4C38-A621-1E166BC72431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5942-42AF-4277-B65E-6A48F9E19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C766-2137-4EDC-B219-4225BDD19D3C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2999-2113-4448-8A39-914E04CB5C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34A75-EA1B-44D3-B69A-3DD6E85F1651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C180-1E73-4462-B064-ABEB17FF2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9F63-C26B-4DC4-BC65-87EEE4F9B1F5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EF36-478E-4738-9BF2-7CA26752C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CF47-3A49-41D7-A948-02844B72AFE0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FE06-2ABD-49A5-A793-6329C316C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227F-E412-43BF-932F-1241666AE92B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9937-3559-4547-8EBC-7F3E5A3D6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A410-F23F-4BDF-80A0-91FF64AD40E1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1D62-5ADA-4850-ABE5-7112AC1F6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BABCB-B389-43EF-8BAF-FAA4F857438A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1E9B-C045-4552-837A-4D4D946CE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8374-5832-4E3C-AE0F-8E22A4C33BA2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6164-790D-4AEF-A57E-EF15A2000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778C-250D-4EE5-9577-49F97DB0B9F6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9A4F-80C7-4242-B768-F8849C509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905F-7710-4033-B2DA-0FE9C60226D5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B85-2DE5-4B6B-9D4B-4DF3C79F9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F58AA-5BED-4239-A31F-EB3FE1475D7E}" type="datetimeFigureOut">
              <a:rPr lang="en-US"/>
              <a:pPr>
                <a:defRPr/>
              </a:pPr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4F92A-6645-49B4-AFDB-B2601C3ED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8" r:id="rId2"/>
    <p:sldLayoutId id="2147483767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61" r:id="rId9"/>
    <p:sldLayoutId id="2147483760" r:id="rId10"/>
    <p:sldLayoutId id="2147483770" r:id="rId11"/>
    <p:sldLayoutId id="2147483759" r:id="rId12"/>
    <p:sldLayoutId id="2147483771" r:id="rId13"/>
    <p:sldLayoutId id="2147483758" r:id="rId14"/>
    <p:sldLayoutId id="2147483757" r:id="rId15"/>
    <p:sldLayoutId id="214748375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1752600" y="3094038"/>
            <a:ext cx="759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Разведочный анализ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1450" y="160338"/>
            <a:ext cx="11250613" cy="1320800"/>
          </a:xfrm>
        </p:spPr>
        <p:txBody>
          <a:bodyPr/>
          <a:lstStyle/>
          <a:p>
            <a:pPr marL="342900" indent="-342900" eaLnBrk="1" hangingPunct="1"/>
            <a:r>
              <a:rPr lang="ru-RU" sz="2800" b="1" i="1" smtClean="0">
                <a:solidFill>
                  <a:srgbClr val="0070C0"/>
                </a:solidFill>
              </a:rPr>
              <a:t>1. Основные особенности разведочного анализа данных</a:t>
            </a:r>
            <a:r>
              <a:rPr lang="en-US" sz="2800" b="1" i="1" smtClean="0">
                <a:solidFill>
                  <a:srgbClr val="0070C0"/>
                </a:solidFill>
              </a:rPr>
              <a:t> </a:t>
            </a:r>
            <a:r>
              <a:rPr lang="ru-RU" b="1" i="1" u="sng" smtClean="0"/>
              <a:t/>
            </a:r>
            <a:br>
              <a:rPr lang="ru-RU" b="1" i="1" u="sng" smtClean="0"/>
            </a:b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1675" y="1046163"/>
          <a:ext cx="10972800" cy="5241925"/>
        </p:xfrm>
        <a:graphic>
          <a:graphicData uri="http://schemas.openxmlformats.org/drawingml/2006/table">
            <a:tbl>
              <a:tblPr/>
              <a:tblGrid>
                <a:gridCol w="2865438"/>
                <a:gridCol w="81073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Описание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цель РАД: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некоторой статистической модели в виде эмпирического описания структуры данных, которую необходимо будет потом в ходе статистического исследования верифицировать.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задача  РАД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 к компактному описанию данных при возможно более полном сохранении существенных аспектов информации, содержащихся в данных.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РАД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дают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наглядное представление о структуре многомерных данных в пространствах малой размерности;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связаны с линейным проецированием, упрощением описания с помощью компонентного анализа и многомерного шкалирования, кластер-анализа, анализа соответствий (для неколичественных переменных).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5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63513" y="144463"/>
            <a:ext cx="11225212" cy="990600"/>
          </a:xfrm>
        </p:spPr>
        <p:txBody>
          <a:bodyPr/>
          <a:lstStyle/>
          <a:p>
            <a:pPr marL="342900" indent="-342900" algn="ctr" eaLnBrk="1" hangingPunct="1"/>
            <a:r>
              <a:rPr lang="ru-RU" sz="28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2. Модели  структуры многомерных данных в </a:t>
            </a:r>
            <a:br>
              <a:rPr lang="ru-RU" sz="2800" b="1" i="1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ru-RU" sz="28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разведочном анализе данных </a:t>
            </a:r>
            <a:r>
              <a:rPr lang="ru-RU" b="1" i="1" u="sng" smtClean="0"/>
              <a:t/>
            </a:r>
            <a:br>
              <a:rPr lang="ru-RU" b="1" i="1" u="sng" smtClean="0"/>
            </a:br>
            <a:endParaRPr lang="ru-RU" smtClean="0"/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4251325"/>
            <a:ext cx="30257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475" y="4346575"/>
            <a:ext cx="276225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1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7188" y="4600575"/>
            <a:ext cx="312896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101600" y="1698625"/>
            <a:ext cx="1974850" cy="1720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облака точек примерно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эллипсоидальной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конфигурации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63763" y="1709738"/>
            <a:ext cx="1890712" cy="1709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(совокупность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нескольких «облаков» точек, достаточно далеко отстающих друг от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друга)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19563" y="1709738"/>
            <a:ext cx="1708150" cy="1709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«засорения»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(компактное облако точек и при этом присутствуют дальние выбросы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5663" y="1597025"/>
            <a:ext cx="2041525" cy="1935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носителя точек как многообразия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(линейного или нелинейного)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низкой размерности, чем исходное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42275" y="1709738"/>
            <a:ext cx="2073275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дискриминантная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модель, </a:t>
            </a:r>
            <a:r>
              <a:rPr lang="ru-RU"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точки разделены на несколько групп и дана информация о их принадлежности к той или иной группе.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213975" y="1698625"/>
            <a:ext cx="1917700" cy="246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эмпирический образ данных в виде покрытия выборочных точек многомерного признакового пространства сетью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гиперпараллелепипедов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оцененной плотностью распределения 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0491" name="Группа 1035"/>
          <p:cNvGrpSpPr>
            <a:grpSpLocks/>
          </p:cNvGrpSpPr>
          <p:nvPr/>
        </p:nvGrpSpPr>
        <p:grpSpPr bwMode="auto">
          <a:xfrm>
            <a:off x="873125" y="1020763"/>
            <a:ext cx="10299700" cy="688975"/>
            <a:chOff x="873579" y="1020536"/>
            <a:chExt cx="10299246" cy="688521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873579" y="1355277"/>
              <a:ext cx="10299246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873579" y="1355277"/>
              <a:ext cx="0" cy="34267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3221389" y="1355277"/>
              <a:ext cx="0" cy="35378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Прямая со стрелкой 1023"/>
            <p:cNvCxnSpPr>
              <a:endCxn id="22" idx="0"/>
            </p:cNvCxnSpPr>
            <p:nvPr/>
          </p:nvCxnSpPr>
          <p:spPr>
            <a:xfrm>
              <a:off x="4973911" y="1355277"/>
              <a:ext cx="0" cy="35378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Прямая со стрелкой 1026"/>
            <p:cNvCxnSpPr/>
            <p:nvPr/>
          </p:nvCxnSpPr>
          <p:spPr>
            <a:xfrm>
              <a:off x="6956611" y="1355277"/>
              <a:ext cx="0" cy="241141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Прямая со стрелкой 1028"/>
            <p:cNvCxnSpPr/>
            <p:nvPr/>
          </p:nvCxnSpPr>
          <p:spPr>
            <a:xfrm>
              <a:off x="8956773" y="1355277"/>
              <a:ext cx="0" cy="34267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Прямая со стрелкой 1030"/>
            <p:cNvCxnSpPr>
              <a:endCxn id="25" idx="0"/>
            </p:cNvCxnSpPr>
            <p:nvPr/>
          </p:nvCxnSpPr>
          <p:spPr>
            <a:xfrm>
              <a:off x="11172825" y="1355277"/>
              <a:ext cx="0" cy="34267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Прямая со стрелкой 1034"/>
            <p:cNvCxnSpPr/>
            <p:nvPr/>
          </p:nvCxnSpPr>
          <p:spPr>
            <a:xfrm>
              <a:off x="5473951" y="1020536"/>
              <a:ext cx="0" cy="334741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8" name="Прямая со стрелкой 1037"/>
          <p:cNvCxnSpPr/>
          <p:nvPr/>
        </p:nvCxnSpPr>
        <p:spPr>
          <a:xfrm>
            <a:off x="1089025" y="3532188"/>
            <a:ext cx="249238" cy="71913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 стрелкой 1039"/>
          <p:cNvCxnSpPr/>
          <p:nvPr/>
        </p:nvCxnSpPr>
        <p:spPr>
          <a:xfrm>
            <a:off x="3281363" y="3532188"/>
            <a:ext cx="773112" cy="57467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 стрелкой 1041"/>
          <p:cNvCxnSpPr/>
          <p:nvPr/>
        </p:nvCxnSpPr>
        <p:spPr>
          <a:xfrm>
            <a:off x="5543550" y="3532188"/>
            <a:ext cx="2171700" cy="10683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71450" y="136525"/>
            <a:ext cx="10728325" cy="687388"/>
          </a:xfrm>
        </p:spPr>
        <p:txBody>
          <a:bodyPr/>
          <a:lstStyle/>
          <a:p>
            <a:pPr marL="342900" indent="-342900" algn="ctr" eaLnBrk="1" hangingPunct="1"/>
            <a:r>
              <a:rPr lang="ru-RU" sz="2600" b="1" i="1" smtClean="0">
                <a:solidFill>
                  <a:srgbClr val="00B0F0"/>
                </a:solidFill>
                <a:latin typeface="Arial" charset="0"/>
                <a:cs typeface="Arial" charset="0"/>
              </a:rPr>
              <a:t>3. Упрощение описания (способы сокращения размерности)</a:t>
            </a:r>
            <a:r>
              <a:rPr lang="ru-RU" sz="2400" b="1" smtClean="0">
                <a:solidFill>
                  <a:srgbClr val="00B0F0"/>
                </a:solidFill>
              </a:rPr>
              <a:t/>
            </a:r>
            <a:br>
              <a:rPr lang="ru-RU" sz="2400" b="1" smtClean="0">
                <a:solidFill>
                  <a:srgbClr val="00B0F0"/>
                </a:solidFill>
              </a:rPr>
            </a:br>
            <a:endParaRPr lang="ru-RU" sz="2400" smtClean="0">
              <a:solidFill>
                <a:srgbClr val="00B0F0"/>
              </a:solidFill>
            </a:endParaRPr>
          </a:p>
        </p:txBody>
      </p:sp>
      <p:graphicFrame>
        <p:nvGraphicFramePr>
          <p:cNvPr id="21525" name="Group 21"/>
          <p:cNvGraphicFramePr>
            <a:graphicFrameLocks noGrp="1"/>
          </p:cNvGraphicFramePr>
          <p:nvPr/>
        </p:nvGraphicFramePr>
        <p:xfrm>
          <a:off x="333375" y="890588"/>
          <a:ext cx="11382375" cy="5395912"/>
        </p:xfrm>
        <a:graphic>
          <a:graphicData uri="http://schemas.openxmlformats.org/drawingml/2006/table">
            <a:tbl>
              <a:tblPr/>
              <a:tblGrid>
                <a:gridCol w="3794125"/>
                <a:gridCol w="3889375"/>
                <a:gridCol w="3698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Компонентный анализ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Шкалирование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Выбор информативных признаков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 из исходного описания в новое пространство, оси которого составляют некоторые комбинации исходных признаков.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 подпространства размерности , в котором разница между расстояниями в исходном и найденном пространстве была бы минимальной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Сокращается размерность без введения новых комбинированных признаков.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Точки проецируются в пространство первых двух компонент. Главные компоненты имеют свойства: сумма квадратов евклидовых расстояний от исходных точек до пространства натянутого на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первых главных компонент, наименьшая относительно любых других подпространств в той же размерности.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основаны на оценке отличий матрицы расстояний в двух пространствах. Если стремятся точно приблизить матрицы, то шкалирование называют метрическим, если в приближении стремятся сохранить порядок в двух пространствах - то неметрическим.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в качестве измерителя близости использовать квадраты евклидовых расстояний, то структуру данных лучше всего описывают признаки с наибольшими дисперсиями.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4B8AD5E-42A8-4690-A685-75262403A7BC}"/>
</file>

<file path=customXml/itemProps2.xml><?xml version="1.0" encoding="utf-8"?>
<ds:datastoreItem xmlns:ds="http://schemas.openxmlformats.org/officeDocument/2006/customXml" ds:itemID="{E76DA513-4BF1-427E-90AE-71227E29C5AF}"/>
</file>

<file path=customXml/itemProps3.xml><?xml version="1.0" encoding="utf-8"?>
<ds:datastoreItem xmlns:ds="http://schemas.openxmlformats.org/officeDocument/2006/customXml" ds:itemID="{03133C7E-1905-45EB-ADFC-A6763AAFC89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304</Words>
  <Application>Microsoft Office PowerPoint</Application>
  <PresentationFormat>Произвольный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Trebuchet MS</vt:lpstr>
      <vt:lpstr>Wingdings 3</vt:lpstr>
      <vt:lpstr>Calibri</vt:lpstr>
      <vt:lpstr>Times New Roman</vt:lpstr>
      <vt:lpstr>Wingdings</vt:lpstr>
      <vt:lpstr>Грань</vt:lpstr>
      <vt:lpstr>Грань</vt:lpstr>
      <vt:lpstr>Грань</vt:lpstr>
      <vt:lpstr>Грань</vt:lpstr>
      <vt:lpstr>Слайд 1</vt:lpstr>
      <vt:lpstr>1. Основные особенности разведочного анализа данных  </vt:lpstr>
      <vt:lpstr>2. Модели  структуры многомерных данных в  разведочном анализе данных  </vt:lpstr>
      <vt:lpstr>3. Упрощение описания (способы сокращения размерности) </vt:lpstr>
    </vt:vector>
  </TitlesOfParts>
  <Company>ГГУ им.Ф 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Разведочный анализ данных</dc:subject>
  <dc:creator>Осипенко НБ</dc:creator>
  <cp:lastModifiedBy>user</cp:lastModifiedBy>
  <cp:revision>26</cp:revision>
  <dcterms:created xsi:type="dcterms:W3CDTF">2015-02-26T08:18:48Z</dcterms:created>
  <dcterms:modified xsi:type="dcterms:W3CDTF">2015-05-21T18:55:51Z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