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4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9B43-6E63-4C55-BBC3-7C75B3CCDCD7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0287-B912-49BE-9150-5130576F6C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34CE-7798-473D-9553-49F6F035C9B6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68C73-753B-4580-812C-BB3FF7186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9474-F664-424F-919C-B6B941A9875F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90C58-8D63-4B81-A20C-3B604E3E6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B0AE-E533-40A5-AE37-2EFE6AC7A055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00B42-81C0-4FD6-BD79-C75039A3DA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95FF-5500-4BD5-BE5F-58FCCECC8B7F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AE733-8FA7-4E8B-A389-49ABE98B8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86EFF-A8AB-43E6-AB9A-CBD1F803752B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B460D-B33C-41BD-B881-BA9A100D8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540A8-40FA-4050-B6EC-3146A683A367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441E-F7C8-4EEE-B197-477AAA82C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C5B3-3894-416D-80DA-6F092094C577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265-4202-4A68-8937-2D225F704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FB644-0F72-4EDE-9FD8-1E0C30F737F7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6192C-5F8A-46C2-B5A5-68562FD64C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947D-AEF0-4C7B-B191-0FDF814E45CD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4288-9B51-47C0-9BDB-37B18A81B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FCDE-89AD-4B93-B1A8-6ADD42C5DBF0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07740-DF76-4FAD-99D8-7939E2684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F1E0B-B516-48F9-8F6F-7B8B98AAECC7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F32F1-64B9-476F-9A21-A6E52F593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3575-DFA5-4D0E-8379-29AF97376364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C192-092D-4347-947E-68FD7C4BB4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005E-A9A3-4570-9BA7-A31598B7B95A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45FF-9826-4E7A-8140-CFB98CB70F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6742E-ABA4-4941-B8D7-C31368E38DC3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419DD-ACAD-4C55-AFEE-525C1BF9E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FB5A3-4833-4721-A24D-72D3F41AFDF1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C2A8-3DA1-4F42-BAF1-E7FF155EF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483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4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E74949-FE82-4F13-B8B3-8A91281A6272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22B59FC0-82B2-48A0-A485-C40DC6D7D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52" r:id="rId11"/>
    <p:sldLayoutId id="2147483941" r:id="rId12"/>
    <p:sldLayoutId id="2147483953" r:id="rId13"/>
    <p:sldLayoutId id="2147483940" r:id="rId14"/>
    <p:sldLayoutId id="2147483939" r:id="rId15"/>
    <p:sldLayoutId id="214748393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9613" y="2792413"/>
            <a:ext cx="104298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Примеры подходов к статистическому анализу данных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6200"/>
            <a:ext cx="3289300" cy="749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1</a:t>
            </a:r>
            <a:endParaRPr lang="ru-RU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81" name="Rectangle 2"/>
          <p:cNvSpPr>
            <a:spLocks noChangeArrowheads="1"/>
          </p:cNvSpPr>
          <p:nvPr/>
        </p:nvSpPr>
        <p:spPr bwMode="auto">
          <a:xfrm>
            <a:off x="38100" y="619125"/>
            <a:ext cx="1059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914400" eaLnBrk="0" hangingPunct="0"/>
            <a:r>
              <a:rPr lang="ru-RU" altLang="ru-RU">
                <a:solidFill>
                  <a:srgbClr val="174261"/>
                </a:solidFill>
                <a:cs typeface="Times New Roman" pitchFamily="18" charset="0"/>
              </a:rPr>
              <a:t>      Исследуется массовое производство. Контролируется брак на изделиях. Результаты фиксируются в выборке:</a:t>
            </a:r>
            <a:endParaRPr lang="ru-RU" altLang="ru-RU">
              <a:solidFill>
                <a:srgbClr val="174261"/>
              </a:solidFill>
            </a:endParaRPr>
          </a:p>
          <a:p>
            <a:pPr algn="just" defTabSz="914400" eaLnBrk="0" hangingPunct="0"/>
            <a:r>
              <a:rPr lang="ru-RU" altLang="ru-RU" sz="1200">
                <a:cs typeface="Times New Roman" pitchFamily="18" charset="0"/>
              </a:rPr>
              <a:t>	</a:t>
            </a:r>
            <a:endParaRPr lang="ru-RU" altLang="ru-RU"/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3746500" y="1108075"/>
          <a:ext cx="1308100" cy="546100"/>
        </p:xfrm>
        <a:graphic>
          <a:graphicData uri="http://schemas.openxmlformats.org/presentationml/2006/ole">
            <p:oleObj spid="_x0000_s1077" name="Уравнение" r:id="rId3" imgW="660113" imgH="241195" progId="Equation.3">
              <p:embed/>
            </p:oleObj>
          </a:graphicData>
        </a:graphic>
      </p:graphicFrame>
      <p:sp>
        <p:nvSpPr>
          <p:cNvPr id="1082" name="Rectangle 3"/>
          <p:cNvSpPr>
            <a:spLocks noChangeArrowheads="1"/>
          </p:cNvSpPr>
          <p:nvPr/>
        </p:nvSpPr>
        <p:spPr bwMode="auto">
          <a:xfrm>
            <a:off x="7934325" y="1014413"/>
            <a:ext cx="93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914400" eaLnBrk="0" hangingPunct="0">
              <a:tabLst>
                <a:tab pos="3781425" algn="l"/>
              </a:tabLst>
            </a:pPr>
            <a:r>
              <a:rPr lang="ru-RU" altLang="ru-RU" sz="1200">
                <a:cs typeface="Times New Roman" pitchFamily="18" charset="0"/>
              </a:rPr>
              <a:t>	</a:t>
            </a:r>
            <a:r>
              <a:rPr lang="ru-RU" altLang="ru-RU" sz="2000">
                <a:cs typeface="Times New Roman" pitchFamily="18" charset="0"/>
              </a:rPr>
              <a:t>(1.1)</a:t>
            </a:r>
            <a:endParaRPr lang="ru-RU" altLang="ru-RU" sz="3200"/>
          </a:p>
        </p:txBody>
      </p:sp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1282700" y="1674813"/>
          <a:ext cx="1003300" cy="557212"/>
        </p:xfrm>
        <a:graphic>
          <a:graphicData uri="http://schemas.openxmlformats.org/presentationml/2006/ole">
            <p:oleObj spid="_x0000_s1078" name="Уравнение" r:id="rId4" imgW="431613" imgH="241195" progId="Equation.3">
              <p:embed/>
            </p:oleObj>
          </a:graphicData>
        </a:graphic>
      </p:graphicFrame>
      <p:graphicFrame>
        <p:nvGraphicFramePr>
          <p:cNvPr id="1079" name="Object 55"/>
          <p:cNvGraphicFramePr>
            <a:graphicFrameLocks noChangeAspect="1"/>
          </p:cNvGraphicFramePr>
          <p:nvPr/>
        </p:nvGraphicFramePr>
        <p:xfrm>
          <a:off x="6162675" y="1712913"/>
          <a:ext cx="1038225" cy="598487"/>
        </p:xfrm>
        <a:graphic>
          <a:graphicData uri="http://schemas.openxmlformats.org/presentationml/2006/ole">
            <p:oleObj spid="_x0000_s1079" name="Уравнение" r:id="rId5" imgW="393480" imgH="228600" progId="Equation.3">
              <p:embed/>
            </p:oleObj>
          </a:graphicData>
        </a:graphic>
      </p:graphicFrame>
      <p:sp>
        <p:nvSpPr>
          <p:cNvPr id="1083" name="Rectangle 17"/>
          <p:cNvSpPr>
            <a:spLocks noChangeArrowheads="1"/>
          </p:cNvSpPr>
          <p:nvPr/>
        </p:nvSpPr>
        <p:spPr bwMode="auto">
          <a:xfrm>
            <a:off x="355600" y="1795463"/>
            <a:ext cx="185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 eaLnBrk="0" hangingPunct="0"/>
            <a:r>
              <a:rPr lang="ru-RU" altLang="ru-RU">
                <a:solidFill>
                  <a:srgbClr val="174261"/>
                </a:solidFill>
                <a:cs typeface="Times New Roman" pitchFamily="18" charset="0"/>
              </a:rPr>
              <a:t>Где:</a:t>
            </a:r>
            <a:r>
              <a:rPr lang="ru-RU" altLang="ru-RU">
                <a:solidFill>
                  <a:srgbClr val="236292"/>
                </a:solidFill>
                <a:cs typeface="Times New Roman" pitchFamily="18" charset="0"/>
              </a:rPr>
              <a:t> </a:t>
            </a:r>
            <a:endParaRPr lang="ru-RU" altLang="ru-RU" sz="2800">
              <a:solidFill>
                <a:srgbClr val="236292"/>
              </a:solidFill>
            </a:endParaRPr>
          </a:p>
        </p:txBody>
      </p:sp>
      <p:sp>
        <p:nvSpPr>
          <p:cNvPr id="1084" name="Rectangle 18"/>
          <p:cNvSpPr>
            <a:spLocks noChangeArrowheads="1"/>
          </p:cNvSpPr>
          <p:nvPr/>
        </p:nvSpPr>
        <p:spPr bwMode="auto">
          <a:xfrm>
            <a:off x="2209800" y="1817688"/>
            <a:ext cx="4991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 eaLnBrk="0" hangingPunct="0"/>
            <a:r>
              <a:rPr lang="ru-RU" altLang="ru-RU">
                <a:solidFill>
                  <a:srgbClr val="174261"/>
                </a:solidFill>
                <a:cs typeface="Times New Roman" pitchFamily="18" charset="0"/>
              </a:rPr>
              <a:t>, если  </a:t>
            </a:r>
            <a:r>
              <a:rPr lang="ru-RU" altLang="ru-RU" i="1">
                <a:solidFill>
                  <a:srgbClr val="C00000"/>
                </a:solidFill>
                <a:cs typeface="Times New Roman" pitchFamily="18" charset="0"/>
              </a:rPr>
              <a:t>изделие дефектно</a:t>
            </a:r>
            <a:r>
              <a:rPr lang="ru-RU" altLang="ru-RU">
                <a:solidFill>
                  <a:srgbClr val="174261"/>
                </a:solidFill>
                <a:cs typeface="Times New Roman" pitchFamily="18" charset="0"/>
              </a:rPr>
              <a:t>, а иначе - </a:t>
            </a:r>
            <a:endParaRPr lang="ru-RU" altLang="ru-RU" sz="2800">
              <a:solidFill>
                <a:srgbClr val="174261"/>
              </a:solidFill>
            </a:endParaRPr>
          </a:p>
        </p:txBody>
      </p:sp>
      <p:sp>
        <p:nvSpPr>
          <p:cNvPr id="1085" name="Rectangle 19"/>
          <p:cNvSpPr>
            <a:spLocks noChangeArrowheads="1"/>
          </p:cNvSpPr>
          <p:nvPr/>
        </p:nvSpPr>
        <p:spPr bwMode="auto">
          <a:xfrm>
            <a:off x="254000" y="35115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/>
            <a:r>
              <a:rPr lang="ru-RU" altLang="ru-RU" sz="1200">
                <a:cs typeface="Times New Roman" pitchFamily="18" charset="0"/>
              </a:rPr>
              <a:t>.</a:t>
            </a:r>
            <a:r>
              <a:rPr lang="ru-RU" altLang="ru-RU" sz="1200"/>
              <a:t> </a:t>
            </a:r>
            <a:endParaRPr lang="ru-RU" alt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2286000"/>
            <a:ext cx="117983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 Если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производство отлажено и действует в стационарном режиме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то ряд наблюдений (1.1) естественно интерпретировать как </a:t>
            </a:r>
            <a:r>
              <a:rPr lang="ru-RU" sz="2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ограниченную выборку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из соответствующей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бесконечной (генеральной) совокупности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которую бы мы имели, если бы осуществляли сплошной контроль изделий. 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1087" name="Прямоугольник 22"/>
          <p:cNvSpPr>
            <a:spLocks noChangeArrowheads="1"/>
          </p:cNvSpPr>
          <p:nvPr/>
        </p:nvSpPr>
        <p:spPr bwMode="auto">
          <a:xfrm>
            <a:off x="38100" y="3190875"/>
            <a:ext cx="1094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подобных ситуациях имеется принципиальная возможность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многократного повторения наблюдения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в рамках одинаковых условий. 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1088" name="Прямоугольник 23"/>
          <p:cNvSpPr>
            <a:spLocks noChangeArrowheads="1"/>
          </p:cNvSpPr>
          <p:nvPr/>
        </p:nvSpPr>
        <p:spPr bwMode="auto">
          <a:xfrm>
            <a:off x="355600" y="3794125"/>
            <a:ext cx="7613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Такие ситуации могут быть описаны </a:t>
            </a:r>
            <a:r>
              <a:rPr lang="ru-RU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вероятностными моделями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>
              <a:latin typeface="Trebuchet MS" pitchFamily="34" charset="0"/>
            </a:endParaRPr>
          </a:p>
        </p:txBody>
      </p:sp>
      <p:sp>
        <p:nvSpPr>
          <p:cNvPr id="1089" name="Прямоугольник 24"/>
          <p:cNvSpPr>
            <a:spLocks noChangeArrowheads="1"/>
          </p:cNvSpPr>
          <p:nvPr/>
        </p:nvSpPr>
        <p:spPr bwMode="auto">
          <a:xfrm>
            <a:off x="127000" y="4059238"/>
            <a:ext cx="115443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Ряд (1.1) интерпретируется как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случайная выборка из генеральной совокупности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т.е. как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экспериментальные значения анализируемой случайной величины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В теории вероятностей под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случайным явлением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понимают явление, относящееся к классу повторяемых, обладающих свойством статистической устойчивости при повторении однородных опытов.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Здесь для статистической обработки применяются </a:t>
            </a:r>
            <a:r>
              <a:rPr lang="ru-RU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классические математико-статистические методы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Если основные свойства и характеристики генеральной совокупности не известны исследователю, то они оцениваются по соответствующим свойствам и характеристикам выборок с помощью этих методов.</a:t>
            </a:r>
            <a:endParaRPr lang="ru-RU" sz="32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433638" cy="711200"/>
          </a:xfrm>
        </p:spPr>
        <p:txBody>
          <a:bodyPr/>
          <a:lstStyle/>
          <a:p>
            <a:pPr eaLnBrk="1" hangingPunct="1"/>
            <a:r>
              <a:rPr lang="ru-RU" b="1" i="1" u="sng" smtClean="0"/>
              <a:t>Пример 2</a:t>
            </a:r>
            <a:r>
              <a:rPr lang="ru-RU" i="1" smtClean="0"/>
              <a:t> </a:t>
            </a:r>
          </a:p>
        </p:txBody>
      </p:sp>
      <p:sp>
        <p:nvSpPr>
          <p:cNvPr id="2072" name="Прямоугольник 3"/>
          <p:cNvSpPr>
            <a:spLocks noChangeArrowheads="1"/>
          </p:cNvSpPr>
          <p:nvPr/>
        </p:nvSpPr>
        <p:spPr bwMode="auto">
          <a:xfrm>
            <a:off x="127000" y="711200"/>
            <a:ext cx="1137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    Исследуется совокупность средних городов России (с численностью [100; 500] тысяч человек) для выяснения типов городов, сходных или однородных по структуре уровня образования жителей, половозрастному составу и характеру занятости. </a:t>
            </a:r>
            <a:endParaRPr lang="ru-RU" sz="2000">
              <a:solidFill>
                <a:srgbClr val="174261"/>
              </a:solidFill>
              <a:latin typeface="Trebuchet MS" pitchFamily="34" charset="0"/>
            </a:endParaRPr>
          </a:p>
        </p:txBody>
      </p:sp>
      <p:sp>
        <p:nvSpPr>
          <p:cNvPr id="2073" name="Прямоугольник 4"/>
          <p:cNvSpPr>
            <a:spLocks noChangeArrowheads="1"/>
          </p:cNvSpPr>
          <p:nvPr/>
        </p:nvSpPr>
        <p:spPr bwMode="auto">
          <a:xfrm>
            <a:off x="127000" y="1701800"/>
            <a:ext cx="113792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Подробный анализ большого числа городов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практически не реален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поэтому в фиксированном пространстве небольшого числа интегральных параметров города разделяются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на типы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выделяются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эталоны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а для них проводят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подробный анализ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 целью выявления наиболее характерных черт и закономерностей в социально-экономическом облике средних по величине типичных городов.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2074" name="Прямоугольник 5"/>
          <p:cNvSpPr>
            <a:spLocks noChangeArrowheads="1"/>
          </p:cNvSpPr>
          <p:nvPr/>
        </p:nvSpPr>
        <p:spPr bwMode="auto">
          <a:xfrm>
            <a:off x="306388" y="3022600"/>
            <a:ext cx="866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Так для 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средних городов (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России их оказалось </a:t>
            </a:r>
            <a:r>
              <a:rPr lang="ru-RU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): </a:t>
            </a:r>
          </a:p>
        </p:txBody>
      </p:sp>
      <p:sp>
        <p:nvSpPr>
          <p:cNvPr id="207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4637088" y="3638550"/>
          <a:ext cx="1311275" cy="514350"/>
        </p:xfrm>
        <a:graphic>
          <a:graphicData uri="http://schemas.openxmlformats.org/presentationml/2006/ole">
            <p:oleObj spid="_x0000_s2069" name="Уравнение" r:id="rId3" imgW="583920" imgH="228600" progId="Equation.3">
              <p:embed/>
            </p:oleObj>
          </a:graphicData>
        </a:graphic>
      </p:graphicFrame>
      <p:sp>
        <p:nvSpPr>
          <p:cNvPr id="2076" name="Прямоугольник 8"/>
          <p:cNvSpPr>
            <a:spLocks noChangeArrowheads="1"/>
          </p:cNvSpPr>
          <p:nvPr/>
        </p:nvSpPr>
        <p:spPr bwMode="auto">
          <a:xfrm>
            <a:off x="9353550" y="3668713"/>
            <a:ext cx="1201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 algn="just">
              <a:tabLst>
                <a:tab pos="161925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(1.2)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7" name="Прямоугольник 9"/>
          <p:cNvSpPr>
            <a:spLocks noChangeArrowheads="1"/>
          </p:cNvSpPr>
          <p:nvPr/>
        </p:nvSpPr>
        <p:spPr bwMode="auto">
          <a:xfrm>
            <a:off x="395288" y="4348163"/>
            <a:ext cx="4433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tabLst>
                <a:tab pos="161925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были зарегистрированы </a:t>
            </a:r>
            <a:r>
              <a:rPr lang="ru-RU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 параметра</a:t>
            </a:r>
            <a:endParaRPr lang="ru-RU" sz="1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Rectangle 4"/>
          <p:cNvSpPr>
            <a:spLocks noChangeArrowheads="1"/>
          </p:cNvSpPr>
          <p:nvPr/>
        </p:nvSpPr>
        <p:spPr bwMode="auto">
          <a:xfrm>
            <a:off x="2911475" y="4114800"/>
            <a:ext cx="191103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3965575" y="4794250"/>
          <a:ext cx="3422650" cy="1657350"/>
        </p:xfrm>
        <a:graphic>
          <a:graphicData uri="http://schemas.openxmlformats.org/presentationml/2006/ole">
            <p:oleObj spid="_x0000_s2070" name="Уравнение" r:id="rId4" imgW="1828800" imgH="889000" progId="Equation.3">
              <p:embed/>
            </p:oleObj>
          </a:graphicData>
        </a:graphic>
      </p:graphicFrame>
      <p:sp>
        <p:nvSpPr>
          <p:cNvPr id="2079" name="Прямоугольник 12"/>
          <p:cNvSpPr>
            <a:spLocks noChangeArrowheads="1"/>
          </p:cNvSpPr>
          <p:nvPr/>
        </p:nvSpPr>
        <p:spPr bwMode="auto">
          <a:xfrm>
            <a:off x="9815513" y="5411788"/>
            <a:ext cx="739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(1.3) </a:t>
            </a:r>
            <a:endParaRPr lang="ru-RU" sz="20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" name="Прямоугольник 28"/>
          <p:cNvSpPr>
            <a:spLocks noChangeArrowheads="1"/>
          </p:cNvSpPr>
          <p:nvPr/>
        </p:nvSpPr>
        <p:spPr bwMode="auto">
          <a:xfrm>
            <a:off x="209550" y="1531938"/>
            <a:ext cx="585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где </a:t>
            </a:r>
            <a:endParaRPr lang="ru-RU" sz="2000">
              <a:latin typeface="Trebuchet MS" pitchFamily="34" charset="0"/>
            </a:endParaRPr>
          </a:p>
        </p:txBody>
      </p:sp>
      <p:graphicFrame>
        <p:nvGraphicFramePr>
          <p:cNvPr id="3204" name="Object 132"/>
          <p:cNvGraphicFramePr>
            <a:graphicFrameLocks noChangeAspect="1"/>
          </p:cNvGraphicFramePr>
          <p:nvPr/>
        </p:nvGraphicFramePr>
        <p:xfrm>
          <a:off x="3736975" y="120650"/>
          <a:ext cx="2930525" cy="1419225"/>
        </p:xfrm>
        <a:graphic>
          <a:graphicData uri="http://schemas.openxmlformats.org/presentationml/2006/ole">
            <p:oleObj spid="_x0000_s3204" name="Уравнение" r:id="rId3" imgW="1828800" imgH="889000" progId="Equation.3">
              <p:embed/>
            </p:oleObj>
          </a:graphicData>
        </a:graphic>
      </p:graphicFrame>
      <p:sp>
        <p:nvSpPr>
          <p:cNvPr id="3216" name="Rectangle 27"/>
          <p:cNvSpPr>
            <a:spLocks noChangeArrowheads="1"/>
          </p:cNvSpPr>
          <p:nvPr/>
        </p:nvSpPr>
        <p:spPr bwMode="auto">
          <a:xfrm>
            <a:off x="782638" y="1778000"/>
            <a:ext cx="23706137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3205" name="Object 133"/>
          <p:cNvGraphicFramePr>
            <a:graphicFrameLocks noChangeAspect="1"/>
          </p:cNvGraphicFramePr>
          <p:nvPr/>
        </p:nvGraphicFramePr>
        <p:xfrm>
          <a:off x="736600" y="1485900"/>
          <a:ext cx="482600" cy="447675"/>
        </p:xfrm>
        <a:graphic>
          <a:graphicData uri="http://schemas.openxmlformats.org/presentationml/2006/ole">
            <p:oleObj spid="_x0000_s3205" name="Уравнение" r:id="rId4" imgW="215640" imgH="203040" progId="Equation.3">
              <p:embed/>
            </p:oleObj>
          </a:graphicData>
        </a:graphic>
      </p:graphicFrame>
      <p:sp>
        <p:nvSpPr>
          <p:cNvPr id="3217" name="Прямоугольник 32"/>
          <p:cNvSpPr>
            <a:spLocks noChangeArrowheads="1"/>
          </p:cNvSpPr>
          <p:nvPr/>
        </p:nvSpPr>
        <p:spPr bwMode="auto">
          <a:xfrm>
            <a:off x="1265238" y="1503363"/>
            <a:ext cx="9080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параметры, характеризующие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среднее число жителей, приходящихся на 1000 человек населения города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>
              <a:latin typeface="Trebuchet MS" pitchFamily="34" charset="0"/>
            </a:endParaRPr>
          </a:p>
        </p:txBody>
      </p:sp>
      <p:graphicFrame>
        <p:nvGraphicFramePr>
          <p:cNvPr id="3206" name="Object 134"/>
          <p:cNvGraphicFramePr>
            <a:graphicFrameLocks noChangeAspect="1"/>
          </p:cNvGraphicFramePr>
          <p:nvPr/>
        </p:nvGraphicFramePr>
        <p:xfrm>
          <a:off x="127000" y="2170113"/>
          <a:ext cx="1289050" cy="430212"/>
        </p:xfrm>
        <a:graphic>
          <a:graphicData uri="http://schemas.openxmlformats.org/presentationml/2006/ole">
            <p:oleObj spid="_x0000_s3206" name="Уравнение" r:id="rId5" imgW="533160" imgH="203040" progId="Equation.3">
              <p:embed/>
            </p:oleObj>
          </a:graphicData>
        </a:graphic>
      </p:graphicFrame>
      <p:sp>
        <p:nvSpPr>
          <p:cNvPr id="3218" name="Rectangle 32"/>
          <p:cNvSpPr>
            <a:spLocks noChangeArrowheads="1"/>
          </p:cNvSpPr>
          <p:nvPr/>
        </p:nvSpPr>
        <p:spPr bwMode="auto">
          <a:xfrm>
            <a:off x="795338" y="3492500"/>
            <a:ext cx="1393348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3207" name="Object 135"/>
          <p:cNvGraphicFramePr>
            <a:graphicFrameLocks noChangeAspect="1"/>
          </p:cNvGraphicFramePr>
          <p:nvPr/>
        </p:nvGraphicFramePr>
        <p:xfrm>
          <a:off x="1219200" y="3273425"/>
          <a:ext cx="114300" cy="200025"/>
        </p:xfrm>
        <a:graphic>
          <a:graphicData uri="http://schemas.openxmlformats.org/presentationml/2006/ole">
            <p:oleObj spid="_x0000_s3207" name="Уравнение" r:id="rId6" imgW="114201" imgH="203024" progId="Equation.3">
              <p:embed/>
            </p:oleObj>
          </a:graphicData>
        </a:graphic>
      </p:graphicFrame>
      <p:sp>
        <p:nvSpPr>
          <p:cNvPr id="3219" name="Rectangle 41"/>
          <p:cNvSpPr>
            <a:spLocks noChangeArrowheads="1"/>
          </p:cNvSpPr>
          <p:nvPr/>
        </p:nvSpPr>
        <p:spPr bwMode="auto">
          <a:xfrm>
            <a:off x="1219200" y="327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3220" name="Rectangle 42"/>
          <p:cNvSpPr>
            <a:spLocks noChangeArrowheads="1"/>
          </p:cNvSpPr>
          <p:nvPr/>
        </p:nvSpPr>
        <p:spPr bwMode="auto">
          <a:xfrm>
            <a:off x="1219200" y="34734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3221" name="Rectangle 44"/>
          <p:cNvSpPr>
            <a:spLocks noChangeArrowheads="1"/>
          </p:cNvSpPr>
          <p:nvPr/>
        </p:nvSpPr>
        <p:spPr bwMode="auto">
          <a:xfrm>
            <a:off x="1333500" y="2190750"/>
            <a:ext cx="977423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 eaLnBrk="0" hangingPunct="0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- параметры, характеризующие </a:t>
            </a:r>
            <a:r>
              <a:rPr lang="ru-RU" alt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уровень образования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(высшее, незаконченное высшее, среднее специальное, среднее). </a:t>
            </a:r>
            <a:endParaRPr lang="ru-RU" altLang="ru-RU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08" name="Object 136"/>
          <p:cNvGraphicFramePr>
            <a:graphicFrameLocks noChangeAspect="1"/>
          </p:cNvGraphicFramePr>
          <p:nvPr/>
        </p:nvGraphicFramePr>
        <p:xfrm>
          <a:off x="144463" y="2816225"/>
          <a:ext cx="1411287" cy="430213"/>
        </p:xfrm>
        <a:graphic>
          <a:graphicData uri="http://schemas.openxmlformats.org/presentationml/2006/ole">
            <p:oleObj spid="_x0000_s3208" name="Уравнение" r:id="rId7" imgW="583920" imgH="203040" progId="Equation.3">
              <p:embed/>
            </p:oleObj>
          </a:graphicData>
        </a:graphic>
      </p:graphicFrame>
      <p:graphicFrame>
        <p:nvGraphicFramePr>
          <p:cNvPr id="3209" name="Object 137"/>
          <p:cNvGraphicFramePr>
            <a:graphicFrameLocks noChangeAspect="1"/>
          </p:cNvGraphicFramePr>
          <p:nvPr/>
        </p:nvGraphicFramePr>
        <p:xfrm>
          <a:off x="0" y="0"/>
          <a:ext cx="114300" cy="200025"/>
        </p:xfrm>
        <a:graphic>
          <a:graphicData uri="http://schemas.openxmlformats.org/presentationml/2006/ole">
            <p:oleObj spid="_x0000_s3209" name="Уравнение" r:id="rId8" imgW="114201" imgH="203024" progId="Equation.3">
              <p:embed/>
            </p:oleObj>
          </a:graphicData>
        </a:graphic>
      </p:graphicFrame>
      <p:graphicFrame>
        <p:nvGraphicFramePr>
          <p:cNvPr id="3210" name="Object 138"/>
          <p:cNvGraphicFramePr>
            <a:graphicFrameLocks noChangeAspect="1"/>
          </p:cNvGraphicFramePr>
          <p:nvPr/>
        </p:nvGraphicFramePr>
        <p:xfrm>
          <a:off x="0" y="200025"/>
          <a:ext cx="114300" cy="200025"/>
        </p:xfrm>
        <a:graphic>
          <a:graphicData uri="http://schemas.openxmlformats.org/presentationml/2006/ole">
            <p:oleObj spid="_x0000_s3210" name="Уравнение" r:id="rId9" imgW="114201" imgH="203024" progId="Equation.3">
              <p:embed/>
            </p:oleObj>
          </a:graphicData>
        </a:graphic>
      </p:graphicFrame>
      <p:sp>
        <p:nvSpPr>
          <p:cNvPr id="3222" name="Rectangle 6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3223" name="Rectangle 63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3224" name="Rectangle 64"/>
          <p:cNvSpPr>
            <a:spLocks noChangeArrowheads="1"/>
          </p:cNvSpPr>
          <p:nvPr/>
        </p:nvSpPr>
        <p:spPr bwMode="auto">
          <a:xfrm>
            <a:off x="1416050" y="2832100"/>
            <a:ext cx="686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- 12 параметров, характеризующих </a:t>
            </a:r>
            <a:r>
              <a:rPr lang="ru-RU" alt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половозрастной состав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5" name="Прямоугольник 66"/>
          <p:cNvSpPr>
            <a:spLocks noChangeArrowheads="1"/>
          </p:cNvSpPr>
          <p:nvPr/>
        </p:nvSpPr>
        <p:spPr bwMode="auto">
          <a:xfrm>
            <a:off x="1416050" y="3332163"/>
            <a:ext cx="856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- 5 параметров для описания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социального характера занятости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населения.</a:t>
            </a:r>
            <a:endParaRPr lang="ru-RU" sz="3200">
              <a:latin typeface="Trebuchet MS" pitchFamily="34" charset="0"/>
            </a:endParaRPr>
          </a:p>
        </p:txBody>
      </p:sp>
      <p:graphicFrame>
        <p:nvGraphicFramePr>
          <p:cNvPr id="3211" name="Object 139"/>
          <p:cNvGraphicFramePr>
            <a:graphicFrameLocks noChangeAspect="1"/>
          </p:cNvGraphicFramePr>
          <p:nvPr/>
        </p:nvGraphicFramePr>
        <p:xfrm>
          <a:off x="104775" y="3314700"/>
          <a:ext cx="1504950" cy="430213"/>
        </p:xfrm>
        <a:graphic>
          <a:graphicData uri="http://schemas.openxmlformats.org/presentationml/2006/ole">
            <p:oleObj spid="_x0000_s3211" name="Уравнение" r:id="rId10" imgW="622080" imgH="203040" progId="Equation.3">
              <p:embed/>
            </p:oleObj>
          </a:graphicData>
        </a:graphic>
      </p:graphicFrame>
      <p:graphicFrame>
        <p:nvGraphicFramePr>
          <p:cNvPr id="3212" name="Object 140"/>
          <p:cNvGraphicFramePr>
            <a:graphicFrameLocks noChangeAspect="1"/>
          </p:cNvGraphicFramePr>
          <p:nvPr/>
        </p:nvGraphicFramePr>
        <p:xfrm>
          <a:off x="127000" y="3786188"/>
          <a:ext cx="1535113" cy="430212"/>
        </p:xfrm>
        <a:graphic>
          <a:graphicData uri="http://schemas.openxmlformats.org/presentationml/2006/ole">
            <p:oleObj spid="_x0000_s3212" name="Уравнение" r:id="rId11" imgW="634680" imgH="203040" progId="Equation.3">
              <p:embed/>
            </p:oleObj>
          </a:graphicData>
        </a:graphic>
      </p:graphicFrame>
      <p:sp>
        <p:nvSpPr>
          <p:cNvPr id="3226" name="Прямоугольник 69"/>
          <p:cNvSpPr>
            <a:spLocks noChangeArrowheads="1"/>
          </p:cNvSpPr>
          <p:nvPr/>
        </p:nvSpPr>
        <p:spPr bwMode="auto">
          <a:xfrm>
            <a:off x="1555750" y="3765550"/>
            <a:ext cx="9777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параметры, характеризующие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занятость в материальном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0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нематериальном производстве и источники доходов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>
              <a:latin typeface="Trebuchet MS" pitchFamily="34" charset="0"/>
            </a:endParaRPr>
          </a:p>
        </p:txBody>
      </p:sp>
      <p:sp>
        <p:nvSpPr>
          <p:cNvPr id="3227" name="Прямоугольник 80"/>
          <p:cNvSpPr>
            <a:spLocks noChangeArrowheads="1"/>
          </p:cNvSpPr>
          <p:nvPr/>
        </p:nvSpPr>
        <p:spPr bwMode="auto">
          <a:xfrm>
            <a:off x="3175" y="4416425"/>
            <a:ext cx="7358063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Если допустить, что геометрическая близость двух точек - городов</a:t>
            </a:r>
            <a:endParaRPr lang="ru-RU" sz="1900">
              <a:latin typeface="Trebuchet MS" pitchFamily="34" charset="0"/>
            </a:endParaRPr>
          </a:p>
        </p:txBody>
      </p:sp>
      <p:sp>
        <p:nvSpPr>
          <p:cNvPr id="3228" name="Rectangle 85"/>
          <p:cNvSpPr>
            <a:spLocks noChangeArrowheads="1"/>
          </p:cNvSpPr>
          <p:nvPr/>
        </p:nvSpPr>
        <p:spPr bwMode="auto">
          <a:xfrm>
            <a:off x="6845300" y="4454525"/>
            <a:ext cx="193516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3213" name="Object 141"/>
          <p:cNvGraphicFramePr>
            <a:graphicFrameLocks noChangeAspect="1"/>
          </p:cNvGraphicFramePr>
          <p:nvPr/>
        </p:nvGraphicFramePr>
        <p:xfrm>
          <a:off x="7019925" y="4378325"/>
          <a:ext cx="444500" cy="444500"/>
        </p:xfrm>
        <a:graphic>
          <a:graphicData uri="http://schemas.openxmlformats.org/presentationml/2006/ole">
            <p:oleObj spid="_x0000_s3213" name="Уравнение" r:id="rId12" imgW="203024" imgH="203024" progId="Equation.3">
              <p:embed/>
            </p:oleObj>
          </a:graphicData>
        </a:graphic>
      </p:graphicFrame>
      <p:sp>
        <p:nvSpPr>
          <p:cNvPr id="3229" name="Rectangle 87"/>
          <p:cNvSpPr>
            <a:spLocks noChangeArrowheads="1"/>
          </p:cNvSpPr>
          <p:nvPr/>
        </p:nvSpPr>
        <p:spPr bwMode="auto">
          <a:xfrm>
            <a:off x="7569200" y="4454525"/>
            <a:ext cx="20997863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3214" name="Object 142"/>
          <p:cNvGraphicFramePr>
            <a:graphicFrameLocks noChangeAspect="1"/>
          </p:cNvGraphicFramePr>
          <p:nvPr/>
        </p:nvGraphicFramePr>
        <p:xfrm>
          <a:off x="7937500" y="4378325"/>
          <a:ext cx="473075" cy="473075"/>
        </p:xfrm>
        <a:graphic>
          <a:graphicData uri="http://schemas.openxmlformats.org/presentationml/2006/ole">
            <p:oleObj spid="_x0000_s3214" name="Уравнение" r:id="rId13" imgW="228600" imgH="228600" progId="Equation.3">
              <p:embed/>
            </p:oleObj>
          </a:graphicData>
        </a:graphic>
      </p:graphicFrame>
      <p:sp>
        <p:nvSpPr>
          <p:cNvPr id="3230" name="Прямоугольник 85"/>
          <p:cNvSpPr>
            <a:spLocks noChangeArrowheads="1"/>
          </p:cNvSpPr>
          <p:nvPr/>
        </p:nvSpPr>
        <p:spPr bwMode="auto">
          <a:xfrm>
            <a:off x="7593013" y="4398963"/>
            <a:ext cx="314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900">
              <a:latin typeface="Trebuchet MS" pitchFamily="34" charset="0"/>
            </a:endParaRPr>
          </a:p>
        </p:txBody>
      </p:sp>
      <p:sp>
        <p:nvSpPr>
          <p:cNvPr id="3231" name="Прямоугольник 86"/>
          <p:cNvSpPr>
            <a:spLocks noChangeArrowheads="1"/>
          </p:cNvSpPr>
          <p:nvPr/>
        </p:nvSpPr>
        <p:spPr bwMode="auto">
          <a:xfrm>
            <a:off x="0" y="4838700"/>
            <a:ext cx="1171892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пространстве означает их </a:t>
            </a:r>
            <a:r>
              <a:rPr lang="ru-RU" sz="19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однородность (сходство) 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по анализируемым признакам и является основанием для их отнесения </a:t>
            </a:r>
            <a:r>
              <a:rPr lang="ru-RU" sz="19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к одному типу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, то для решения задачи надо привлечь </a:t>
            </a:r>
            <a:r>
              <a:rPr lang="ru-RU" sz="19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кластер-анализа 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9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снижения размерности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    Математический аппарат этих методов предполагает вычисление средних, дисперсий, ковариаций, но эти характеристики описывают уже природу и структуру только реально анализируемых данных, т.е. статистически обследованную совокупность из </a:t>
            </a:r>
            <a:r>
              <a:rPr lang="en-US" sz="19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 анализируемых городов.</a:t>
            </a:r>
            <a:endParaRPr lang="ru-RU" sz="1900">
              <a:latin typeface="Trebuchet MS" pitchFamily="34" charset="0"/>
            </a:endParaRPr>
          </a:p>
        </p:txBody>
      </p:sp>
      <p:sp>
        <p:nvSpPr>
          <p:cNvPr id="3232" name="Прямоугольник 87"/>
          <p:cNvSpPr>
            <a:spLocks noChangeArrowheads="1"/>
          </p:cNvSpPr>
          <p:nvPr/>
        </p:nvSpPr>
        <p:spPr bwMode="auto">
          <a:xfrm>
            <a:off x="8440738" y="4378325"/>
            <a:ext cx="34147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в соответствующем </a:t>
            </a:r>
            <a:r>
              <a:rPr lang="ru-RU" sz="19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32-мерном</a:t>
            </a:r>
            <a:endParaRPr lang="ru-RU" sz="1900" b="1" i="1">
              <a:solidFill>
                <a:srgbClr val="C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3"/>
          <p:cNvSpPr>
            <a:spLocks noChangeArrowheads="1"/>
          </p:cNvSpPr>
          <p:nvPr/>
        </p:nvSpPr>
        <p:spPr bwMode="auto">
          <a:xfrm>
            <a:off x="152400" y="122238"/>
            <a:ext cx="11874500" cy="660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	В отличие от первого примера </a:t>
            </a: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втором примере невозможно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19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- интерпретировать исходные данные в качестве случайной выборки генеральной совокупности (в связи с неприятием главной идеи понятия статистического ансамбля: идея многократного повторения одного и того же эксперимента в неизменных условиях теряет смысл);</a:t>
            </a: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- использование вероятностной модели для построения и выбора наилучших методов статистической обработки;</a:t>
            </a: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- дать вероятностную интерпретацию выводам, основанным на статистическом анализе исходных данных.</a:t>
            </a:r>
          </a:p>
          <a:p>
            <a:pPr algn="just"/>
            <a:endParaRPr lang="ru-RU" sz="19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	Но в обоих случаях выбор наилучшего из всех возможных методов обработки данных производится в соответствии с некоторыми </a:t>
            </a:r>
            <a:r>
              <a:rPr lang="ru-RU" sz="1900" b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функционалами качества метода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. Способ обоснования выбора этого функционала, а также его интерпретация различны:</a:t>
            </a: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  - в 1-ом случае выбор основан на допущении о вероятностной природе исходных данных и интерпретация тоже.</a:t>
            </a: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 - во 2-ом случае исследователь не пользуется априорными сведениями о вероятностной природе исходных данных и при обосновании выбора оптимального критерия качества опирается на соображения содержательного (физического) плана - как именно и для чего получены данные. </a:t>
            </a: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	Когда критерий выбран, в обоих случаях используются </a:t>
            </a:r>
            <a:r>
              <a:rPr lang="ru-RU" sz="19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решения экстремальных задач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. На этапе осмысления и интерпретации каждый из подходов имеет свою специфику.</a:t>
            </a:r>
          </a:p>
          <a:p>
            <a:pPr algn="just"/>
            <a:r>
              <a:rPr lang="ru-RU" sz="1900">
                <a:latin typeface="Times New Roman" pitchFamily="18" charset="0"/>
                <a:cs typeface="Times New Roman" pitchFamily="18" charset="0"/>
              </a:rPr>
              <a:t>	При выборе типа модели следует понимать, что всякая модель является </a:t>
            </a:r>
            <a:r>
              <a:rPr lang="ru-RU" sz="19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упрощенным (математическим) представлением изучаемой действительности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. Мера адекватности модели и действительности является решающим фактором работоспособности используемых затем методов обработки. А так как ни одна модель не может идеально соответствовать реальной ситуации, то желательна </a:t>
            </a:r>
            <a:r>
              <a:rPr lang="ru-RU" sz="1900" b="1" i="1">
                <a:solidFill>
                  <a:srgbClr val="174261"/>
                </a:solidFill>
                <a:latin typeface="Times New Roman" pitchFamily="18" charset="0"/>
                <a:cs typeface="Times New Roman" pitchFamily="18" charset="0"/>
              </a:rPr>
              <a:t>многократная обработка исходных данных для разных вариантов модели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04B4E27-6B14-4F62-B275-0EC49B611064}"/>
</file>

<file path=customXml/itemProps2.xml><?xml version="1.0" encoding="utf-8"?>
<ds:datastoreItem xmlns:ds="http://schemas.openxmlformats.org/officeDocument/2006/customXml" ds:itemID="{A7E59584-5746-4CC1-A40C-8EBA699149AC}"/>
</file>

<file path=customXml/itemProps3.xml><?xml version="1.0" encoding="utf-8"?>
<ds:datastoreItem xmlns:ds="http://schemas.openxmlformats.org/officeDocument/2006/customXml" ds:itemID="{E829C9E9-27FB-4119-9551-8F97C9FFBA6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562</Words>
  <Application>Microsoft Office PowerPoint</Application>
  <PresentationFormat>Произвольный</PresentationFormat>
  <Paragraphs>43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Trebuchet MS</vt:lpstr>
      <vt:lpstr>Wingdings 3</vt:lpstr>
      <vt:lpstr>Calibri</vt:lpstr>
      <vt:lpstr>Times New Roman</vt:lpstr>
      <vt:lpstr>Грань</vt:lpstr>
      <vt:lpstr>Грань</vt:lpstr>
      <vt:lpstr>Грань</vt:lpstr>
      <vt:lpstr>Грань</vt:lpstr>
      <vt:lpstr>Уравнение</vt:lpstr>
      <vt:lpstr>Слайд 1</vt:lpstr>
      <vt:lpstr>Пример 1</vt:lpstr>
      <vt:lpstr>Пример 2 </vt:lpstr>
      <vt:lpstr>Слайд 4</vt:lpstr>
      <vt:lpstr>Слайд 5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Примеры подходов к статистическому анализу данных</dc:subject>
  <dc:creator>Осипенко НБ</dc:creator>
  <cp:lastModifiedBy>user</cp:lastModifiedBy>
  <cp:revision>15</cp:revision>
  <dcterms:created xsi:type="dcterms:W3CDTF">2015-01-29T08:15:54Z</dcterms:created>
  <dcterms:modified xsi:type="dcterms:W3CDTF">2015-05-20T09:06:55Z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