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42" r:id="rId2"/>
    <p:sldId id="305" r:id="rId3"/>
    <p:sldId id="273" r:id="rId4"/>
    <p:sldId id="274" r:id="rId5"/>
    <p:sldId id="275" r:id="rId6"/>
    <p:sldId id="336" r:id="rId7"/>
    <p:sldId id="337" r:id="rId8"/>
    <p:sldId id="338" r:id="rId9"/>
    <p:sldId id="309" r:id="rId10"/>
    <p:sldId id="310" r:id="rId11"/>
    <p:sldId id="311" r:id="rId12"/>
    <p:sldId id="312" r:id="rId13"/>
    <p:sldId id="313" r:id="rId14"/>
    <p:sldId id="314" r:id="rId15"/>
    <p:sldId id="317" r:id="rId16"/>
    <p:sldId id="318" r:id="rId17"/>
    <p:sldId id="319" r:id="rId18"/>
    <p:sldId id="320" r:id="rId19"/>
    <p:sldId id="321" r:id="rId20"/>
    <p:sldId id="300" r:id="rId21"/>
    <p:sldId id="298" r:id="rId22"/>
    <p:sldId id="283" r:id="rId23"/>
    <p:sldId id="263" r:id="rId24"/>
    <p:sldId id="340" r:id="rId25"/>
    <p:sldId id="341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26" r:id="rId36"/>
    <p:sldId id="266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FF"/>
    <a:srgbClr val="0000FF"/>
    <a:srgbClr val="FFCC66"/>
    <a:srgbClr val="CC0000"/>
    <a:srgbClr val="009900"/>
    <a:srgbClr val="FF6699"/>
    <a:srgbClr val="0066FF"/>
    <a:srgbClr val="FF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A2EE2-F002-4CE3-9D08-D12A3C76264F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/>
      <dgm:spPr/>
    </dgm:pt>
    <dgm:pt modelId="{869489F0-3948-4DCE-A8E2-D88FE3EC41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Сердце</a:t>
          </a:r>
          <a:endParaRPr kumimoji="0" lang="ru-RU" b="1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01E47066-64FA-4E83-9F4E-DAA454491AD0}" type="parTrans" cxnId="{7E1223E9-38DC-4474-8E2A-EE3A3618AA08}">
      <dgm:prSet/>
      <dgm:spPr/>
      <dgm:t>
        <a:bodyPr/>
        <a:lstStyle/>
        <a:p>
          <a:endParaRPr lang="ru-RU"/>
        </a:p>
      </dgm:t>
    </dgm:pt>
    <dgm:pt modelId="{B9CA421F-CCCC-45BF-B23D-C8B4DC5ED485}" type="sibTrans" cxnId="{7E1223E9-38DC-4474-8E2A-EE3A3618AA08}">
      <dgm:prSet/>
      <dgm:spPr/>
      <dgm:t>
        <a:bodyPr/>
        <a:lstStyle/>
        <a:p>
          <a:endParaRPr lang="ru-RU"/>
        </a:p>
      </dgm:t>
    </dgm:pt>
    <dgm:pt modelId="{DB3C0AC6-C556-4356-8B69-9820ADBA16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желудок</a:t>
          </a:r>
          <a:endParaRPr kumimoji="0" lang="ru-RU" b="1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2C448D4E-9970-4FC8-8077-11070B168C8C}" type="parTrans" cxnId="{9E2605C3-F6F7-4276-993A-FE441A2DB926}">
      <dgm:prSet/>
      <dgm:spPr/>
      <dgm:t>
        <a:bodyPr/>
        <a:lstStyle/>
        <a:p>
          <a:endParaRPr lang="ru-RU"/>
        </a:p>
      </dgm:t>
    </dgm:pt>
    <dgm:pt modelId="{E3D80545-5D1D-4AAF-AD8E-F8723BD77EC5}" type="sibTrans" cxnId="{9E2605C3-F6F7-4276-993A-FE441A2DB926}">
      <dgm:prSet/>
      <dgm:spPr/>
      <dgm:t>
        <a:bodyPr/>
        <a:lstStyle/>
        <a:p>
          <a:endParaRPr lang="ru-RU"/>
        </a:p>
      </dgm:t>
    </dgm:pt>
    <dgm:pt modelId="{B389CB8A-4F88-4702-A556-B8E0596D17F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надпочечники</a:t>
          </a:r>
          <a:endParaRPr kumimoji="0" lang="ru-RU" b="1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9ADC625E-0EA0-4AFF-8D4E-EF13F9BAFB50}" type="parTrans" cxnId="{F801C846-BA03-428C-AFD1-109862BEBBE3}">
      <dgm:prSet/>
      <dgm:spPr/>
      <dgm:t>
        <a:bodyPr/>
        <a:lstStyle/>
        <a:p>
          <a:endParaRPr lang="ru-RU"/>
        </a:p>
      </dgm:t>
    </dgm:pt>
    <dgm:pt modelId="{85BEF823-AA3C-4EA2-B240-B76FD86C29E4}" type="sibTrans" cxnId="{F801C846-BA03-428C-AFD1-109862BEBBE3}">
      <dgm:prSet/>
      <dgm:spPr/>
      <dgm:t>
        <a:bodyPr/>
        <a:lstStyle/>
        <a:p>
          <a:endParaRPr lang="ru-RU"/>
        </a:p>
      </dgm:t>
    </dgm:pt>
    <dgm:pt modelId="{D79DA47F-2A69-451C-9171-E67CC0A9A5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сосуды</a:t>
          </a:r>
          <a:endParaRPr kumimoji="0" lang="ru-RU" b="1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C932A32C-B657-4B9D-82B4-801EF154D3C6}" type="parTrans" cxnId="{9A64BDC8-37BF-4FFD-8D3A-E265F30F0001}">
      <dgm:prSet/>
      <dgm:spPr/>
      <dgm:t>
        <a:bodyPr/>
        <a:lstStyle/>
        <a:p>
          <a:endParaRPr lang="ru-RU"/>
        </a:p>
      </dgm:t>
    </dgm:pt>
    <dgm:pt modelId="{9C8238E7-4EFF-4E0E-B910-90350ACCCCA6}" type="sibTrans" cxnId="{9A64BDC8-37BF-4FFD-8D3A-E265F30F0001}">
      <dgm:prSet/>
      <dgm:spPr/>
      <dgm:t>
        <a:bodyPr/>
        <a:lstStyle/>
        <a:p>
          <a:endParaRPr lang="ru-RU"/>
        </a:p>
      </dgm:t>
    </dgm:pt>
    <dgm:pt modelId="{1E5B3DAC-DCCB-4A4C-AACA-43F86C1D9B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Половые железы</a:t>
          </a:r>
          <a:endParaRPr kumimoji="0" lang="ru-RU" b="1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CA1CDA8A-9D84-4F28-BFE1-A97315E0F386}" type="parTrans" cxnId="{6F731361-5D1C-4C97-8253-592F118AB2CC}">
      <dgm:prSet/>
      <dgm:spPr/>
      <dgm:t>
        <a:bodyPr/>
        <a:lstStyle/>
        <a:p>
          <a:endParaRPr lang="ru-RU"/>
        </a:p>
      </dgm:t>
    </dgm:pt>
    <dgm:pt modelId="{37E25E2C-CF3D-4FA0-ACC0-08A9DD07B85A}" type="sibTrans" cxnId="{6F731361-5D1C-4C97-8253-592F118AB2CC}">
      <dgm:prSet/>
      <dgm:spPr/>
      <dgm:t>
        <a:bodyPr/>
        <a:lstStyle/>
        <a:p>
          <a:endParaRPr lang="ru-RU"/>
        </a:p>
      </dgm:t>
    </dgm:pt>
    <dgm:pt modelId="{16AF9437-E2E1-4BA7-8FEA-B08AFD5B8F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Легкие</a:t>
          </a:r>
          <a:endParaRPr kumimoji="0" lang="ru-RU" b="1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B6B0CFDE-1CBA-4814-8DAA-FAC0862D6083}" type="parTrans" cxnId="{F00DE599-21B0-493A-84A9-AD5FF5598125}">
      <dgm:prSet/>
      <dgm:spPr/>
      <dgm:t>
        <a:bodyPr/>
        <a:lstStyle/>
        <a:p>
          <a:endParaRPr lang="ru-RU"/>
        </a:p>
      </dgm:t>
    </dgm:pt>
    <dgm:pt modelId="{3E31B619-51D7-4BF9-9435-C6FA58DD4E9C}" type="sibTrans" cxnId="{F00DE599-21B0-493A-84A9-AD5FF5598125}">
      <dgm:prSet/>
      <dgm:spPr/>
      <dgm:t>
        <a:bodyPr/>
        <a:lstStyle/>
        <a:p>
          <a:endParaRPr lang="ru-RU"/>
        </a:p>
      </dgm:t>
    </dgm:pt>
    <dgm:pt modelId="{B5DC88E4-5096-48B0-AD3B-92800D61C2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Дыхательные пути</a:t>
          </a:r>
          <a:endParaRPr kumimoji="0" lang="ru-RU" b="1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C776E531-BBC3-4224-82E4-66DFD37595EC}" type="parTrans" cxnId="{24BB7788-115C-4638-9EF9-6A8AE0BAC8EC}">
      <dgm:prSet/>
      <dgm:spPr/>
      <dgm:t>
        <a:bodyPr/>
        <a:lstStyle/>
        <a:p>
          <a:endParaRPr lang="ru-RU"/>
        </a:p>
      </dgm:t>
    </dgm:pt>
    <dgm:pt modelId="{85BF810F-BBA1-4ED5-95BF-0A00CA0ECC75}" type="sibTrans" cxnId="{24BB7788-115C-4638-9EF9-6A8AE0BAC8EC}">
      <dgm:prSet/>
      <dgm:spPr/>
      <dgm:t>
        <a:bodyPr/>
        <a:lstStyle/>
        <a:p>
          <a:endParaRPr lang="ru-RU"/>
        </a:p>
      </dgm:t>
    </dgm:pt>
    <dgm:pt modelId="{915995A5-A548-44D3-8971-8A9236CB302D}">
      <dgm:prSet/>
      <dgm:spPr/>
    </dgm:pt>
    <dgm:pt modelId="{7EA62701-F71B-4884-9893-F36DEDC1E28A}" type="parTrans" cxnId="{3185A8B5-3885-485C-A419-28F10462C4E9}">
      <dgm:prSet/>
      <dgm:spPr/>
      <dgm:t>
        <a:bodyPr/>
        <a:lstStyle/>
        <a:p>
          <a:endParaRPr lang="ru-RU"/>
        </a:p>
      </dgm:t>
    </dgm:pt>
    <dgm:pt modelId="{819AF461-2906-467A-9815-097849DC39F2}" type="sibTrans" cxnId="{3185A8B5-3885-485C-A419-28F10462C4E9}">
      <dgm:prSet/>
      <dgm:spPr/>
      <dgm:t>
        <a:bodyPr/>
        <a:lstStyle/>
        <a:p>
          <a:endParaRPr lang="ru-RU"/>
        </a:p>
      </dgm:t>
    </dgm:pt>
    <dgm:pt modelId="{2A9402D9-60EF-42A8-8D8A-2BC71CFED22A}" type="pres">
      <dgm:prSet presAssocID="{97AA2EE2-F002-4CE3-9D08-D12A3C76264F}" presName="compositeShape" presStyleCnt="0">
        <dgm:presLayoutVars>
          <dgm:chMax val="7"/>
          <dgm:dir/>
          <dgm:resizeHandles val="exact"/>
        </dgm:presLayoutVars>
      </dgm:prSet>
      <dgm:spPr/>
    </dgm:pt>
    <dgm:pt modelId="{4928421A-E125-4558-867D-D9362A4FA0B7}" type="pres">
      <dgm:prSet presAssocID="{869489F0-3948-4DCE-A8E2-D88FE3EC4188}" presName="circ1" presStyleLbl="vennNode1" presStyleIdx="0" presStyleCnt="7"/>
      <dgm:spPr/>
    </dgm:pt>
    <dgm:pt modelId="{26396E6A-EC94-4135-B677-577CF017D6FD}" type="pres">
      <dgm:prSet presAssocID="{869489F0-3948-4DCE-A8E2-D88FE3EC41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4A8E4E3-61F0-4AAE-A5AF-6FED80AE579F}" type="pres">
      <dgm:prSet presAssocID="{DB3C0AC6-C556-4356-8B69-9820ADBA1644}" presName="circ2" presStyleLbl="vennNode1" presStyleIdx="1" presStyleCnt="7"/>
      <dgm:spPr/>
    </dgm:pt>
    <dgm:pt modelId="{3AF09971-E12A-41D0-9501-530CF8B35F05}" type="pres">
      <dgm:prSet presAssocID="{DB3C0AC6-C556-4356-8B69-9820ADBA16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973053D-03F7-4061-A9B4-54D27AFFA944}" type="pres">
      <dgm:prSet presAssocID="{B389CB8A-4F88-4702-A556-B8E0596D17F0}" presName="circ3" presStyleLbl="vennNode1" presStyleIdx="2" presStyleCnt="7"/>
      <dgm:spPr/>
    </dgm:pt>
    <dgm:pt modelId="{969ABC69-FF4A-4C19-B142-B61B5F540560}" type="pres">
      <dgm:prSet presAssocID="{B389CB8A-4F88-4702-A556-B8E0596D17F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6BA9A0B-9B9B-47F0-A6D6-CC6D2B9A3BE4}" type="pres">
      <dgm:prSet presAssocID="{D79DA47F-2A69-451C-9171-E67CC0A9A5A2}" presName="circ4" presStyleLbl="vennNode1" presStyleIdx="3" presStyleCnt="7"/>
      <dgm:spPr/>
    </dgm:pt>
    <dgm:pt modelId="{7E1AA25F-2C1F-4FED-88F3-E8CC7119295C}" type="pres">
      <dgm:prSet presAssocID="{D79DA47F-2A69-451C-9171-E67CC0A9A5A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46EB7B-1123-4F04-9848-B35C8E94896C}" type="pres">
      <dgm:prSet presAssocID="{1E5B3DAC-DCCB-4A4C-AACA-43F86C1D9BD2}" presName="circ5" presStyleLbl="vennNode1" presStyleIdx="4" presStyleCnt="7"/>
      <dgm:spPr/>
    </dgm:pt>
    <dgm:pt modelId="{2FF5F9E1-3F49-4396-BF07-3F888437A886}" type="pres">
      <dgm:prSet presAssocID="{1E5B3DAC-DCCB-4A4C-AACA-43F86C1D9BD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7FF5D2-5843-43AA-94D1-957D6080FA59}" type="pres">
      <dgm:prSet presAssocID="{16AF9437-E2E1-4BA7-8FEA-B08AFD5B8F10}" presName="circ6" presStyleLbl="vennNode1" presStyleIdx="5" presStyleCnt="7"/>
      <dgm:spPr/>
    </dgm:pt>
    <dgm:pt modelId="{3FBDEC1E-F1B7-4807-999A-C8544CB2F7D5}" type="pres">
      <dgm:prSet presAssocID="{16AF9437-E2E1-4BA7-8FEA-B08AFD5B8F10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42076AE-7D15-4F74-AA44-65D87C99EA3A}" type="pres">
      <dgm:prSet presAssocID="{B5DC88E4-5096-48B0-AD3B-92800D61C2AD}" presName="circ7" presStyleLbl="vennNode1" presStyleIdx="6" presStyleCnt="7"/>
      <dgm:spPr/>
    </dgm:pt>
    <dgm:pt modelId="{AA8D7338-7779-48AD-82F5-E906AE0BB433}" type="pres">
      <dgm:prSet presAssocID="{B5DC88E4-5096-48B0-AD3B-92800D61C2AD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E1223E9-38DC-4474-8E2A-EE3A3618AA08}" srcId="{97AA2EE2-F002-4CE3-9D08-D12A3C76264F}" destId="{869489F0-3948-4DCE-A8E2-D88FE3EC4188}" srcOrd="0" destOrd="0" parTransId="{01E47066-64FA-4E83-9F4E-DAA454491AD0}" sibTransId="{B9CA421F-CCCC-45BF-B23D-C8B4DC5ED485}"/>
    <dgm:cxn modelId="{9BD64B14-F3AB-44C1-B9FF-19DCAE867C7A}" type="presOf" srcId="{869489F0-3948-4DCE-A8E2-D88FE3EC4188}" destId="{26396E6A-EC94-4135-B677-577CF017D6FD}" srcOrd="0" destOrd="0" presId="urn:microsoft.com/office/officeart/2005/8/layout/venn1"/>
    <dgm:cxn modelId="{F801C846-BA03-428C-AFD1-109862BEBBE3}" srcId="{97AA2EE2-F002-4CE3-9D08-D12A3C76264F}" destId="{B389CB8A-4F88-4702-A556-B8E0596D17F0}" srcOrd="2" destOrd="0" parTransId="{9ADC625E-0EA0-4AFF-8D4E-EF13F9BAFB50}" sibTransId="{85BEF823-AA3C-4EA2-B240-B76FD86C29E4}"/>
    <dgm:cxn modelId="{24BB7788-115C-4638-9EF9-6A8AE0BAC8EC}" srcId="{97AA2EE2-F002-4CE3-9D08-D12A3C76264F}" destId="{B5DC88E4-5096-48B0-AD3B-92800D61C2AD}" srcOrd="6" destOrd="0" parTransId="{C776E531-BBC3-4224-82E4-66DFD37595EC}" sibTransId="{85BF810F-BBA1-4ED5-95BF-0A00CA0ECC75}"/>
    <dgm:cxn modelId="{6F731361-5D1C-4C97-8253-592F118AB2CC}" srcId="{97AA2EE2-F002-4CE3-9D08-D12A3C76264F}" destId="{1E5B3DAC-DCCB-4A4C-AACA-43F86C1D9BD2}" srcOrd="4" destOrd="0" parTransId="{CA1CDA8A-9D84-4F28-BFE1-A97315E0F386}" sibTransId="{37E25E2C-CF3D-4FA0-ACC0-08A9DD07B85A}"/>
    <dgm:cxn modelId="{9E2605C3-F6F7-4276-993A-FE441A2DB926}" srcId="{97AA2EE2-F002-4CE3-9D08-D12A3C76264F}" destId="{DB3C0AC6-C556-4356-8B69-9820ADBA1644}" srcOrd="1" destOrd="0" parTransId="{2C448D4E-9970-4FC8-8077-11070B168C8C}" sibTransId="{E3D80545-5D1D-4AAF-AD8E-F8723BD77EC5}"/>
    <dgm:cxn modelId="{F00DE599-21B0-493A-84A9-AD5FF5598125}" srcId="{97AA2EE2-F002-4CE3-9D08-D12A3C76264F}" destId="{16AF9437-E2E1-4BA7-8FEA-B08AFD5B8F10}" srcOrd="5" destOrd="0" parTransId="{B6B0CFDE-1CBA-4814-8DAA-FAC0862D6083}" sibTransId="{3E31B619-51D7-4BF9-9435-C6FA58DD4E9C}"/>
    <dgm:cxn modelId="{9A64BDC8-37BF-4FFD-8D3A-E265F30F0001}" srcId="{97AA2EE2-F002-4CE3-9D08-D12A3C76264F}" destId="{D79DA47F-2A69-451C-9171-E67CC0A9A5A2}" srcOrd="3" destOrd="0" parTransId="{C932A32C-B657-4B9D-82B4-801EF154D3C6}" sibTransId="{9C8238E7-4EFF-4E0E-B910-90350ACCCCA6}"/>
    <dgm:cxn modelId="{4BD6C3C7-82B3-4981-A2C3-39ACA7A71664}" type="presOf" srcId="{1E5B3DAC-DCCB-4A4C-AACA-43F86C1D9BD2}" destId="{2FF5F9E1-3F49-4396-BF07-3F888437A886}" srcOrd="0" destOrd="0" presId="urn:microsoft.com/office/officeart/2005/8/layout/venn1"/>
    <dgm:cxn modelId="{A51F01C1-1298-4B09-9C7E-9BC18E4A01B1}" type="presOf" srcId="{DB3C0AC6-C556-4356-8B69-9820ADBA1644}" destId="{3AF09971-E12A-41D0-9501-530CF8B35F05}" srcOrd="0" destOrd="0" presId="urn:microsoft.com/office/officeart/2005/8/layout/venn1"/>
    <dgm:cxn modelId="{3185A8B5-3885-485C-A419-28F10462C4E9}" srcId="{97AA2EE2-F002-4CE3-9D08-D12A3C76264F}" destId="{915995A5-A548-44D3-8971-8A9236CB302D}" srcOrd="7" destOrd="0" parTransId="{7EA62701-F71B-4884-9893-F36DEDC1E28A}" sibTransId="{819AF461-2906-467A-9815-097849DC39F2}"/>
    <dgm:cxn modelId="{694F2F01-1150-4FE1-9F9B-20DDCACCB255}" type="presOf" srcId="{B5DC88E4-5096-48B0-AD3B-92800D61C2AD}" destId="{AA8D7338-7779-48AD-82F5-E906AE0BB433}" srcOrd="0" destOrd="0" presId="urn:microsoft.com/office/officeart/2005/8/layout/venn1"/>
    <dgm:cxn modelId="{F0B52287-54EC-4F5E-82C4-A2E95B429ABE}" type="presOf" srcId="{16AF9437-E2E1-4BA7-8FEA-B08AFD5B8F10}" destId="{3FBDEC1E-F1B7-4807-999A-C8544CB2F7D5}" srcOrd="0" destOrd="0" presId="urn:microsoft.com/office/officeart/2005/8/layout/venn1"/>
    <dgm:cxn modelId="{91E5C317-7A8B-4315-9AE9-77A7CD1B4FB8}" type="presOf" srcId="{B389CB8A-4F88-4702-A556-B8E0596D17F0}" destId="{969ABC69-FF4A-4C19-B142-B61B5F540560}" srcOrd="0" destOrd="0" presId="urn:microsoft.com/office/officeart/2005/8/layout/venn1"/>
    <dgm:cxn modelId="{E72C3EC5-F504-49EA-B0CF-5E68793E636C}" type="presOf" srcId="{97AA2EE2-F002-4CE3-9D08-D12A3C76264F}" destId="{2A9402D9-60EF-42A8-8D8A-2BC71CFED22A}" srcOrd="0" destOrd="0" presId="urn:microsoft.com/office/officeart/2005/8/layout/venn1"/>
    <dgm:cxn modelId="{1E29C957-1CC8-433F-AC1C-5154FDEAFEBF}" type="presOf" srcId="{D79DA47F-2A69-451C-9171-E67CC0A9A5A2}" destId="{7E1AA25F-2C1F-4FED-88F3-E8CC7119295C}" srcOrd="0" destOrd="0" presId="urn:microsoft.com/office/officeart/2005/8/layout/venn1"/>
    <dgm:cxn modelId="{BE6B0264-75A2-44DC-902D-271EC2B1BC5F}" type="presParOf" srcId="{2A9402D9-60EF-42A8-8D8A-2BC71CFED22A}" destId="{4928421A-E125-4558-867D-D9362A4FA0B7}" srcOrd="0" destOrd="0" presId="urn:microsoft.com/office/officeart/2005/8/layout/venn1"/>
    <dgm:cxn modelId="{F1A25545-89B4-4473-805C-F63E9E22F3DE}" type="presParOf" srcId="{2A9402D9-60EF-42A8-8D8A-2BC71CFED22A}" destId="{26396E6A-EC94-4135-B677-577CF017D6FD}" srcOrd="1" destOrd="0" presId="urn:microsoft.com/office/officeart/2005/8/layout/venn1"/>
    <dgm:cxn modelId="{68DFC3E2-7D3A-4E84-9203-35098CDEEAD4}" type="presParOf" srcId="{2A9402D9-60EF-42A8-8D8A-2BC71CFED22A}" destId="{C4A8E4E3-61F0-4AAE-A5AF-6FED80AE579F}" srcOrd="2" destOrd="0" presId="urn:microsoft.com/office/officeart/2005/8/layout/venn1"/>
    <dgm:cxn modelId="{370FA123-64AD-4D6C-97F4-767015CD5427}" type="presParOf" srcId="{2A9402D9-60EF-42A8-8D8A-2BC71CFED22A}" destId="{3AF09971-E12A-41D0-9501-530CF8B35F05}" srcOrd="3" destOrd="0" presId="urn:microsoft.com/office/officeart/2005/8/layout/venn1"/>
    <dgm:cxn modelId="{4CAD5A5D-8F74-4716-B689-D5578779C3E3}" type="presParOf" srcId="{2A9402D9-60EF-42A8-8D8A-2BC71CFED22A}" destId="{1973053D-03F7-4061-A9B4-54D27AFFA944}" srcOrd="4" destOrd="0" presId="urn:microsoft.com/office/officeart/2005/8/layout/venn1"/>
    <dgm:cxn modelId="{E3D05249-A7FB-4E69-B265-32588F959449}" type="presParOf" srcId="{2A9402D9-60EF-42A8-8D8A-2BC71CFED22A}" destId="{969ABC69-FF4A-4C19-B142-B61B5F540560}" srcOrd="5" destOrd="0" presId="urn:microsoft.com/office/officeart/2005/8/layout/venn1"/>
    <dgm:cxn modelId="{9FB50767-3BD4-4AA7-B6E1-C67241BBE1A4}" type="presParOf" srcId="{2A9402D9-60EF-42A8-8D8A-2BC71CFED22A}" destId="{36BA9A0B-9B9B-47F0-A6D6-CC6D2B9A3BE4}" srcOrd="6" destOrd="0" presId="urn:microsoft.com/office/officeart/2005/8/layout/venn1"/>
    <dgm:cxn modelId="{6DD68858-3811-4C39-84E7-F7F6480B4FCF}" type="presParOf" srcId="{2A9402D9-60EF-42A8-8D8A-2BC71CFED22A}" destId="{7E1AA25F-2C1F-4FED-88F3-E8CC7119295C}" srcOrd="7" destOrd="0" presId="urn:microsoft.com/office/officeart/2005/8/layout/venn1"/>
    <dgm:cxn modelId="{4E27CA62-063E-43A7-8437-EC131CAC246B}" type="presParOf" srcId="{2A9402D9-60EF-42A8-8D8A-2BC71CFED22A}" destId="{1C46EB7B-1123-4F04-9848-B35C8E94896C}" srcOrd="8" destOrd="0" presId="urn:microsoft.com/office/officeart/2005/8/layout/venn1"/>
    <dgm:cxn modelId="{0A3B2AE4-F09F-426D-9909-064712705965}" type="presParOf" srcId="{2A9402D9-60EF-42A8-8D8A-2BC71CFED22A}" destId="{2FF5F9E1-3F49-4396-BF07-3F888437A886}" srcOrd="9" destOrd="0" presId="urn:microsoft.com/office/officeart/2005/8/layout/venn1"/>
    <dgm:cxn modelId="{BA308213-87F4-4E14-90A5-D4D9C567E1CF}" type="presParOf" srcId="{2A9402D9-60EF-42A8-8D8A-2BC71CFED22A}" destId="{A47FF5D2-5843-43AA-94D1-957D6080FA59}" srcOrd="10" destOrd="0" presId="urn:microsoft.com/office/officeart/2005/8/layout/venn1"/>
    <dgm:cxn modelId="{7E3AE969-1E99-4E52-A535-45A464298A43}" type="presParOf" srcId="{2A9402D9-60EF-42A8-8D8A-2BC71CFED22A}" destId="{3FBDEC1E-F1B7-4807-999A-C8544CB2F7D5}" srcOrd="11" destOrd="0" presId="urn:microsoft.com/office/officeart/2005/8/layout/venn1"/>
    <dgm:cxn modelId="{91A5E7DC-6A57-41A3-88F7-1C778FABBACF}" type="presParOf" srcId="{2A9402D9-60EF-42A8-8D8A-2BC71CFED22A}" destId="{642076AE-7D15-4F74-AA44-65D87C99EA3A}" srcOrd="12" destOrd="0" presId="urn:microsoft.com/office/officeart/2005/8/layout/venn1"/>
    <dgm:cxn modelId="{7ADD23FF-1CCB-491F-ACC6-D2198A34DB72}" type="presParOf" srcId="{2A9402D9-60EF-42A8-8D8A-2BC71CFED22A}" destId="{AA8D7338-7779-48AD-82F5-E906AE0BB433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47586-F084-4C4B-9197-BEF28F1408B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1100609A-C22F-4E22-BBA9-276426053F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1BE32E"/>
              </a:solidFill>
              <a:effectLst/>
              <a:latin typeface="Arial" pitchFamily="34" charset="0"/>
              <a:cs typeface="Arial" pitchFamily="34" charset="0"/>
            </a:rPr>
            <a:t>Окись углерода (ГАЗ)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1BE32E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F488C4C-FF5D-4A32-9169-981AE77756FB}" type="parTrans" cxnId="{01596FF2-5518-4DC0-A14D-5D00A47C57F1}">
      <dgm:prSet/>
      <dgm:spPr/>
    </dgm:pt>
    <dgm:pt modelId="{62A54983-CFC8-43A9-B026-DE64D428F785}" type="sibTrans" cxnId="{01596FF2-5518-4DC0-A14D-5D00A47C57F1}">
      <dgm:prSet/>
      <dgm:spPr/>
    </dgm:pt>
    <dgm:pt modelId="{F189D36A-DB4B-4B03-A76F-2643A11BAF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1BE32E"/>
              </a:solidFill>
              <a:effectLst/>
              <a:latin typeface="Arial" pitchFamily="34" charset="0"/>
              <a:cs typeface="Arial" pitchFamily="34" charset="0"/>
            </a:rPr>
            <a:t>Никотин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1BE32E"/>
              </a:solidFill>
              <a:effectLst/>
              <a:latin typeface="Arial" pitchFamily="34" charset="0"/>
              <a:cs typeface="Arial" pitchFamily="34" charset="0"/>
            </a:rPr>
            <a:t>(часть смолы)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1BE32E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0A2F850-D497-45D0-8013-738B33710C64}" type="parTrans" cxnId="{1F65D34E-C65F-43CE-86E4-21DA7D3BA1FB}">
      <dgm:prSet/>
      <dgm:spPr/>
    </dgm:pt>
    <dgm:pt modelId="{60A5C26C-F1F8-469D-8556-973CE98272AC}" type="sibTrans" cxnId="{1F65D34E-C65F-43CE-86E4-21DA7D3BA1FB}">
      <dgm:prSet/>
      <dgm:spPr/>
    </dgm:pt>
    <dgm:pt modelId="{91D18E23-2209-46DB-895C-84D0998E35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1BE32E"/>
              </a:solidFill>
              <a:effectLst/>
              <a:latin typeface="Arial" pitchFamily="34" charset="0"/>
              <a:cs typeface="Arial" pitchFamily="34" charset="0"/>
            </a:rPr>
            <a:t>Смолистые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1BE32E"/>
              </a:solidFill>
              <a:effectLst/>
              <a:latin typeface="Arial" pitchFamily="34" charset="0"/>
              <a:cs typeface="Arial" pitchFamily="34" charset="0"/>
            </a:rPr>
            <a:t>вещества)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1BE32E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FF7281A-F141-4783-8C39-CDFCD7281E7C}" type="parTrans" cxnId="{7CD9C1AD-ED0F-4704-BD87-0F3B8B2A8622}">
      <dgm:prSet/>
      <dgm:spPr/>
    </dgm:pt>
    <dgm:pt modelId="{8E920BAA-78EF-46D1-B698-1B8364B7DCD8}" type="sibTrans" cxnId="{7CD9C1AD-ED0F-4704-BD87-0F3B8B2A8622}">
      <dgm:prSet/>
      <dgm:spPr/>
    </dgm:pt>
    <dgm:pt modelId="{8B7965D8-7871-4F6C-B48F-754FCA8ADF92}" type="pres">
      <dgm:prSet presAssocID="{79847586-F084-4C4B-9197-BEF28F1408B9}" presName="compositeShape" presStyleCnt="0">
        <dgm:presLayoutVars>
          <dgm:chMax val="7"/>
          <dgm:dir/>
          <dgm:resizeHandles val="exact"/>
        </dgm:presLayoutVars>
      </dgm:prSet>
      <dgm:spPr/>
    </dgm:pt>
    <dgm:pt modelId="{2CFBF234-97B7-48E8-83F2-6199B715B31A}" type="pres">
      <dgm:prSet presAssocID="{1100609A-C22F-4E22-BBA9-276426053FB3}" presName="circ1" presStyleLbl="vennNode1" presStyleIdx="0" presStyleCnt="3"/>
      <dgm:spPr/>
    </dgm:pt>
    <dgm:pt modelId="{40A0A94D-CC3E-4B1F-9CDE-B6A0E486490C}" type="pres">
      <dgm:prSet presAssocID="{1100609A-C22F-4E22-BBA9-276426053F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5DA99C-F403-4A98-8A2D-00D3EFF195F4}" type="pres">
      <dgm:prSet presAssocID="{F189D36A-DB4B-4B03-A76F-2643A11BAFFD}" presName="circ2" presStyleLbl="vennNode1" presStyleIdx="1" presStyleCnt="3"/>
      <dgm:spPr/>
    </dgm:pt>
    <dgm:pt modelId="{3ED74C46-940C-4227-BAF9-C28D3EC4E8FB}" type="pres">
      <dgm:prSet presAssocID="{F189D36A-DB4B-4B03-A76F-2643A11BAF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229649-BE8E-4124-A386-4C3CC3A9DCB3}" type="pres">
      <dgm:prSet presAssocID="{91D18E23-2209-46DB-895C-84D0998E354E}" presName="circ3" presStyleLbl="vennNode1" presStyleIdx="2" presStyleCnt="3"/>
      <dgm:spPr/>
    </dgm:pt>
    <dgm:pt modelId="{87BA2432-E269-4DA5-AADC-475D1A53343D}" type="pres">
      <dgm:prSet presAssocID="{91D18E23-2209-46DB-895C-84D0998E35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CD9C1AD-ED0F-4704-BD87-0F3B8B2A8622}" srcId="{79847586-F084-4C4B-9197-BEF28F1408B9}" destId="{91D18E23-2209-46DB-895C-84D0998E354E}" srcOrd="2" destOrd="0" parTransId="{EFF7281A-F141-4783-8C39-CDFCD7281E7C}" sibTransId="{8E920BAA-78EF-46D1-B698-1B8364B7DCD8}"/>
    <dgm:cxn modelId="{79FE1C90-69F6-430B-A72A-393C4AABA1C3}" type="presOf" srcId="{F189D36A-DB4B-4B03-A76F-2643A11BAFFD}" destId="{3ED74C46-940C-4227-BAF9-C28D3EC4E8FB}" srcOrd="1" destOrd="0" presId="urn:microsoft.com/office/officeart/2005/8/layout/venn1"/>
    <dgm:cxn modelId="{D7814820-DFF3-4891-BAC9-88791E553E5A}" type="presOf" srcId="{79847586-F084-4C4B-9197-BEF28F1408B9}" destId="{8B7965D8-7871-4F6C-B48F-754FCA8ADF92}" srcOrd="0" destOrd="0" presId="urn:microsoft.com/office/officeart/2005/8/layout/venn1"/>
    <dgm:cxn modelId="{01596FF2-5518-4DC0-A14D-5D00A47C57F1}" srcId="{79847586-F084-4C4B-9197-BEF28F1408B9}" destId="{1100609A-C22F-4E22-BBA9-276426053FB3}" srcOrd="0" destOrd="0" parTransId="{0F488C4C-FF5D-4A32-9169-981AE77756FB}" sibTransId="{62A54983-CFC8-43A9-B026-DE64D428F785}"/>
    <dgm:cxn modelId="{1F65D34E-C65F-43CE-86E4-21DA7D3BA1FB}" srcId="{79847586-F084-4C4B-9197-BEF28F1408B9}" destId="{F189D36A-DB4B-4B03-A76F-2643A11BAFFD}" srcOrd="1" destOrd="0" parTransId="{30A2F850-D497-45D0-8013-738B33710C64}" sibTransId="{60A5C26C-F1F8-469D-8556-973CE98272AC}"/>
    <dgm:cxn modelId="{FCBBD78A-8855-4DCF-BF30-6EDDE58D8834}" type="presOf" srcId="{91D18E23-2209-46DB-895C-84D0998E354E}" destId="{87BA2432-E269-4DA5-AADC-475D1A53343D}" srcOrd="1" destOrd="0" presId="urn:microsoft.com/office/officeart/2005/8/layout/venn1"/>
    <dgm:cxn modelId="{C3F43650-EF25-4DD0-8A39-6C6F25A03DDD}" type="presOf" srcId="{1100609A-C22F-4E22-BBA9-276426053FB3}" destId="{40A0A94D-CC3E-4B1F-9CDE-B6A0E486490C}" srcOrd="1" destOrd="0" presId="urn:microsoft.com/office/officeart/2005/8/layout/venn1"/>
    <dgm:cxn modelId="{E7857B85-F79D-4F0F-BA01-5B89D5C3217D}" type="presOf" srcId="{F189D36A-DB4B-4B03-A76F-2643A11BAFFD}" destId="{3E5DA99C-F403-4A98-8A2D-00D3EFF195F4}" srcOrd="0" destOrd="0" presId="urn:microsoft.com/office/officeart/2005/8/layout/venn1"/>
    <dgm:cxn modelId="{201504AB-BE06-4649-BEAC-ADAEA0C1DC73}" type="presOf" srcId="{1100609A-C22F-4E22-BBA9-276426053FB3}" destId="{2CFBF234-97B7-48E8-83F2-6199B715B31A}" srcOrd="0" destOrd="0" presId="urn:microsoft.com/office/officeart/2005/8/layout/venn1"/>
    <dgm:cxn modelId="{D1191A46-5B70-4170-98B8-50B717CE9A02}" type="presOf" srcId="{91D18E23-2209-46DB-895C-84D0998E354E}" destId="{12229649-BE8E-4124-A386-4C3CC3A9DCB3}" srcOrd="0" destOrd="0" presId="urn:microsoft.com/office/officeart/2005/8/layout/venn1"/>
    <dgm:cxn modelId="{E1E15364-B0AB-420A-87DC-1910BBBD7D2A}" type="presParOf" srcId="{8B7965D8-7871-4F6C-B48F-754FCA8ADF92}" destId="{2CFBF234-97B7-48E8-83F2-6199B715B31A}" srcOrd="0" destOrd="0" presId="urn:microsoft.com/office/officeart/2005/8/layout/venn1"/>
    <dgm:cxn modelId="{5E9C6080-AC23-4A57-AB04-E2CB90477C46}" type="presParOf" srcId="{8B7965D8-7871-4F6C-B48F-754FCA8ADF92}" destId="{40A0A94D-CC3E-4B1F-9CDE-B6A0E486490C}" srcOrd="1" destOrd="0" presId="urn:microsoft.com/office/officeart/2005/8/layout/venn1"/>
    <dgm:cxn modelId="{38A1E9AA-6740-4DD7-8AD3-79DD5A7C4A54}" type="presParOf" srcId="{8B7965D8-7871-4F6C-B48F-754FCA8ADF92}" destId="{3E5DA99C-F403-4A98-8A2D-00D3EFF195F4}" srcOrd="2" destOrd="0" presId="urn:microsoft.com/office/officeart/2005/8/layout/venn1"/>
    <dgm:cxn modelId="{4F937F4F-24E4-47DE-8AF4-DCBBB72B1351}" type="presParOf" srcId="{8B7965D8-7871-4F6C-B48F-754FCA8ADF92}" destId="{3ED74C46-940C-4227-BAF9-C28D3EC4E8FB}" srcOrd="3" destOrd="0" presId="urn:microsoft.com/office/officeart/2005/8/layout/venn1"/>
    <dgm:cxn modelId="{080AE66A-AEA1-4699-9DEE-7551F8F12E62}" type="presParOf" srcId="{8B7965D8-7871-4F6C-B48F-754FCA8ADF92}" destId="{12229649-BE8E-4124-A386-4C3CC3A9DCB3}" srcOrd="4" destOrd="0" presId="urn:microsoft.com/office/officeart/2005/8/layout/venn1"/>
    <dgm:cxn modelId="{1BC1BB0F-25FD-4B79-8666-CC3671D987D2}" type="presParOf" srcId="{8B7965D8-7871-4F6C-B48F-754FCA8ADF92}" destId="{87BA2432-E269-4DA5-AADC-475D1A53343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8421A-E125-4558-867D-D9362A4FA0B7}">
      <dsp:nvSpPr>
        <dsp:cNvPr id="0" name=""/>
        <dsp:cNvSpPr/>
      </dsp:nvSpPr>
      <dsp:spPr>
        <a:xfrm>
          <a:off x="3388428" y="1345911"/>
          <a:ext cx="1724204" cy="17244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26396E6A-EC94-4135-B677-577CF017D6FD}">
      <dsp:nvSpPr>
        <dsp:cNvPr id="0" name=""/>
        <dsp:cNvSpPr/>
      </dsp:nvSpPr>
      <dsp:spPr>
        <a:xfrm>
          <a:off x="3262705" y="0"/>
          <a:ext cx="1975650" cy="10572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Сердце</a:t>
          </a:r>
          <a:endParaRPr kumimoji="0" lang="ru-RU" sz="2000" b="1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3262705" y="0"/>
        <a:ext cx="1975650" cy="1057275"/>
      </dsp:txXfrm>
    </dsp:sp>
    <dsp:sp modelId="{C4A8E4E3-61F0-4AAE-A5AF-6FED80AE579F}">
      <dsp:nvSpPr>
        <dsp:cNvPr id="0" name=""/>
        <dsp:cNvSpPr/>
      </dsp:nvSpPr>
      <dsp:spPr>
        <a:xfrm>
          <a:off x="3894195" y="1589084"/>
          <a:ext cx="1724204" cy="17244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AF09971-E12A-41D0-9501-530CF8B35F05}">
      <dsp:nvSpPr>
        <dsp:cNvPr id="0" name=""/>
        <dsp:cNvSpPr/>
      </dsp:nvSpPr>
      <dsp:spPr>
        <a:xfrm>
          <a:off x="5831051" y="1004411"/>
          <a:ext cx="1867887" cy="11630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желудок</a:t>
          </a:r>
          <a:endParaRPr kumimoji="0" lang="ru-RU" sz="2000" b="1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5831051" y="1004411"/>
        <a:ext cx="1867887" cy="1163002"/>
      </dsp:txXfrm>
    </dsp:sp>
    <dsp:sp modelId="{1973053D-03F7-4061-A9B4-54D27AFFA944}">
      <dsp:nvSpPr>
        <dsp:cNvPr id="0" name=""/>
        <dsp:cNvSpPr/>
      </dsp:nvSpPr>
      <dsp:spPr>
        <a:xfrm>
          <a:off x="4018481" y="2136224"/>
          <a:ext cx="1724204" cy="17244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969ABC69-FF4A-4C19-B142-B61B5F540560}">
      <dsp:nvSpPr>
        <dsp:cNvPr id="0" name=""/>
        <dsp:cNvSpPr/>
      </dsp:nvSpPr>
      <dsp:spPr>
        <a:xfrm>
          <a:off x="6010655" y="2484596"/>
          <a:ext cx="1831966" cy="12422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надпочечники</a:t>
          </a:r>
          <a:endParaRPr kumimoji="0" lang="ru-RU" sz="2000" b="1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6010655" y="2484596"/>
        <a:ext cx="1831966" cy="1242298"/>
      </dsp:txXfrm>
    </dsp:sp>
    <dsp:sp modelId="{36BA9A0B-9B9B-47F0-A6D6-CC6D2B9A3BE4}">
      <dsp:nvSpPr>
        <dsp:cNvPr id="0" name=""/>
        <dsp:cNvSpPr/>
      </dsp:nvSpPr>
      <dsp:spPr>
        <a:xfrm>
          <a:off x="3668612" y="2574993"/>
          <a:ext cx="1724204" cy="17244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7E1AA25F-2C1F-4FED-88F3-E8CC7119295C}">
      <dsp:nvSpPr>
        <dsp:cNvPr id="0" name=""/>
        <dsp:cNvSpPr/>
      </dsp:nvSpPr>
      <dsp:spPr>
        <a:xfrm>
          <a:off x="5220395" y="4149804"/>
          <a:ext cx="1975650" cy="11365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сосуды</a:t>
          </a:r>
          <a:endParaRPr kumimoji="0" lang="ru-RU" sz="2000" b="1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5220395" y="4149804"/>
        <a:ext cx="1975650" cy="1136570"/>
      </dsp:txXfrm>
    </dsp:sp>
    <dsp:sp modelId="{1C46EB7B-1123-4F04-9848-B35C8E94896C}">
      <dsp:nvSpPr>
        <dsp:cNvPr id="0" name=""/>
        <dsp:cNvSpPr/>
      </dsp:nvSpPr>
      <dsp:spPr>
        <a:xfrm>
          <a:off x="3108245" y="2574993"/>
          <a:ext cx="1724204" cy="17244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2FF5F9E1-3F49-4396-BF07-3F888437A886}">
      <dsp:nvSpPr>
        <dsp:cNvPr id="0" name=""/>
        <dsp:cNvSpPr/>
      </dsp:nvSpPr>
      <dsp:spPr>
        <a:xfrm>
          <a:off x="1305015" y="4149804"/>
          <a:ext cx="1975650" cy="11365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Половые железы</a:t>
          </a:r>
          <a:endParaRPr kumimoji="0" lang="ru-RU" sz="2000" b="1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305015" y="4149804"/>
        <a:ext cx="1975650" cy="1136570"/>
      </dsp:txXfrm>
    </dsp:sp>
    <dsp:sp modelId="{A47FF5D2-5843-43AA-94D1-957D6080FA59}">
      <dsp:nvSpPr>
        <dsp:cNvPr id="0" name=""/>
        <dsp:cNvSpPr/>
      </dsp:nvSpPr>
      <dsp:spPr>
        <a:xfrm>
          <a:off x="2758376" y="2136224"/>
          <a:ext cx="1724204" cy="17244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FBDEC1E-F1B7-4807-999A-C8544CB2F7D5}">
      <dsp:nvSpPr>
        <dsp:cNvPr id="0" name=""/>
        <dsp:cNvSpPr/>
      </dsp:nvSpPr>
      <dsp:spPr>
        <a:xfrm>
          <a:off x="658439" y="2484596"/>
          <a:ext cx="1831966" cy="12422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Легкие</a:t>
          </a:r>
          <a:endParaRPr kumimoji="0" lang="ru-RU" sz="2000" b="1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658439" y="2484596"/>
        <a:ext cx="1831966" cy="1242298"/>
      </dsp:txXfrm>
    </dsp:sp>
    <dsp:sp modelId="{642076AE-7D15-4F74-AA44-65D87C99EA3A}">
      <dsp:nvSpPr>
        <dsp:cNvPr id="0" name=""/>
        <dsp:cNvSpPr/>
      </dsp:nvSpPr>
      <dsp:spPr>
        <a:xfrm>
          <a:off x="2882662" y="1589084"/>
          <a:ext cx="1724204" cy="17244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A8D7338-7779-48AD-82F5-E906AE0BB433}">
      <dsp:nvSpPr>
        <dsp:cNvPr id="0" name=""/>
        <dsp:cNvSpPr/>
      </dsp:nvSpPr>
      <dsp:spPr>
        <a:xfrm>
          <a:off x="802122" y="1004411"/>
          <a:ext cx="1867887" cy="11630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Дыхательные пути</a:t>
          </a:r>
          <a:endParaRPr kumimoji="0" lang="ru-RU" sz="2000" b="1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802122" y="1004411"/>
        <a:ext cx="1867887" cy="1163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606D95-82FC-4B4E-A91A-CA853D089AAF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123520-D5F0-4203-A73E-324C748D8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83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2901B7-7759-4AB6-8CFC-3526E9457285}" type="slidenum">
              <a:rPr lang="ru-RU" smtClean="0">
                <a:latin typeface="Arial" pitchFamily="34" charset="0"/>
              </a:rPr>
              <a:pPr/>
              <a:t>30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D17F-153F-4339-9903-B5E970A76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F4DE8-F204-47F1-9C63-42B9A2DA9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E711E-F719-4B11-B436-D943B9982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968F9-A874-4AAC-8FAF-13BDFEA00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D44B6-A345-4441-A721-8497F98C2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  <p:sndAc>
      <p:stSnd>
        <p:snd r:embed="rId1" name="suction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6134-B97B-433F-8B83-FB653DD47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3"/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D3E23-18F5-49B9-8978-68A546938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8CF21-FA87-4E84-933C-8F655EB49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E8152-523D-43A7-AE3A-619B71E92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8681C-0D5B-418B-94A3-4E89D156B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F87C4-91F6-4C0F-A17A-C17E6F175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9A403-67AC-47FD-9883-684EE6545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FF59D-4B61-4C0A-880F-BCB88919E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D8EE3-5F2A-4103-8D6E-2353F68F5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2291642-3E0C-4F81-B5EC-343D4005E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9.gif"/><Relationship Id="rId7" Type="http://schemas.openxmlformats.org/officeDocument/2006/relationships/image" Target="../media/image3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1.jpeg"/><Relationship Id="rId4" Type="http://schemas.openxmlformats.org/officeDocument/2006/relationships/image" Target="../media/image3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4.jpe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36.gif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6.gif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737" y="1700808"/>
            <a:ext cx="8967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ЗДОРОВО ЖИТЬ ЗДОРОВО!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91103"/>
            <a:ext cx="4157346" cy="4233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7" y="2624138"/>
            <a:ext cx="3663652" cy="5143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67B8D1-7B32-46E5-BC27-BED27CA23FAC}" type="slidenum">
              <a:rPr lang="ru-RU" smtClean="0">
                <a:latin typeface="Arial" pitchFamily="34" charset="0"/>
              </a:rPr>
              <a:pPr/>
              <a:t>10</a:t>
            </a:fld>
            <a:endParaRPr lang="ru-RU" dirty="0" smtClean="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9975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Основные мишени табака</a:t>
            </a:r>
            <a:r>
              <a:rPr lang="ru-RU" b="1" smtClean="0">
                <a:solidFill>
                  <a:srgbClr val="FAFD8D"/>
                </a:solidFill>
              </a:rPr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5076329"/>
              </p:ext>
            </p:extLst>
          </p:nvPr>
        </p:nvGraphicFramePr>
        <p:xfrm>
          <a:off x="214313" y="714375"/>
          <a:ext cx="8501062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1"/>
                </a:solidFill>
              </a:rPr>
              <a:t>Почти 200 компонентов выделяется 1 горящей сигаретой, но 3 самых опасных</a:t>
            </a:r>
            <a:r>
              <a:rPr lang="ru-RU" sz="4000" smtClean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949450"/>
          <a:ext cx="9144000" cy="44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9" name="Text Box 13"/>
          <p:cNvSpPr txBox="1">
            <a:spLocks noChangeArrowheads="1"/>
          </p:cNvSpPr>
          <p:nvPr/>
        </p:nvSpPr>
        <p:spPr bwMode="auto">
          <a:xfrm>
            <a:off x="917575" y="6308725"/>
            <a:ext cx="6923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Жизнь курильщика в среднем, на 5 лет короче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772816"/>
            <a:ext cx="2032066" cy="2448272"/>
          </a:xfrm>
          <a:prstGeom prst="rect">
            <a:avLst/>
          </a:prstGeom>
        </p:spPr>
      </p:pic>
      <p:sp>
        <p:nvSpPr>
          <p:cNvPr id="1843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A7DA32C0-873B-4DB1-8CAC-25DE13DD4004}" type="slidenum">
              <a:rPr lang="ru-RU" smtClean="0">
                <a:latin typeface="Arial" pitchFamily="34" charset="0"/>
              </a:rPr>
              <a:pPr algn="ctr"/>
              <a:t>12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3888"/>
            <a:ext cx="9144000" cy="1139825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Алкоголь </a:t>
            </a:r>
            <a:r>
              <a:rPr lang="ru-RU" sz="3800" b="1" smtClean="0"/>
              <a:t>– </a:t>
            </a:r>
            <a:r>
              <a:rPr lang="ru-RU" sz="3800" b="1" smtClean="0">
                <a:solidFill>
                  <a:srgbClr val="1BE32E"/>
                </a:solidFill>
              </a:rPr>
              <a:t>термин, используемый для обозначения химического класса органических соединений.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659063"/>
            <a:ext cx="8001000" cy="384175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b="1" i="1" smtClean="0">
                <a:solidFill>
                  <a:srgbClr val="0066FF"/>
                </a:solidFill>
              </a:rPr>
              <a:t>Выделяют 2 вида алкоголя: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b="1" u="sng" smtClean="0">
                <a:solidFill>
                  <a:schemeClr val="folHlink"/>
                </a:solidFill>
              </a:rPr>
              <a:t>Метиловый спирт</a:t>
            </a:r>
            <a:r>
              <a:rPr lang="ru-RU" b="1" smtClean="0">
                <a:solidFill>
                  <a:schemeClr val="hlink"/>
                </a:solidFill>
              </a:rPr>
              <a:t> (очищенные растворы, духи, разбавители лаков и красок), он токсичен и опасен для организма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b="1" u="sng" smtClean="0">
                <a:solidFill>
                  <a:schemeClr val="folHlink"/>
                </a:solidFill>
              </a:rPr>
              <a:t>Этиловый спирт</a:t>
            </a:r>
            <a:r>
              <a:rPr lang="ru-RU" b="1" smtClean="0">
                <a:solidFill>
                  <a:schemeClr val="hlink"/>
                </a:solidFill>
              </a:rPr>
              <a:t> (содержится в пиве, вине, спиртных напитках)  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E13BFC-737F-433D-ADC4-543E76E78FC2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b="1" smtClean="0">
                <a:solidFill>
                  <a:srgbClr val="0066FF"/>
                </a:solidFill>
              </a:rPr>
              <a:t>Составьте словесный портрет алкоголика</a:t>
            </a:r>
            <a:r>
              <a:rPr lang="ru-RU" sz="3800" smtClean="0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791200" cy="5257800"/>
          </a:xfrm>
        </p:spPr>
        <p:txBody>
          <a:bodyPr/>
          <a:lstStyle/>
          <a:p>
            <a:pPr indent="382588">
              <a:lnSpc>
                <a:spcPct val="80000"/>
              </a:lnSpc>
            </a:pPr>
            <a:r>
              <a:rPr lang="ru-RU" sz="2400" b="1" i="1" smtClean="0"/>
              <a:t>Неприятная внешность</a:t>
            </a:r>
          </a:p>
          <a:p>
            <a:pPr indent="382588">
              <a:lnSpc>
                <a:spcPct val="80000"/>
              </a:lnSpc>
            </a:pPr>
            <a:r>
              <a:rPr lang="ru-RU" sz="2400" b="1" i="1" smtClean="0"/>
              <a:t>Он бледный</a:t>
            </a:r>
          </a:p>
          <a:p>
            <a:pPr indent="382588">
              <a:lnSpc>
                <a:spcPct val="80000"/>
              </a:lnSpc>
            </a:pPr>
            <a:r>
              <a:rPr lang="ru-RU" sz="2400" b="1" i="1" smtClean="0"/>
              <a:t>У него кривая бессмысленная </a:t>
            </a:r>
          </a:p>
          <a:p>
            <a:pPr indent="382588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smtClean="0"/>
              <a:t>улыбка</a:t>
            </a:r>
          </a:p>
          <a:p>
            <a:pPr indent="382588">
              <a:lnSpc>
                <a:spcPct val="80000"/>
              </a:lnSpc>
            </a:pPr>
            <a:r>
              <a:rPr lang="ru-RU" sz="2400" b="1" i="1" smtClean="0"/>
              <a:t>Глаза тусклые</a:t>
            </a:r>
          </a:p>
          <a:p>
            <a:pPr indent="382588">
              <a:lnSpc>
                <a:spcPct val="80000"/>
              </a:lnSpc>
            </a:pPr>
            <a:r>
              <a:rPr lang="ru-RU" sz="2400" b="1" i="1" smtClean="0"/>
              <a:t>Худой, физически слабый</a:t>
            </a:r>
          </a:p>
          <a:p>
            <a:pPr indent="382588">
              <a:lnSpc>
                <a:spcPct val="80000"/>
              </a:lnSpc>
            </a:pPr>
            <a:r>
              <a:rPr lang="ru-RU" sz="2400" b="1" i="1" smtClean="0"/>
              <a:t>Цвет лица нездоровый</a:t>
            </a:r>
          </a:p>
          <a:p>
            <a:pPr indent="382588">
              <a:lnSpc>
                <a:spcPct val="80000"/>
              </a:lnSpc>
              <a:buFont typeface="Wingdings" pitchFamily="2" charset="2"/>
              <a:buNone/>
            </a:pPr>
            <a:endParaRPr lang="ru-RU" sz="2400" smtClean="0"/>
          </a:p>
          <a:p>
            <a:pPr indent="382588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Вам нравится портрет человека,</a:t>
            </a:r>
          </a:p>
          <a:p>
            <a:pPr indent="382588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которого можно описать с помощью</a:t>
            </a:r>
          </a:p>
          <a:p>
            <a:pPr indent="382588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этих слов? </a:t>
            </a:r>
          </a:p>
          <a:p>
            <a:pPr indent="382588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Хотели бы вы быть похожими на него?</a:t>
            </a:r>
          </a:p>
          <a:p>
            <a:pPr indent="382588">
              <a:lnSpc>
                <a:spcPct val="80000"/>
              </a:lnSpc>
            </a:pP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0808"/>
            <a:ext cx="2957314" cy="3907904"/>
          </a:xfrm>
          <a:prstGeom prst="rect">
            <a:avLst/>
          </a:prstGeo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9AE502A7-2338-411D-AC4D-D7765615751E}" type="slidenum">
              <a:rPr lang="ru-RU" smtClean="0">
                <a:latin typeface="Arial" pitchFamily="34" charset="0"/>
              </a:rPr>
              <a:pPr algn="ctr"/>
              <a:t>14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291844" name="Picture 4" descr="ббб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6913"/>
            <a:ext cx="2068513" cy="1724025"/>
          </a:xfrm>
          <a:prstGeom prst="rect">
            <a:avLst/>
          </a:prstGeom>
          <a:solidFill>
            <a:srgbClr val="1BE32E"/>
          </a:solidFill>
          <a:ln w="38100">
            <a:solidFill>
              <a:srgbClr val="1BE32E"/>
            </a:solidFill>
            <a:miter lim="800000"/>
            <a:headEnd/>
            <a:tailEnd/>
          </a:ln>
        </p:spPr>
      </p:pic>
      <p:pic>
        <p:nvPicPr>
          <p:cNvPr id="291845" name="Picture 5" descr="бува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150" y="274638"/>
            <a:ext cx="2114550" cy="1709737"/>
          </a:xfrm>
          <a:prstGeom prst="rect">
            <a:avLst/>
          </a:prstGeom>
          <a:noFill/>
          <a:ln w="38100">
            <a:solidFill>
              <a:srgbClr val="1BE32E"/>
            </a:solidFill>
            <a:miter lim="800000"/>
            <a:headEnd/>
            <a:tailEnd/>
          </a:ln>
        </p:spPr>
      </p:pic>
      <p:pic>
        <p:nvPicPr>
          <p:cNvPr id="291846" name="Picture 6" descr="бу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888" y="304800"/>
            <a:ext cx="2212975" cy="1671638"/>
          </a:xfrm>
          <a:prstGeom prst="rect">
            <a:avLst/>
          </a:prstGeom>
          <a:noFill/>
          <a:ln w="38100">
            <a:solidFill>
              <a:srgbClr val="1BE32E"/>
            </a:solidFill>
            <a:miter lim="800000"/>
            <a:headEnd/>
            <a:tailEnd/>
          </a:ln>
        </p:spPr>
      </p:pic>
      <p:pic>
        <p:nvPicPr>
          <p:cNvPr id="291847" name="Picture 7" descr="букв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2450" y="855663"/>
            <a:ext cx="2241550" cy="1611312"/>
          </a:xfrm>
          <a:prstGeom prst="rect">
            <a:avLst/>
          </a:prstGeom>
          <a:noFill/>
          <a:ln w="28575">
            <a:solidFill>
              <a:srgbClr val="1BE32E"/>
            </a:solidFill>
            <a:miter lim="800000"/>
            <a:headEnd/>
            <a:tailEnd/>
          </a:ln>
        </p:spPr>
      </p:pic>
      <p:pic>
        <p:nvPicPr>
          <p:cNvPr id="291848" name="Picture 8" descr="бу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73425"/>
            <a:ext cx="2060575" cy="1806575"/>
          </a:xfrm>
          <a:prstGeom prst="rect">
            <a:avLst/>
          </a:prstGeom>
          <a:noFill/>
          <a:ln w="28575">
            <a:solidFill>
              <a:srgbClr val="1BE32E"/>
            </a:solidFill>
            <a:miter lim="800000"/>
            <a:headEnd/>
            <a:tailEnd/>
          </a:ln>
        </p:spPr>
      </p:pic>
      <p:pic>
        <p:nvPicPr>
          <p:cNvPr id="291849" name="Picture 9" descr="бьл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370138"/>
            <a:ext cx="2097088" cy="1785937"/>
          </a:xfrm>
          <a:prstGeom prst="rect">
            <a:avLst/>
          </a:prstGeom>
          <a:noFill/>
          <a:ln w="38100">
            <a:solidFill>
              <a:srgbClr val="1BE32E"/>
            </a:solidFill>
            <a:miter lim="800000"/>
            <a:headEnd/>
            <a:tailEnd/>
          </a:ln>
        </p:spPr>
      </p:pic>
      <p:pic>
        <p:nvPicPr>
          <p:cNvPr id="291851" name="Picture 11" descr="був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71988" y="2343150"/>
            <a:ext cx="2212975" cy="1735138"/>
          </a:xfrm>
          <a:prstGeom prst="rect">
            <a:avLst/>
          </a:prstGeom>
          <a:noFill/>
          <a:ln w="38100">
            <a:solidFill>
              <a:srgbClr val="1BE32E"/>
            </a:solidFill>
            <a:miter lim="800000"/>
            <a:headEnd/>
            <a:tailEnd/>
          </a:ln>
        </p:spPr>
      </p:pic>
      <p:pic>
        <p:nvPicPr>
          <p:cNvPr id="291852" name="Picture 12" descr="буп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6263" y="3221038"/>
            <a:ext cx="2217737" cy="1768475"/>
          </a:xfrm>
          <a:prstGeom prst="rect">
            <a:avLst/>
          </a:prstGeom>
          <a:noFill/>
          <a:ln w="28575">
            <a:solidFill>
              <a:srgbClr val="1BE32E"/>
            </a:solidFill>
            <a:miter lim="800000"/>
            <a:headEnd/>
            <a:tailEnd/>
          </a:ln>
        </p:spPr>
      </p:pic>
      <p:pic>
        <p:nvPicPr>
          <p:cNvPr id="291853" name="Picture 13" descr="борр"/>
          <p:cNvPicPr>
            <a:picLocks noChangeAspect="1" noChangeArrowheads="1"/>
          </p:cNvPicPr>
          <p:nvPr/>
        </p:nvPicPr>
        <p:blipFill>
          <a:blip r:embed="rId10">
            <a:lum contrast="54000"/>
          </a:blip>
          <a:srcRect/>
          <a:stretch>
            <a:fillRect/>
          </a:stretch>
        </p:blipFill>
        <p:spPr bwMode="auto">
          <a:xfrm>
            <a:off x="2995613" y="4549775"/>
            <a:ext cx="3054350" cy="23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1854" name="Rectangle 14"/>
          <p:cNvSpPr>
            <a:spLocks noChangeArrowheads="1"/>
          </p:cNvSpPr>
          <p:nvPr/>
        </p:nvSpPr>
        <p:spPr bwMode="auto">
          <a:xfrm>
            <a:off x="557213" y="0"/>
            <a:ext cx="8040687" cy="5946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Вам нравятся эти люди,</a:t>
            </a:r>
          </a:p>
          <a:p>
            <a:pPr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>
              <a:defRPr/>
            </a:pPr>
            <a:endParaRPr lang="ru-RU" sz="48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48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48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48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4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Хотели бы вы быть похожими на них?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291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2918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82" y="4222156"/>
            <a:ext cx="2381250" cy="2381250"/>
          </a:xfrm>
          <a:prstGeom prst="rect">
            <a:avLst/>
          </a:prstGeom>
        </p:spPr>
      </p:pic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92B52-41BB-484F-9441-01DFFFD53CC3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285852" y="357165"/>
            <a:ext cx="5965848" cy="207329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8167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                алкоголь </a:t>
            </a:r>
          </a:p>
          <a:p>
            <a:pPr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отравляет организм и душу человеку.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668463" y="4130675"/>
            <a:ext cx="579755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скажем нет заразе.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1927225" y="5835650"/>
            <a:ext cx="48418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будем счастливы!</a:t>
            </a:r>
          </a:p>
        </p:txBody>
      </p:sp>
      <p:pic>
        <p:nvPicPr>
          <p:cNvPr id="21510" name="Picture 17" descr="бутт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7963" cy="16430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11" name="Picture 18" descr="бьллд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0"/>
            <a:ext cx="1857375" cy="19288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593B10-4085-4F6E-9845-8DC54482E78D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34146" name="WordArt 2"/>
          <p:cNvSpPr>
            <a:spLocks noChangeArrowheads="1" noChangeShapeType="1" noTextEdit="1"/>
          </p:cNvSpPr>
          <p:nvPr/>
        </p:nvSpPr>
        <p:spPr bwMode="auto">
          <a:xfrm rot="-245430">
            <a:off x="438150" y="388938"/>
            <a:ext cx="7067550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Наркотики- белая смерть.</a:t>
            </a:r>
          </a:p>
        </p:txBody>
      </p:sp>
      <p:pic>
        <p:nvPicPr>
          <p:cNvPr id="134148" name="Picture 4" descr="BD0491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1682750"/>
            <a:ext cx="4786313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72500" y="6500813"/>
            <a:ext cx="571500" cy="35718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F9287-1D88-44A0-9D47-CB52F032E4FF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Мы должны знать -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89952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FF0000"/>
                </a:solidFill>
              </a:rPr>
              <a:t>Средняя продолжительность жизни наркомана -10 лет.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Даже первые пробы наркотика могут привести к формированию зависимости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FF0000"/>
                </a:solidFill>
              </a:rPr>
              <a:t>НАРКОМАНИЯ</a:t>
            </a:r>
            <a:r>
              <a:rPr lang="ru-RU" sz="2800" smtClean="0"/>
              <a:t>- это болезнь, имеющая огромное социальное значение, один наркоман вовлекает в употребление наркотиков 10-15 человек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FF0000"/>
                </a:solidFill>
              </a:rPr>
              <a:t>От наркомании</a:t>
            </a:r>
            <a:r>
              <a:rPr lang="ru-RU" sz="2800" smtClean="0"/>
              <a:t> невозможно полностью излечиться- человек остается зависим от наркотиков на всю жизнь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utoUpdateAnimBg="0"/>
      <p:bldP spid="1351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701937-2DF8-48F9-B650-595A302740FB}" type="slidenum">
              <a:rPr lang="ru-RU" smtClean="0">
                <a:latin typeface="Arial" pitchFamily="34" charset="0"/>
              </a:rPr>
              <a:pPr/>
              <a:t>18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317500"/>
            <a:ext cx="7772400" cy="1462088"/>
          </a:xfrm>
        </p:spPr>
        <p:txBody>
          <a:bodyPr/>
          <a:lstStyle/>
          <a:p>
            <a:r>
              <a:rPr lang="ru-RU" sz="4800" smtClean="0"/>
              <a:t>Один грамм героина</a:t>
            </a:r>
            <a:r>
              <a:rPr lang="en-US" sz="4800" smtClean="0"/>
              <a:t>:</a:t>
            </a:r>
            <a:endParaRPr lang="ru-RU" sz="4800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0038"/>
            <a:ext cx="7772400" cy="5073650"/>
          </a:xfrm>
        </p:spPr>
        <p:txBody>
          <a:bodyPr/>
          <a:lstStyle/>
          <a:p>
            <a:r>
              <a:rPr lang="ru-RU" sz="2800" smtClean="0"/>
              <a:t>Уничтожает дружбу,</a:t>
            </a:r>
          </a:p>
          <a:p>
            <a:r>
              <a:rPr lang="ru-RU" sz="2800" smtClean="0"/>
              <a:t>Разрушает семью,</a:t>
            </a:r>
          </a:p>
          <a:p>
            <a:r>
              <a:rPr lang="ru-RU" sz="2800" smtClean="0"/>
              <a:t>Останавливает умственное и духовное развитие,</a:t>
            </a:r>
          </a:p>
          <a:p>
            <a:r>
              <a:rPr lang="ru-RU" sz="2800" smtClean="0"/>
              <a:t>Лишает здоровья,</a:t>
            </a:r>
          </a:p>
          <a:p>
            <a:r>
              <a:rPr lang="ru-RU" sz="2800" b="1" u="sng" smtClean="0"/>
              <a:t>И убивает тебя.</a:t>
            </a:r>
          </a:p>
          <a:p>
            <a:pPr>
              <a:buFontTx/>
              <a:buNone/>
            </a:pPr>
            <a:endParaRPr lang="ru-RU" sz="2800" b="1" u="sng" smtClean="0"/>
          </a:p>
          <a:p>
            <a:pPr algn="ctr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В среднем </a:t>
            </a:r>
            <a:r>
              <a:rPr lang="ru-RU" smtClean="0">
                <a:solidFill>
                  <a:schemeClr val="tx2"/>
                </a:solidFill>
              </a:rPr>
              <a:t>15-40%</a:t>
            </a:r>
            <a:r>
              <a:rPr lang="ru-RU" smtClean="0">
                <a:solidFill>
                  <a:srgbClr val="FF0000"/>
                </a:solidFill>
              </a:rPr>
              <a:t> молодежи в возрасте </a:t>
            </a:r>
            <a:r>
              <a:rPr lang="ru-RU" smtClean="0">
                <a:solidFill>
                  <a:schemeClr val="tx2"/>
                </a:solidFill>
              </a:rPr>
              <a:t>15-17</a:t>
            </a:r>
            <a:r>
              <a:rPr lang="ru-RU" smtClean="0">
                <a:solidFill>
                  <a:srgbClr val="FF0000"/>
                </a:solidFill>
              </a:rPr>
              <a:t> лет являются </a:t>
            </a:r>
            <a:r>
              <a:rPr lang="ru-RU" sz="4400" smtClean="0">
                <a:solidFill>
                  <a:schemeClr val="tx2"/>
                </a:solidFill>
              </a:rPr>
              <a:t>наркоманами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build="p" autoUpdateAnimBg="0"/>
      <p:bldP spid="136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995D52-69E9-463D-BDE4-9A76D191FF68}" type="slidenum">
              <a:rPr lang="ru-RU" smtClean="0">
                <a:latin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Подумай, тебе это надо</a:t>
            </a:r>
            <a:r>
              <a:rPr lang="en-US" smtClean="0"/>
              <a:t>?</a:t>
            </a:r>
            <a:endParaRPr lang="ru-RU" smtClean="0"/>
          </a:p>
        </p:txBody>
      </p:sp>
      <p:sp>
        <p:nvSpPr>
          <p:cNvPr id="137219" name="WordArt 3"/>
          <p:cNvSpPr>
            <a:spLocks noChangeArrowheads="1" noChangeShapeType="1" noTextEdit="1"/>
          </p:cNvSpPr>
          <p:nvPr/>
        </p:nvSpPr>
        <p:spPr bwMode="auto">
          <a:xfrm>
            <a:off x="169069" y="1340768"/>
            <a:ext cx="7772400" cy="35861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Живи без наркотиков!!!</a:t>
            </a:r>
          </a:p>
        </p:txBody>
      </p:sp>
      <p:pic>
        <p:nvPicPr>
          <p:cNvPr id="25605" name="Picture 4" descr="PE0102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675" y="3657600"/>
            <a:ext cx="1779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61629"/>
            <a:ext cx="2321818" cy="2296397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14313" y="332656"/>
            <a:ext cx="857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32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ин</a:t>
            </a:r>
            <a:r>
              <a:rPr lang="ru-RU" sz="32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</a:t>
            </a:r>
            <a:r>
              <a:rPr lang="ru-RU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ru-RU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</a:t>
            </a:r>
            <a:r>
              <a:rPr lang="ru-RU" sz="32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ров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13285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Здоровье – это состояние полного физического, духовного и социального благополучия,</a:t>
            </a:r>
          </a:p>
          <a:p>
            <a:pPr algn="just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 не только отсутствие заболеваний или физических дефектов.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800" dirty="0"/>
              <a:t>Генрих Гейне.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5810"/>
            <a:ext cx="3333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allAtOnce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7" descr="065901073001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221163"/>
            <a:ext cx="2808287" cy="1774825"/>
          </a:xfrm>
          <a:prstGeom prst="rect">
            <a:avLst/>
          </a:prstGeom>
          <a:noFill/>
          <a:ln w="1905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26628" name="Picture 9" descr="extrim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221163"/>
            <a:ext cx="2452688" cy="1746250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4067175" y="1052513"/>
            <a:ext cx="4679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Плавание укрепляет уставшие мышцы, улучшает кровообращение. Максимально быстро проплывите кролем 30-50 метров. Это принесет больше эффекта, чем если бы вы медленно проплыли 20 раз по 25 метров.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052513"/>
            <a:ext cx="3333750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40088" y="476250"/>
            <a:ext cx="59039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971675" indent="-1971675"/>
            <a:r>
              <a:rPr lang="ru-RU" sz="2400" b="1" i="1" dirty="0">
                <a:solidFill>
                  <a:srgbClr val="0000FF"/>
                </a:solidFill>
                <a:latin typeface="Bookman Old Style" pitchFamily="18" charset="0"/>
              </a:rPr>
              <a:t>Баскетбол и футбол    тренируют мышцы ног и верхнюю часть тела. 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250825" y="3213100"/>
            <a:ext cx="8893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147888" indent="-2147888"/>
            <a:r>
              <a:rPr lang="ru-RU" sz="2400" b="1" i="1" dirty="0">
                <a:solidFill>
                  <a:srgbClr val="990033"/>
                </a:solidFill>
                <a:latin typeface="Bookman Old Style" pitchFamily="18" charset="0"/>
              </a:rPr>
              <a:t>Теннис тренирует практически все мышцы,  укрепляет сердце, кости, улучшает кровообращение. Исследования показали, что у 70-летних женщин,              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4716463" y="4724400"/>
            <a:ext cx="42481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990033"/>
                </a:solidFill>
                <a:latin typeface="Bookman Old Style" pitchFamily="18" charset="0"/>
              </a:rPr>
              <a:t>занимающихся ежедневно теннисом, кости почти такие же прочные, как и у 30-летних.</a:t>
            </a:r>
            <a:r>
              <a:rPr lang="ru-RU" sz="2400" b="1" i="1" dirty="0">
                <a:latin typeface="Bookman Old Style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03935"/>
            <a:ext cx="4427984" cy="2154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" y="188640"/>
            <a:ext cx="3264033" cy="1462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43472"/>
            <a:ext cx="2069628" cy="2069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4" grpId="0"/>
      <p:bldP spid="276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3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981075"/>
            <a:ext cx="2381250" cy="185737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84213" y="2781300"/>
            <a:ext cx="7758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i="1" dirty="0">
                <a:solidFill>
                  <a:srgbClr val="990033"/>
                </a:solidFill>
                <a:latin typeface="Bookman Old Style" pitchFamily="18" charset="0"/>
              </a:rPr>
              <a:t>Прогулки на велосипеде и турпоходы, </a:t>
            </a:r>
          </a:p>
          <a:p>
            <a:r>
              <a:rPr lang="ru-RU" sz="2400" b="1" i="1" dirty="0">
                <a:solidFill>
                  <a:srgbClr val="990033"/>
                </a:solidFill>
                <a:latin typeface="Bookman Old Style" pitchFamily="18" charset="0"/>
              </a:rPr>
              <a:t>способствуют развитию мышц всего тела.</a:t>
            </a:r>
            <a:r>
              <a:rPr lang="ru-RU" dirty="0">
                <a:solidFill>
                  <a:srgbClr val="990033"/>
                </a:solidFill>
              </a:rPr>
              <a:t> </a:t>
            </a:r>
          </a:p>
        </p:txBody>
      </p:sp>
      <p:pic>
        <p:nvPicPr>
          <p:cNvPr id="28676" name="Picture 6" descr="3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89691"/>
            <a:ext cx="2663825" cy="1803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7" name="Picture 7" descr="84320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908050"/>
            <a:ext cx="2827337" cy="1879600"/>
          </a:xfrm>
          <a:prstGeom prst="rect">
            <a:avLst/>
          </a:prstGeom>
          <a:noFill/>
          <a:ln w="1905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8678" name="Picture 8" descr="31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894138"/>
            <a:ext cx="3241675" cy="25019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3635375" y="3846513"/>
            <a:ext cx="53292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  <a:latin typeface="Bookman Old Style" pitchFamily="18" charset="0"/>
              </a:rPr>
              <a:t>Альпинизм тренирует главным образом мышцы ног, а также верхнюю часть тела и мышцы рук. Эта двойная нагрузка оказывает положительное воздействие на обмен веществ.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785813" y="642938"/>
            <a:ext cx="7572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II </a:t>
            </a:r>
            <a:r>
              <a:rPr lang="ru-RU" sz="3600" b="1" i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этап «Викторина»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38" y="1357313"/>
            <a:ext cx="72866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смесь состоит из 200 вредных веществ, среди которых угарный газ, сажа, муравьиная кислота, синильная кислота, аммиак, сероводород, ацетилен, радиоактивные элементы и другие. Назовите смесь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00500" y="2286000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Табачный дым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500" y="2786063"/>
            <a:ext cx="75009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2.Как влияет алкоголь на организм подростка?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14688" y="3214688"/>
            <a:ext cx="5214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Задерживает его умственное,  психическое и физическое развитие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500" y="4143375"/>
            <a:ext cx="7286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3.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заболевание чаще всего связывают с курением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86188" y="4572000"/>
            <a:ext cx="4214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Рак лёгких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500063"/>
            <a:ext cx="80724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При этом заболевании на почве алкоголизма возникает обман зрения, слуха, галлюцинации. Какое это заболевание?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9063" y="1143000"/>
            <a:ext cx="500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Острый алкогольный психоз – белая горячка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500" y="2143125"/>
            <a:ext cx="7858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5.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Сколько в среднем живет человек после того, как стал наркоманом?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43188" y="25003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10 лет.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63" y="3214688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Почему медики утверждают, что наркоман обрекает себя на медленное удушение?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43250" y="3643313"/>
            <a:ext cx="4929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Снижается, а затем угнетается активность дыхательного центра.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063" y="4643438"/>
            <a:ext cx="8643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Торговцы наркотиками рассуждают так: «наркоманскому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быдлу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так сойдёт», - и добавляют в наркотики для увеличения прибыли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86063" y="5429250"/>
            <a:ext cx="5286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- муку;</a:t>
            </a:r>
          </a:p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   -  мел;</a:t>
            </a:r>
          </a:p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  - стиральный порошок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714375"/>
            <a:ext cx="7572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Какое влияние оказывает употребление наркотиков на потомство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14563" y="1214438"/>
            <a:ext cx="5786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У родителей - наркоманов дети рождаются умственно и физически неполноценными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75" y="2286000"/>
            <a:ext cx="6286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. Какие ядовитые вещества, разрушающие организм, содержат табачный дым?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7625" y="3357563"/>
            <a:ext cx="4786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Синильную кислоту, сероводород, никотин, угарный газ, , мышьяк, и др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orest_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0"/>
            <a:ext cx="51133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268538" y="5876925"/>
            <a:ext cx="4679950" cy="2889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  <a:scene3d>
              <a:camera prst="legacyObliqueTopRight"/>
              <a:lightRig rig="legacyFlat1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РЕПКА</a:t>
            </a:r>
          </a:p>
        </p:txBody>
      </p:sp>
      <p:pic>
        <p:nvPicPr>
          <p:cNvPr id="34820" name="Picture 13" descr="БАБОЧКИ (9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133600"/>
            <a:ext cx="21193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4" descr="БАБОЧКИ (9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716338"/>
            <a:ext cx="21193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5" descr="БАБОЧКИ (9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11638" y="1412875"/>
            <a:ext cx="21367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6" descr="БАБОЧКИ (9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429250" y="4500563"/>
            <a:ext cx="21367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7" descr="forest_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64113"/>
            <a:ext cx="106045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8" descr="forest_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06763"/>
            <a:ext cx="106045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9" descr="forest_1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1475" y="2516188"/>
            <a:ext cx="11525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20" descr="forest_1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1475" y="858838"/>
            <a:ext cx="11525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21" descr="e20fa3f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7950" y="3519488"/>
            <a:ext cx="9477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22" descr="e20fa3f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388350" y="2797175"/>
            <a:ext cx="100806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23" descr="forest_1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1475" y="407670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24" descr="forest_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57338"/>
            <a:ext cx="106045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27" descr="БАБОЧКИ (233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7675" y="201613"/>
            <a:ext cx="6286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3" name="WordArt 29"/>
          <p:cNvSpPr>
            <a:spLocks noChangeArrowheads="1" noChangeShapeType="1" noTextEdit="1"/>
          </p:cNvSpPr>
          <p:nvPr/>
        </p:nvSpPr>
        <p:spPr bwMode="auto">
          <a:xfrm>
            <a:off x="2694400" y="2359024"/>
            <a:ext cx="3648075" cy="33131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0322" dir="20493903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русская народная</a:t>
            </a:r>
          </a:p>
          <a:p>
            <a:pPr algn="ctr"/>
            <a:r>
              <a:rPr lang="ru-RU" sz="28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0322" dir="20493903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Сказка с намёком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9999999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30050"/>
            <a:ext cx="7021513" cy="525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187450" y="5805488"/>
            <a:ext cx="698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FF3300"/>
                </a:solidFill>
              </a:rPr>
              <a:t>!</a:t>
            </a:r>
            <a:endParaRPr lang="uk-UA">
              <a:solidFill>
                <a:srgbClr val="FF3300"/>
              </a:solidFill>
            </a:endParaRPr>
          </a:p>
        </p:txBody>
      </p:sp>
      <p:pic>
        <p:nvPicPr>
          <p:cNvPr id="35844" name="Picture 6" descr="БАБОЧКИ (105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911959">
            <a:off x="6588125" y="1412875"/>
            <a:ext cx="43338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lines2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2" descr="БАБОЧКИ (91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549275"/>
            <a:ext cx="3143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0" descr="forest_1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08275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1" descr="forest_1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50925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22" descr="forest_1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23" descr="forest_1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24" descr="e20fa3f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07950" y="1263650"/>
            <a:ext cx="9477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26" descr="e20fa3f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Прямоугольник 16"/>
          <p:cNvSpPr>
            <a:spLocks noChangeArrowheads="1"/>
          </p:cNvSpPr>
          <p:nvPr/>
        </p:nvSpPr>
        <p:spPr bwMode="auto">
          <a:xfrm>
            <a:off x="1143000" y="5572125"/>
            <a:ext cx="6357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19194D"/>
                </a:solidFill>
                <a:latin typeface="Times New Roman" pitchFamily="18" charset="0"/>
                <a:cs typeface="Times New Roman" pitchFamily="18" charset="0"/>
              </a:rPr>
              <a:t>Короче, жил-был дед.     Ему в обед – то сто лет. А он решил огород разводить. Репку вздумал посадить. Посадил дед репку.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500063" y="5103813"/>
            <a:ext cx="8643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Репка росла- росла. И выросла большая- пребольшая.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Идёт дед в огород. Репку за ботву берёт, тянет - потянет,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вытянуть не может. Куда там! Всю жизнь курил да пил-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Лучше бы со спортом дружил</a:t>
            </a:r>
          </a:p>
        </p:txBody>
      </p:sp>
      <p:pic>
        <p:nvPicPr>
          <p:cNvPr id="36867" name="Picture 6" descr="forest_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08275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forest_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0925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forest_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forest_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 descr="e20fa3f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1263650"/>
            <a:ext cx="9477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1" descr="e20fa3f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2" descr="33333333333333333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57188"/>
            <a:ext cx="6286500" cy="469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4" name="Picture 16" descr="lines2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8" descr="БАБОЧКИ (60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920837">
            <a:off x="2003425" y="955675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9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85750"/>
            <a:ext cx="6143625" cy="469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492918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озвал дед бабку. Бабка за дедку,  дедка – за репку, Тянут – потянут,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вытянуть не могут. Бабуся то раньше со спортом не дружила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столько болячек себе нажила!</a:t>
            </a:r>
          </a:p>
        </p:txBody>
      </p:sp>
      <p:pic>
        <p:nvPicPr>
          <p:cNvPr id="37892" name="Picture 9" descr="forest_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0" descr="forest_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0925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1" descr="forest_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2" descr="forest_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3" descr="e20fa3f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7950" y="1263650"/>
            <a:ext cx="9477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4" descr="e20fa3f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5" descr="БАБОЧКИ (105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7040">
            <a:off x="4356100" y="1125538"/>
            <a:ext cx="43338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6" descr="БАБОЧКИ (105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911959">
            <a:off x="6443663" y="404813"/>
            <a:ext cx="43338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7" descr="lines2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662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1. У меня часто плохой аппетит.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68313" y="2349500"/>
            <a:ext cx="7920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2. После нескольких часов работы у меня      начинает болеть голова.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68313" y="3284538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3. Часто выгляжу усталым и подавленным, иногда раздраженным и угрюмым.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79200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4. Периодически у меня бывают серьезные заболевания, когда я вынужден несколько дней оставаться в постели.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95288" y="5661025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5. Я почти не занимаюсь спортом.</a:t>
            </a:r>
          </a:p>
        </p:txBody>
      </p:sp>
      <p:sp>
        <p:nvSpPr>
          <p:cNvPr id="10247" name="WordArt 8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76327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4597A0"/>
                </a:solidFill>
                <a:latin typeface="Arial"/>
                <a:cs typeface="Arial"/>
              </a:rPr>
              <a:t>Тест « Твое здоровье»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  <p:bldP spid="102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1500" y="4857750"/>
            <a:ext cx="79200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Позвала бабка внучку. Внучка – за бабку, бабка – за дедку, дедка – за репку, тянут – потянут, а вытянуть не могут. Да где же внучке помочь!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Гоняет на «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Харлее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день и ночь. Лучше бы в спортзал ходила,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 бы накопила</a:t>
            </a:r>
            <a:r>
              <a:rPr lang="ru-RU" sz="2000" dirty="0">
                <a:latin typeface="Arial" charset="0"/>
              </a:rPr>
              <a:t>.</a:t>
            </a:r>
          </a:p>
        </p:txBody>
      </p:sp>
      <p:pic>
        <p:nvPicPr>
          <p:cNvPr id="38915" name="Picture 6" descr="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0"/>
            <a:ext cx="6357937" cy="4789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6" name="Picture 7" descr="forest_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08275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forest_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0925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9" descr="forest_1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0" descr="forest_1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1" descr="e20fa3f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7950" y="1263650"/>
            <a:ext cx="9477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2" descr="e20fa3f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4" descr="forest_1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1475" y="3571875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5" descr="БАБОЧКИ (60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02086">
            <a:off x="1692275" y="1268413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6" descr="БАБОЧКИ (60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920837">
            <a:off x="3779838" y="476250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7" descr="lines2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14375" y="4714875"/>
            <a:ext cx="77771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озвали Жучку. Жучка еле приползла. Ещё бы! Вон как разжирела!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Целый день спит и «Чаппи» жрёт –Вот жир из неё и прёт! Жучка – за внучку,  внучка – за бабку, бабка – за дедку,  дедка – за репку,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Тянут – потянут,  а вытянуть не могут. Опять репку не достали.</a:t>
            </a:r>
          </a:p>
        </p:txBody>
      </p:sp>
      <p:pic>
        <p:nvPicPr>
          <p:cNvPr id="39939" name="Picture 6" descr="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5750"/>
            <a:ext cx="6910388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0" name="Picture 7" descr="lines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 descr="forest_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08275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9" descr="forest_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0925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2" descr="e20fa3f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2413" y="2997200"/>
            <a:ext cx="9477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9" descr="БАБОЧКИ (138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765175"/>
            <a:ext cx="631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3" descr="forest_1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24" descr="forest_1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25" descr="e20fa3f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55650" y="5143500"/>
            <a:ext cx="7632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Некуда деваться – кошку позвали. Да где уж кошке помочь!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на диетах день и ночь –от этих диет уже и сил нет.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Сидят и рыдают, что  делать - не знают.</a:t>
            </a:r>
          </a:p>
        </p:txBody>
      </p:sp>
      <p:pic>
        <p:nvPicPr>
          <p:cNvPr id="40963" name="Picture 4" descr="forest_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63888"/>
            <a:ext cx="106045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forest_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7350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forest_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lines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9" descr="02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60350"/>
            <a:ext cx="6999287" cy="474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8" name="Picture 10" descr="e20fa3f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0975" y="1982788"/>
            <a:ext cx="9477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1" descr="БАБОЧКИ (105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223531">
            <a:off x="2700338" y="620713"/>
            <a:ext cx="43338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2" descr="БАБОЧКИ (105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911959">
            <a:off x="4284663" y="981075"/>
            <a:ext cx="43338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3" descr="forest_1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4" descr="forest_1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5" descr="e20fa3f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0" y="0"/>
            <a:ext cx="91440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Бросив все делишки,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Прибежала мышка.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Прибежала не зря: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Принесла кучу спортинвентаря.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Деду – гантели,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Чтобы руки не болели;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Бабке – скакалку,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Ради здоровья ничего не жалко;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Внучке и Жучке – мяч –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Решение всех неудач.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Кошке – обруч: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Худей хоть день, хоть ночь.</a:t>
            </a: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Всю неделю они занимались,</a:t>
            </a:r>
          </a:p>
        </p:txBody>
      </p:sp>
      <p:pic>
        <p:nvPicPr>
          <p:cNvPr id="41987" name="Picture 2" descr="G:\7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2" y="-49530"/>
            <a:ext cx="28098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G:\422-large_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0005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G:\s_89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4150" y="1643063"/>
            <a:ext cx="26098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 descr="G:\sc1956-143-nike-seitiro-premier-league-matchball-fotball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3713014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5589588"/>
            <a:ext cx="7561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 снова за репку взялись. И вытянули!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ведь как бывает: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 всегда выручает!</a:t>
            </a:r>
          </a:p>
        </p:txBody>
      </p:sp>
      <p:pic>
        <p:nvPicPr>
          <p:cNvPr id="43011" name="Picture 3" descr="lines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497638"/>
            <a:ext cx="7607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forest_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forest_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0925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forest_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1475" y="170180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 descr="forest_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1475" y="4445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9" descr="e20fa3f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7950" y="1263650"/>
            <a:ext cx="9477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0" descr="e20fa3f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388350" y="1982788"/>
            <a:ext cx="10080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1" descr="forest_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1475" y="3429000"/>
            <a:ext cx="1152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2" descr="БАБОЧКИ (60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02086">
            <a:off x="2051050" y="1628775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3" descr="БАБОЧКИ (60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920837">
            <a:off x="3587750" y="596900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4" descr="Рисунок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25550" y="284163"/>
            <a:ext cx="6846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714375" y="572304"/>
            <a:ext cx="75723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Вывод.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Здоровье – неоценимое счастье в жизни каждого человека. Всем нам присуще желание быть здоровыми и крепкими, сохранить как можно дольше подвижность, бодрость, энергию и достичь долголетия. Надеюсь, что сегодняшнее мероприятие не прошло для вас даром,  вы многое поняли и  можете дружно сказать: </a:t>
            </a:r>
          </a:p>
          <a:p>
            <a:pPr eaLnBrk="0" hangingPunct="0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9144000" cy="259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3295650"/>
            <a:ext cx="5772150" cy="3562350"/>
          </a:xfrm>
          <a:prstGeom prst="rect">
            <a:avLst/>
          </a:prstGeom>
        </p:spPr>
      </p:pic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24765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Никогда не болеть;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Правильно питаться;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Быть бодрыми;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Вершить добрые дела.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611188" y="3716338"/>
            <a:ext cx="75961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00FF"/>
                </a:solidFill>
                <a:latin typeface="Bookman Old Style" pitchFamily="18" charset="0"/>
              </a:rPr>
              <a:t>В общем, вести</a:t>
            </a:r>
            <a:r>
              <a:rPr lang="ru-RU" sz="4400" b="1" i="1" dirty="0">
                <a:solidFill>
                  <a:srgbClr val="CC000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4400" b="1" i="1" dirty="0">
                <a:solidFill>
                  <a:srgbClr val="990033"/>
                </a:solidFill>
                <a:latin typeface="Bookman Old Style" pitchFamily="18" charset="0"/>
              </a:rPr>
              <a:t>здоровый образ жизни!</a:t>
            </a:r>
          </a:p>
        </p:txBody>
      </p:sp>
      <p:sp>
        <p:nvSpPr>
          <p:cNvPr id="45060" name="WordArt 5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48244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Желаю вам: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57721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  <p:bldP spid="45059" grpId="0"/>
      <p:bldP spid="450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FF"/>
                </a:solidFill>
                <a:latin typeface="Bookman Old Style" pitchFamily="18" charset="0"/>
              </a:rPr>
              <a:t>6. В последнее время я несколько прибавил в весе.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8313" y="119697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7. У меня часто кружится голова.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19161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8. В настоящее время я курю.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3213" y="2513013"/>
            <a:ext cx="520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8313" y="2708275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9. В детстве я перенес несколько серьезных заболеваний.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8497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FF"/>
                </a:solidFill>
                <a:latin typeface="Bookman Old Style" pitchFamily="18" charset="0"/>
              </a:rPr>
              <a:t>10. У меня плохой сон и неприятные ощущения утром после пробуждения.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0825" y="4868863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Bookman Old Style" pitchFamily="18" charset="0"/>
              </a:rPr>
              <a:t>За каждый ответ «да» поставьте себе по 1 баллу и подсчитайте сумму.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70" grpId="0"/>
      <p:bldP spid="11271" grpId="0"/>
      <p:bldP spid="112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850" y="62071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4681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/>
              <a:t>Результаты: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135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latin typeface="Bookman Old Style" pitchFamily="18" charset="0"/>
              </a:rPr>
              <a:t>1-2 балла.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Несмотря на некоторые признаки ухудшения здоровья, вы в хорошей форме. Ни в коем случае не оставляйте усилий по сохранению своего самочувствия.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850" y="2565400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latin typeface="Bookman Old Style" pitchFamily="18" charset="0"/>
              </a:rPr>
              <a:t>3-6 баллов.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Ваше отношение к своему здоровью трудно назвать нормальным, уже чувствуется, что вы его расстроили довольно основательно.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95288" y="4076700"/>
            <a:ext cx="8064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latin typeface="Bookman Old Style" pitchFamily="18" charset="0"/>
              </a:rPr>
              <a:t>7-10 баллов.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Как вы умудрились довести себя до такой степени? Удивительно, что вы еще в состоянии ходить и учиться. Вам немедленно нужно менять свои привычки, иначе…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071813" y="428625"/>
            <a:ext cx="1785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88" y="1214438"/>
            <a:ext cx="8143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Тому, кто начинает каждое утро с этого действия, надо в два раза меньше времени, чтобы собраться и настроиться на рабочий лад.  Что это за действие? </a:t>
            </a:r>
            <a:endParaRPr lang="ru-RU" dirty="0"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14563" y="1785938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Утренняя зарядка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625" y="2143125"/>
            <a:ext cx="5000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Tx/>
              <a:buAutoNum type="arabicPeriod" startAt="2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Наука  о чистоте тела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3313" y="2143125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Гигиена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50" y="2928938"/>
            <a:ext cx="4857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Тренировка  организма холодом </a:t>
            </a:r>
            <a:endParaRPr lang="ru-RU" dirty="0"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3375" y="292893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Закаливание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" y="3714750"/>
            <a:ext cx="4929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Что даёт человеку энергию?</a:t>
            </a:r>
            <a:endParaRPr lang="ru-RU" dirty="0"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71938" y="37147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Пища</a:t>
            </a: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063" y="4643438"/>
            <a:ext cx="7858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«отважные воины» в организме человека смело бросаются в «бой» с болезнетворными  бактериями </a:t>
            </a:r>
            <a:endParaRPr lang="ru-RU" dirty="0">
              <a:latin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5000625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Антитела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743" y="404664"/>
            <a:ext cx="8429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Эти занятия представляет собой естественный массаж, повышает тонус мышц, улучшает работу сердца, исправляют осанку</a:t>
            </a:r>
            <a:endParaRPr lang="ru-RU" sz="2000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17577" y="1268760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743" y="1638647"/>
            <a:ext cx="5929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8.Его не купишь ни за какие деньги</a:t>
            </a:r>
            <a:endParaRPr lang="ru-RU" sz="2000" dirty="0"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01180" y="2074169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50" y="2636912"/>
            <a:ext cx="8501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9.Какие фрукты, овощи, и растения используют для лечения простуды?</a:t>
            </a:r>
            <a:endParaRPr lang="ru-RU" sz="2000" dirty="0"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00695" y="3071942"/>
            <a:ext cx="750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Малина, лимон, чеснок, липа, ромашка, шалфей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50" y="3645024"/>
            <a:ext cx="800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10.Почему нельзя меняться одеждой, обувью, брать чужие головные уборы?</a:t>
            </a:r>
            <a:endParaRPr lang="ru-RU" sz="2000" dirty="0">
              <a:latin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4657" y="4405272"/>
            <a:ext cx="8786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Можно заразиться кожными, инфекционными заболеваниями, вшами, грибковыми заболеваниями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207909"/>
            <a:ext cx="85725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урок из школьной программы  тренирует в Вас выносливость</a:t>
            </a:r>
            <a:endParaRPr lang="ru-RU" sz="2000" dirty="0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00375" y="571500"/>
            <a:ext cx="4929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88" y="1196752"/>
            <a:ext cx="8429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В этом состоянии люди проводят треть своей жизни. В Древнем Китае одной из страшнейших пыток было лишение человека этого состояния.  Что это за состояние?</a:t>
            </a:r>
            <a:endParaRPr lang="ru-RU" sz="2000" dirty="0"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2348880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8664" y="2745371"/>
            <a:ext cx="77866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Назовите известного во всём мире спортсмена, родившегося в Бишкуле. </a:t>
            </a:r>
            <a:endParaRPr lang="ru-RU" sz="2000" dirty="0"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28813" y="3490347"/>
            <a:ext cx="6500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Олимпийский чемпион по велогонкам Александр Винокуров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8" y="4293096"/>
            <a:ext cx="82153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15.Для того, чтобы стать по – настоящему выдающимся специалистом в своей профессии, нужны любознательность, трудолюбие, целеустремлённость, настойчивость, вера в себя и …  Что ещё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Arial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771800" y="5432127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Хорошее здоровье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B5BD9A-5A1B-4EEC-846F-548BF6DF14E2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749425" y="1909763"/>
            <a:ext cx="5011738" cy="47450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568450"/>
            <a:ext cx="9144000" cy="4530725"/>
          </a:xfrm>
        </p:spPr>
        <p:txBody>
          <a:bodyPr/>
          <a:lstStyle/>
          <a:p>
            <a:pPr indent="460375">
              <a:buFont typeface="Wingdings" pitchFamily="2" charset="2"/>
              <a:buNone/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Это один из главных факторов риска в развитии хронических заболеваний и патологии дыхательной, сердечно- сосудистой, пищеварительной и мочевыделительной систем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776288" y="236538"/>
            <a:ext cx="7370762" cy="12239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BE32E"/>
                </a:solidFill>
                <a:latin typeface="Impact"/>
              </a:rPr>
              <a:t>Курение -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94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59" grpId="0" build="p"/>
      <p:bldP spid="1946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BF279BB59ECF4FA9C869E18CF0B771" ma:contentTypeVersion="0" ma:contentTypeDescription="Создание документа." ma:contentTypeScope="" ma:versionID="6945e39f0fea48da591cef1e4b5c16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3C9949-6CEB-4E30-83BE-C6AA85E68AAF}"/>
</file>

<file path=customXml/itemProps2.xml><?xml version="1.0" encoding="utf-8"?>
<ds:datastoreItem xmlns:ds="http://schemas.openxmlformats.org/officeDocument/2006/customXml" ds:itemID="{834B1C0E-16CB-4AF2-9531-726738D55B5B}"/>
</file>

<file path=customXml/itemProps3.xml><?xml version="1.0" encoding="utf-8"?>
<ds:datastoreItem xmlns:ds="http://schemas.openxmlformats.org/officeDocument/2006/customXml" ds:itemID="{5AE08197-FA9D-489E-AE9F-6FB327DE7B48}"/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896</TotalTime>
  <Words>1527</Words>
  <Application>Microsoft Office PowerPoint</Application>
  <PresentationFormat>Экран (4:3)</PresentationFormat>
  <Paragraphs>194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Bookman Old Style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мишени табака.</vt:lpstr>
      <vt:lpstr>Почти 200 компонентов выделяется 1 горящей сигаретой, но 3 самых опасных.</vt:lpstr>
      <vt:lpstr>Алкоголь – термин, используемый для обозначения химического класса органических соединений.</vt:lpstr>
      <vt:lpstr>Составьте словесный портрет алкоголика.</vt:lpstr>
      <vt:lpstr>Презентация PowerPoint</vt:lpstr>
      <vt:lpstr>Презентация PowerPoint</vt:lpstr>
      <vt:lpstr>Презентация PowerPoint</vt:lpstr>
      <vt:lpstr>Мы должны знать -</vt:lpstr>
      <vt:lpstr>Один грамм героина:</vt:lpstr>
      <vt:lpstr>Подумай, тебе это надо?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</cp:lastModifiedBy>
  <cp:revision>63</cp:revision>
  <dcterms:created xsi:type="dcterms:W3CDTF">2007-03-06T21:18:53Z</dcterms:created>
  <dcterms:modified xsi:type="dcterms:W3CDTF">2020-03-10T20:35:03Z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0x0101009FBF279BB59ECF4FA9C869E18CF0B771</vt:lpwstr>
  </property>
</Properties>
</file>