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jpeg" ContentType="image/jpeg"/>
  <Default Extension="xml" ContentType="application/xml"/>
  <Override PartName="/ppt/presentation.xml" ContentType="application/vnd.openxmlformats-officedocument.presentationml.presentation.main+xml"/>
  <Override PartName="/ppt/slides/slide50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44.xml" ContentType="application/vnd.openxmlformats-officedocument.presentationml.slide+xml"/>
  <Override PartName="/ppt/slides/slide43.xml" ContentType="application/vnd.openxmlformats-officedocument.presentationml.slide+xml"/>
  <Override PartName="/ppt/slides/slide42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51.xml" ContentType="application/vnd.openxmlformats-officedocument.presentationml.slide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3.xml" ContentType="application/vnd.openxmlformats-officedocument.presentationml.slide+xml"/>
  <Override PartName="/ppt/slides/slide10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8.xml" ContentType="application/vnd.openxmlformats-officedocument.presentationml.tags+xml"/>
  <Override PartName="/ppt/tags/tag2.xml" ContentType="application/vnd.openxmlformats-officedocument.presentationml.tags+xml"/>
  <Override PartName="/ppt/tags/tag6.xml" ContentType="application/vnd.openxmlformats-officedocument.presentationml.tags+xml"/>
  <Override PartName="/ppt/tags/tag3.xml" ContentType="application/vnd.openxmlformats-officedocument.presentationml.tag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ags/tag7.xml" ContentType="application/vnd.openxmlformats-officedocument.presentationml.tags+xml"/>
  <Override PartName="/ppt/tags/tag1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8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94" r:id="rId11"/>
    <p:sldId id="295" r:id="rId12"/>
    <p:sldId id="296" r:id="rId13"/>
    <p:sldId id="297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61" r:id="rId37"/>
    <p:sldId id="262" r:id="rId38"/>
    <p:sldId id="314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306" r:id="rId48"/>
    <p:sldId id="307" r:id="rId49"/>
    <p:sldId id="308" r:id="rId50"/>
    <p:sldId id="315" r:id="rId51"/>
    <p:sldId id="316" r:id="rId5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800000"/>
    <a:srgbClr val="004200"/>
    <a:srgbClr val="B00000"/>
    <a:srgbClr val="007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02" y="-4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8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C57913-70CA-40EC-9588-8A439BF655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C47CE3-6A89-40F4-92E7-8CE097B6DF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9FCFF0-8E7A-4269-80A3-BEF14CDE0D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537AE3-347B-4D2A-A03B-48D41CB5B9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6658D6-1978-4F17-9D39-8B1E7FF223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C3DA60-D532-4FEA-BA7E-ACCCA31CFA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3F7959-30EF-43E0-892C-FEA82B0ED7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079CB3-ED62-474D-BBBB-4340BEB81A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C16A4D-FAE6-4025-8B04-1C80852733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FDD64C-A597-463D-A051-40A713059D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89B3D-C3C9-4642-BC92-5CD105CD9C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A5FAAB9-02FC-49FE-9B4F-0155ACFB1F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76;&#1086;&#1082;&#1091;&#1084;&#1077;&#1085;&#1090;&#1099;\1%20&#1082;&#1091;&#1088;&#1089;\&#1082;&#1091;&#1088;&#1089;&#1072;&#1095;\&#1084;&#1091;&#1079;&#1099;&#1082;&#1072;\&#1046;&#1072;&#1085;&#1077;&#1090;%20-%20&#1041;&#1077;&#1083;&#1072;&#1088;&#1091;&#1089;&#1100;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5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3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5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slideLayout" Target="../slideLayouts/slideLayout8.xml"/><Relationship Id="rId1" Type="http://schemas.openxmlformats.org/officeDocument/2006/relationships/video" Target="file:///D:\&#1076;&#1086;&#1082;&#1091;&#1084;&#1077;&#1085;&#1090;&#1099;\1%20&#1082;&#1091;&#1088;&#1089;\&#1082;&#1091;&#1088;&#1089;&#1072;&#1095;\&#1074;&#1080;&#1076;&#1077;&#1086;\&#1055;&#1088;&#1080;&#1088;&#1086;&#1076;&#1072;%20&#1041;&#1077;&#1083;&#1072;&#1088;&#1091;&#1089;&#1080;.%20Nature%20Belarus..mp4" TargetMode="Externa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Жанет - Беларусь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lum bright="100000" contrast="-100000"/>
          </a:blip>
          <a:srcRect/>
          <a:stretch>
            <a:fillRect/>
          </a:stretch>
        </p:blipFill>
        <p:spPr bwMode="auto">
          <a:xfrm>
            <a:off x="7715250" y="8572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4005263"/>
            <a:ext cx="7848600" cy="1295400"/>
          </a:xfrm>
        </p:spPr>
        <p:txBody>
          <a:bodyPr/>
          <a:lstStyle/>
          <a:p>
            <a:pPr eaLnBrk="1" hangingPunct="1"/>
            <a:r>
              <a:rPr lang="ru-RU" sz="9600" smtClean="0">
                <a:solidFill>
                  <a:srgbClr val="820000"/>
                </a:solidFill>
              </a:rPr>
              <a:t>Путешествие по Беларуси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14375" y="3143250"/>
            <a:ext cx="7848600" cy="2662238"/>
          </a:xfrm>
        </p:spPr>
        <p:txBody>
          <a:bodyPr/>
          <a:lstStyle/>
          <a:p>
            <a:pPr eaLnBrk="1" hangingPunct="1"/>
            <a:endParaRPr lang="en-US" smtClean="0"/>
          </a:p>
          <a:p>
            <a:pPr algn="r" eaLnBrk="1" hangingPunct="1"/>
            <a:endParaRPr lang="en-US" smtClean="0"/>
          </a:p>
          <a:p>
            <a:pPr algn="r" eaLnBrk="1" hangingPunct="1"/>
            <a:endParaRPr lang="ru-RU" smtClean="0"/>
          </a:p>
        </p:txBody>
      </p:sp>
    </p:spTree>
  </p:cSld>
  <p:clrMapOvr>
    <a:masterClrMapping/>
  </p:clrMapOvr>
  <p:transition advTm="282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4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500063" y="428625"/>
            <a:ext cx="2686050" cy="798513"/>
          </a:xfrm>
        </p:spPr>
        <p:txBody>
          <a:bodyPr/>
          <a:lstStyle/>
          <a:p>
            <a:pPr algn="ctr" eaLnBrk="1" hangingPunct="1"/>
            <a:r>
              <a:rPr lang="ru-RU" sz="4400" smtClean="0">
                <a:solidFill>
                  <a:srgbClr val="B00000"/>
                </a:solidFill>
                <a:latin typeface="Arial" charset="0"/>
                <a:cs typeface="Arial" charset="0"/>
              </a:rPr>
              <a:t>Минск</a:t>
            </a:r>
          </a:p>
        </p:txBody>
      </p:sp>
      <p:pic>
        <p:nvPicPr>
          <p:cNvPr id="5" name="Содержимое 4" descr="imag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43305" y="214290"/>
            <a:ext cx="5260435" cy="64294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sp>
        <p:nvSpPr>
          <p:cNvPr id="22531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ru-RU" sz="2000" smtClean="0">
                <a:solidFill>
                  <a:srgbClr val="B00000"/>
                </a:solidFill>
                <a:latin typeface="Arial" charset="0"/>
                <a:cs typeface="Arial" charset="0"/>
              </a:rPr>
              <a:t>Столица республики, концентрирующая пятую часть населения страны, большинство административных зданий и развлекательных учреждений. Многие тут проводят не больше суток, а многим город настолько нравится, что они остаются на всю оставшуюся жизнь.</a:t>
            </a:r>
          </a:p>
        </p:txBody>
      </p:sp>
    </p:spTree>
  </p:cSld>
  <p:clrMapOvr>
    <a:masterClrMapping/>
  </p:clrMapOvr>
  <p:transition advTm="9672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3554" name="Содержимое 4" descr="0_611fc_c1c81c68_orig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3555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  <p:transition advTm="2761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4578" name="Содержимое 4" descr="36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4579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  <p:transition advTm="2074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5602" name="Содержимое 4" descr="minsk1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-25400" y="0"/>
            <a:ext cx="9169400" cy="6858000"/>
          </a:xfrm>
        </p:spPr>
      </p:pic>
      <p:sp>
        <p:nvSpPr>
          <p:cNvPr id="25603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6" name="Рисунок 5" descr="bezrukov_minsk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215438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minsk-arena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714750"/>
            <a:ext cx="91440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01111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100013" y="0"/>
            <a:ext cx="9344026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9859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Содержимое 3" descr="nesvij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11288" y="0"/>
            <a:ext cx="6321425" cy="6686550"/>
          </a:xfrm>
        </p:spPr>
      </p:pic>
    </p:spTree>
  </p:cSld>
  <p:clrMapOvr>
    <a:masterClrMapping/>
  </p:clrMapOvr>
  <p:transition advTm="1950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bb11f4038814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rot="1183589">
            <a:off x="3507684" y="614036"/>
            <a:ext cx="5524500" cy="3543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zamok-radzivillov-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902201">
            <a:off x="154543" y="2985547"/>
            <a:ext cx="4593132" cy="3444849"/>
          </a:xfrm>
          <a:prstGeom prst="roundRect">
            <a:avLst>
              <a:gd name="adj" fmla="val 13741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7651" name="Прямоугольник 6"/>
          <p:cNvSpPr>
            <a:spLocks noChangeArrowheads="1"/>
          </p:cNvSpPr>
          <p:nvPr/>
        </p:nvSpPr>
        <p:spPr bwMode="auto">
          <a:xfrm>
            <a:off x="642938" y="2143125"/>
            <a:ext cx="74295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400">
              <a:solidFill>
                <a:srgbClr val="B00000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143000" y="1214438"/>
            <a:ext cx="6929438" cy="4143375"/>
          </a:xfrm>
          <a:prstGeom prst="roundRect">
            <a:avLst/>
          </a:prstGeom>
          <a:solidFill>
            <a:schemeClr val="accent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dirty="0">
                <a:solidFill>
                  <a:srgbClr val="B00000"/>
                </a:solidFill>
                <a:latin typeface="Arial" pitchFamily="34" charset="0"/>
                <a:cs typeface="Arial" pitchFamily="34" charset="0"/>
              </a:rPr>
              <a:t>Несвиж известен в первую очередь замком </a:t>
            </a:r>
            <a:r>
              <a:rPr lang="ru-RU" sz="2400" dirty="0" err="1">
                <a:solidFill>
                  <a:srgbClr val="B00000"/>
                </a:solidFill>
                <a:latin typeface="Arial" pitchFamily="34" charset="0"/>
                <a:cs typeface="Arial" pitchFamily="34" charset="0"/>
              </a:rPr>
              <a:t>Радзивиллов</a:t>
            </a:r>
            <a:r>
              <a:rPr lang="ru-RU" sz="2400" dirty="0">
                <a:solidFill>
                  <a:srgbClr val="B00000"/>
                </a:solidFill>
                <a:latin typeface="Arial" pitchFamily="34" charset="0"/>
                <a:cs typeface="Arial" pitchFamily="34" charset="0"/>
              </a:rPr>
              <a:t> (внесенным в список ЮНЕСКО), овеянным многими легендами. Хотя сам город также стоит внимания – одна из самых красивых ратуш, один из первых костелов в стиле барокко и многое другое</a:t>
            </a:r>
            <a:endParaRPr lang="ru-RU" sz="2400" dirty="0">
              <a:solidFill>
                <a:srgbClr val="B00000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advTm="12963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8674" name="Содержимое 3" descr="mirskii-zamok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p7111019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9525"/>
            <a:ext cx="9144000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nesvizh7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547813"/>
            <a:ext cx="9144000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13338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insk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2071678"/>
            <a:ext cx="8715436" cy="452393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214313" y="357188"/>
            <a:ext cx="8715375" cy="1714500"/>
          </a:xfrm>
          <a:prstGeom prst="rect">
            <a:avLst/>
          </a:prstGeom>
          <a:solidFill>
            <a:schemeClr val="accent1">
              <a:alpha val="6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rgbClr val="B00000"/>
                </a:solidFill>
                <a:latin typeface="Arial" pitchFamily="34" charset="0"/>
                <a:cs typeface="Arial" pitchFamily="34" charset="0"/>
              </a:rPr>
              <a:t>ПИНСК – столица Полесья, город, в котором наиболее ярко и целостно представлено барокко в Беларуси, город, в котором хранится дух </a:t>
            </a:r>
            <a:r>
              <a:rPr lang="ru-RU" sz="2400" dirty="0" err="1">
                <a:solidFill>
                  <a:srgbClr val="B00000"/>
                </a:solidFill>
                <a:latin typeface="Arial" pitchFamily="34" charset="0"/>
                <a:cs typeface="Arial" pitchFamily="34" charset="0"/>
              </a:rPr>
              <a:t>межвоенной</a:t>
            </a:r>
            <a:r>
              <a:rPr lang="ru-RU" sz="2400" dirty="0">
                <a:solidFill>
                  <a:srgbClr val="B00000"/>
                </a:solidFill>
                <a:latin typeface="Arial" pitchFamily="34" charset="0"/>
                <a:cs typeface="Arial" pitchFamily="34" charset="0"/>
              </a:rPr>
              <a:t> Польши и уютного еврейского местечка.</a:t>
            </a:r>
            <a:br>
              <a:rPr lang="ru-RU" sz="2400" dirty="0">
                <a:solidFill>
                  <a:srgbClr val="B00000"/>
                </a:solidFill>
                <a:latin typeface="Arial" pitchFamily="34" charset="0"/>
                <a:cs typeface="Arial" pitchFamily="34" charset="0"/>
              </a:rPr>
            </a:br>
            <a:endParaRPr lang="ru-RU" sz="2400" dirty="0"/>
          </a:p>
        </p:txBody>
      </p:sp>
    </p:spTree>
  </p:cSld>
  <p:clrMapOvr>
    <a:masterClrMapping/>
  </p:clrMapOvr>
  <p:transition advTm="7441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0722" name="Содержимое 3" descr="111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advTm="2683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1746" name="Содержимое 3" descr="neogothic_church148_a9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advTm="1872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052513"/>
            <a:ext cx="7993062" cy="1143000"/>
          </a:xfrm>
        </p:spPr>
        <p:txBody>
          <a:bodyPr/>
          <a:lstStyle/>
          <a:p>
            <a:pPr eaLnBrk="1" hangingPunct="1"/>
            <a:endParaRPr lang="ru-RU" smtClean="0">
              <a:solidFill>
                <a:srgbClr val="820000"/>
              </a:solidFill>
            </a:endParaRPr>
          </a:p>
        </p:txBody>
      </p:sp>
      <p:sp>
        <p:nvSpPr>
          <p:cNvPr id="14338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11188" y="2565400"/>
            <a:ext cx="7993062" cy="3671888"/>
          </a:xfrm>
        </p:spPr>
        <p:txBody>
          <a:bodyPr/>
          <a:lstStyle/>
          <a:p>
            <a:pPr eaLnBrk="1" hangingPunct="1">
              <a:buFontTx/>
              <a:buNone/>
            </a:pPr>
            <a:endParaRPr lang="ru-RU" smtClean="0"/>
          </a:p>
        </p:txBody>
      </p:sp>
      <p:pic>
        <p:nvPicPr>
          <p:cNvPr id="14339" name="Рисунок 3" descr="Безымянный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" y="0"/>
            <a:ext cx="9131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0" y="0"/>
            <a:ext cx="9144000" cy="2928934"/>
          </a:xfrm>
          <a:prstGeom prst="roundRect">
            <a:avLst/>
          </a:prstGeom>
          <a:gradFill>
            <a:gsLst>
              <a:gs pos="0">
                <a:schemeClr val="accent5">
                  <a:shade val="51000"/>
                  <a:satMod val="130000"/>
                  <a:alpha val="31000"/>
                </a:schemeClr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Красивые легенды и реальность сливаются воедино, а прошлое и настоящее переплетаются в удивительных историях во время путешествия по Беларуси. Белорусская земля богата красивыми и необычными местами и городами.</a:t>
            </a:r>
            <a:endParaRPr lang="ru-RU" sz="28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Tm="9313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2770" name="Содержимое 3" descr="sobor_fyodor030_b0207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advTm="2761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/>
          </p:nvPr>
        </p:nvSpPr>
        <p:spPr>
          <a:xfrm>
            <a:off x="285750" y="4929188"/>
            <a:ext cx="8443913" cy="1428750"/>
          </a:xfrm>
        </p:spPr>
        <p:txBody>
          <a:bodyPr/>
          <a:lstStyle/>
          <a:p>
            <a:pPr eaLnBrk="1" hangingPunct="1"/>
            <a:r>
              <a:rPr lang="ru-RU" sz="2400" smtClean="0">
                <a:solidFill>
                  <a:srgbClr val="800000"/>
                </a:solidFill>
                <a:latin typeface="Arial" charset="0"/>
                <a:cs typeface="Arial" charset="0"/>
              </a:rPr>
              <a:t>Брест – город, который известен в первую очередь своей крепостью – дважды показавшей себя во время Второй Мировой.</a:t>
            </a:r>
          </a:p>
        </p:txBody>
      </p:sp>
      <p:pic>
        <p:nvPicPr>
          <p:cNvPr id="4" name="Содержимое 3" descr="krepost-0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8715436" cy="4786346"/>
          </a:xfrm>
          <a:effectLst>
            <a:softEdge rad="112500"/>
          </a:effectLst>
        </p:spPr>
      </p:pic>
    </p:spTree>
  </p:cSld>
  <p:clrMapOvr>
    <a:masterClrMapping/>
  </p:clrMapOvr>
  <p:transition advTm="6364">
    <p:pu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4818" name="Содержимое 3" descr="1_8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3" y="214313"/>
            <a:ext cx="8742362" cy="6357937"/>
          </a:xfrm>
        </p:spPr>
      </p:pic>
    </p:spTree>
  </p:cSld>
  <p:clrMapOvr>
    <a:masterClrMapping/>
  </p:clrMapOvr>
  <p:transition advTm="3650">
    <p:blinds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5842" name="Содержимое 3" descr="2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14313" y="214313"/>
            <a:ext cx="8780462" cy="6429375"/>
          </a:xfrm>
        </p:spPr>
      </p:pic>
      <p:pic>
        <p:nvPicPr>
          <p:cNvPr id="5" name="Рисунок 4" descr="bbec051c9c7334cc82a148dada1d701b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7675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6866" name="Содержимое 3" descr="brest_vokzal4_s1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17013" cy="6858000"/>
          </a:xfrm>
        </p:spPr>
      </p:pic>
      <p:pic>
        <p:nvPicPr>
          <p:cNvPr id="5" name="Рисунок 4" descr="brest-carkva-344-1346140760_b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6896100" cy="517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brest-vokzal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57200"/>
            <a:ext cx="91440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11903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Содержимое 4" descr="000562_992804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3" y="2895600"/>
            <a:ext cx="8715375" cy="3724275"/>
          </a:xfrm>
        </p:spPr>
      </p:pic>
      <p:sp>
        <p:nvSpPr>
          <p:cNvPr id="4" name="Горизонтальный свиток 3"/>
          <p:cNvSpPr/>
          <p:nvPr/>
        </p:nvSpPr>
        <p:spPr>
          <a:xfrm>
            <a:off x="214313" y="0"/>
            <a:ext cx="8929687" cy="2928938"/>
          </a:xfrm>
          <a:prstGeom prst="horizontalScroll">
            <a:avLst/>
          </a:prstGeom>
          <a:solidFill>
            <a:schemeClr val="accent1"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Могилев– вторая столица Беларуси, город с богатой историей. До нашего времени дошла лишь малая часть былого великолепия. Но и сейчас есть на что посмотреть: восстановленная ратуша, старые церкви и костелы,  прекрасный дореволюционный театр  и многое другое.</a:t>
            </a:r>
            <a:endParaRPr lang="ru-RU" sz="24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Tm="9656">
    <p:push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8914" name="Содержимое 3" descr="350px-Стадион_Спартак_Могилев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advTm="3058">
    <p:checker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9938" name="Рисунок 4" descr="mogilev_sh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386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Содержимое 3" descr="1349855766_1.jpg"/>
          <p:cNvPicPr>
            <a:picLocks noGrp="1" noChangeAspect="1"/>
          </p:cNvPicPr>
          <p:nvPr>
            <p:ph idx="1"/>
          </p:nvPr>
        </p:nvPicPr>
        <p:blipFill>
          <a:blip r:embed="rId3"/>
          <a:srcRect r="-229" b="8453"/>
          <a:stretch>
            <a:fillRect/>
          </a:stretch>
        </p:blipFill>
        <p:spPr>
          <a:xfrm>
            <a:off x="-41275" y="3571875"/>
            <a:ext cx="9399588" cy="3286125"/>
          </a:xfrm>
        </p:spPr>
      </p:pic>
    </p:spTree>
  </p:cSld>
  <p:clrMapOvr>
    <a:masterClrMapping/>
  </p:clrMapOvr>
  <p:transition advTm="2684">
    <p:cut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0962" name="Содержимое 3" descr="20110213130930_mogilev_theatre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advTm="3604">
    <p:wipe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1986" name="Содержимое 3" descr="mogilev_00002_0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advTm="4118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Farnij-koste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1" y="785794"/>
            <a:ext cx="8715977" cy="5883285"/>
          </a:xfrm>
          <a:effectLst>
            <a:softEdge rad="127000"/>
          </a:effectLst>
        </p:spPr>
      </p:pic>
      <p:sp>
        <p:nvSpPr>
          <p:cNvPr id="15362" name="Прямоугольник 5"/>
          <p:cNvSpPr>
            <a:spLocks noChangeArrowheads="1"/>
          </p:cNvSpPr>
          <p:nvPr/>
        </p:nvSpPr>
        <p:spPr bwMode="auto">
          <a:xfrm>
            <a:off x="3071813" y="214313"/>
            <a:ext cx="256222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>
                <a:solidFill>
                  <a:srgbClr val="800000"/>
                </a:solidFill>
                <a:latin typeface="Arial" charset="0"/>
                <a:cs typeface="Arial" charset="0"/>
              </a:rPr>
              <a:t>ГРОДНО</a:t>
            </a:r>
            <a:endParaRPr lang="ru-RU" sz="4400">
              <a:solidFill>
                <a:srgbClr val="8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advTm="2278">
    <p:cut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3010" name="Содержимое 3" descr="oborona-mogileva-8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advTm="2496">
    <p:checker dir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Содержимое 3" descr="гомель_радим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4034" name="Заголовок 1"/>
          <p:cNvSpPr>
            <a:spLocks noGrp="1"/>
          </p:cNvSpPr>
          <p:nvPr>
            <p:ph type="title"/>
          </p:nvPr>
        </p:nvSpPr>
        <p:spPr>
          <a:xfrm>
            <a:off x="-1285875" y="357188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800000"/>
                </a:solidFill>
                <a:latin typeface="Arial" charset="0"/>
                <a:cs typeface="Arial" charset="0"/>
              </a:rPr>
              <a:t>ГОМЕЛЬ</a:t>
            </a:r>
          </a:p>
        </p:txBody>
      </p:sp>
    </p:spTree>
  </p:cSld>
  <p:clrMapOvr>
    <a:masterClrMapping/>
  </p:clrMapOvr>
  <p:transition advTm="1700"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5058" name="Содержимое 3" descr="01097_022793.jpg"/>
          <p:cNvPicPr>
            <a:picLocks noGrp="1" noChangeAspect="1"/>
          </p:cNvPicPr>
          <p:nvPr>
            <p:ph idx="1"/>
          </p:nvPr>
        </p:nvPicPr>
        <p:blipFill>
          <a:blip r:embed="rId2"/>
          <a:srcRect b="7021"/>
          <a:stretch>
            <a:fillRect/>
          </a:stretch>
        </p:blipFill>
        <p:spPr>
          <a:xfrm>
            <a:off x="214313" y="0"/>
            <a:ext cx="8680450" cy="5291138"/>
          </a:xfrm>
        </p:spPr>
      </p:pic>
      <p:sp>
        <p:nvSpPr>
          <p:cNvPr id="45059" name="Прямоугольник 4"/>
          <p:cNvSpPr>
            <a:spLocks noChangeArrowheads="1"/>
          </p:cNvSpPr>
          <p:nvPr/>
        </p:nvSpPr>
        <p:spPr bwMode="auto">
          <a:xfrm>
            <a:off x="0" y="5287963"/>
            <a:ext cx="91440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800000"/>
                </a:solidFill>
                <a:latin typeface="Arial" charset="0"/>
                <a:cs typeface="Arial" charset="0"/>
              </a:rPr>
              <a:t>Второй по величине город Беларуси, визитной карточкой которого является шикарный дворцово-парковый ансамбль, в котором ныне находится музей. К слову, лучший музей Беларуси.</a:t>
            </a:r>
          </a:p>
        </p:txBody>
      </p:sp>
    </p:spTree>
  </p:cSld>
  <p:clrMapOvr>
    <a:masterClrMapping/>
  </p:clrMapOvr>
  <p:transition advTm="8829">
    <p:wedg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6082" name="Содержимое 3" descr="1521_gomelskii_gosudarstvennii_cirk.JPG"/>
          <p:cNvPicPr>
            <a:picLocks noGrp="1" noChangeAspect="1"/>
          </p:cNvPicPr>
          <p:nvPr>
            <p:ph idx="1"/>
          </p:nvPr>
        </p:nvPicPr>
        <p:blipFill>
          <a:blip r:embed="rId2"/>
          <a:srcRect b="8905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advTm="5070">
    <p:cover dir="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7106" name="Содержимое 3" descr="gomel_ice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advTm="3619">
    <p:pull dir="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8130" name="Содержимое 3" descr="lm_I6yEupMQ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advTm="2293">
    <p:cover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Рисунок 4" descr="w0ZwzBbhOw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214313"/>
            <a:ext cx="8715375" cy="653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135">
    <p:comb dir="vert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Рисунок 1" descr="WyrT5xNd9NM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697">
    <p:randomBar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Содержимое 4" descr="pol1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79463" y="1600200"/>
            <a:ext cx="3394075" cy="4525963"/>
          </a:xfrm>
        </p:spPr>
      </p:pic>
      <p:pic>
        <p:nvPicPr>
          <p:cNvPr id="51202" name="Содержимое 5" descr="sobor_8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970463" y="1600200"/>
            <a:ext cx="3394075" cy="4525963"/>
          </a:xfrm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1571625"/>
          </a:xfrm>
          <a:prstGeom prst="rect">
            <a:avLst/>
          </a:prstGeom>
          <a:blipFill dpi="0" rotWithShape="1">
            <a:blip r:embed="rId4">
              <a:alphaModFix amt="74000"/>
            </a:blip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Полоцк– старейший город Беларуси, культурный и духовный центр.  Кроме отличных образцов архитектуры и признанных святынь, тут можно найти одни из самых необычных музеев в стране.</a:t>
            </a:r>
            <a:endParaRPr lang="ru-RU" sz="24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Tm="8580">
    <p:randomBar dir="vert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2226" name="Содержимое 3" descr="foto-polocka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210675" cy="6858000"/>
          </a:xfrm>
        </p:spPr>
      </p:pic>
    </p:spTree>
  </p:cSld>
  <p:clrMapOvr>
    <a:masterClrMapping/>
  </p:clrMapOvr>
  <p:transition advTm="3370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6011862"/>
          </a:xfrm>
        </p:spPr>
        <p:txBody>
          <a:bodyPr/>
          <a:lstStyle/>
          <a:p>
            <a:pPr algn="just" eaLnBrk="1" hangingPunct="1"/>
            <a:r>
              <a:rPr lang="ru-RU" sz="3200" smtClean="0">
                <a:solidFill>
                  <a:srgbClr val="800000"/>
                </a:solidFill>
                <a:latin typeface="Arial" charset="0"/>
                <a:cs typeface="Arial" charset="0"/>
              </a:rPr>
              <a:t>Огромное количество сохранившихся памятников архитектуры, целостная застройка центральной части города, восхитительные отдельные достопримечательности. Многие, попав в Гродно, не могут поверить, что этот город не где-нибудь в Евросоюзе, а в Беларуси.</a:t>
            </a:r>
            <a:endParaRPr lang="ru-RU" sz="3200" smtClean="0">
              <a:latin typeface="Arial" charset="0"/>
              <a:cs typeface="Arial" charset="0"/>
            </a:endParaRPr>
          </a:p>
        </p:txBody>
      </p:sp>
      <p:pic>
        <p:nvPicPr>
          <p:cNvPr id="7" name="Содержимое 6" descr="grodno1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17488" y="247650"/>
            <a:ext cx="8712200" cy="6396038"/>
          </a:xfrm>
        </p:spPr>
      </p:pic>
    </p:spTree>
    <p:custDataLst>
      <p:tags r:id="rId1"/>
    </p:custDataLst>
  </p:cSld>
  <p:clrMapOvr>
    <a:masterClrMapping/>
  </p:clrMapOvr>
  <p:transition advTm="19812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3250" name="Содержимое 5" descr="Polotsk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advTm="2106">
    <p:plus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4274" name="Содержимое 3" descr="x_1cc1c29b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3" y="214313"/>
            <a:ext cx="8715375" cy="6432550"/>
          </a:xfrm>
        </p:spPr>
      </p:pic>
    </p:spTree>
  </p:cSld>
  <p:clrMapOvr>
    <a:masterClrMapping/>
  </p:clrMapOvr>
  <p:transition advTm="2808">
    <p:diamond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5298" name="Содержимое 3" descr="polock3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advTm="4227">
    <p:circl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extBox 3"/>
          <p:cNvSpPr txBox="1">
            <a:spLocks noChangeArrowheads="1"/>
          </p:cNvSpPr>
          <p:nvPr/>
        </p:nvSpPr>
        <p:spPr bwMode="auto">
          <a:xfrm>
            <a:off x="714375" y="2214563"/>
            <a:ext cx="7929563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9600">
                <a:solidFill>
                  <a:srgbClr val="800000"/>
                </a:solidFill>
                <a:latin typeface="Arial" charset="0"/>
                <a:cs typeface="Arial" charset="0"/>
              </a:rPr>
              <a:t>Новогрудок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214290"/>
            <a:ext cx="8715436" cy="6429420"/>
          </a:xfrm>
          <a:prstGeom prst="rect">
            <a:avLst/>
          </a:prstGeom>
          <a:gradFill>
            <a:gsLst>
              <a:gs pos="0">
                <a:srgbClr val="92D050"/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Первая столица Великого Княжества Литовского, город с яркой многовековой историей, воспетый Адамом Мицкевичем. Маленький город, который сохранил дух большой страны.</a:t>
            </a:r>
            <a:endParaRPr lang="ru-RU" sz="48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advTm="12012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7346" name="Содержимое 3" descr="067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advTm="2605">
    <p:strips dir="rd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8370" name="Содержимое 3" descr="6003.jpe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advTm="2589">
    <p:split orient="vert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9394" name="Содержимое 3" descr="admin_mickev11_477_a96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advTm="2792">
    <p:split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60418" name="Содержимое 3" descr="blw_xvkbx3a6uick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62763"/>
          </a:xfrm>
        </p:spPr>
      </p:pic>
    </p:spTree>
  </p:cSld>
  <p:clrMapOvr>
    <a:masterClrMapping/>
  </p:clrMapOvr>
  <p:transition advTm="2464">
    <p:split dir="in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61442" name="Содержимое 5" descr="kurgan-mitskevicha-8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advTm="2090">
    <p:zoom dir="in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Заголовок 1"/>
          <p:cNvSpPr>
            <a:spLocks noGrp="1"/>
          </p:cNvSpPr>
          <p:nvPr>
            <p:ph type="title"/>
          </p:nvPr>
        </p:nvSpPr>
        <p:spPr>
          <a:xfrm>
            <a:off x="214313" y="214313"/>
            <a:ext cx="8715375" cy="6429375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800000"/>
                </a:solidFill>
                <a:latin typeface="Arial" charset="0"/>
                <a:cs typeface="Arial" charset="0"/>
              </a:rPr>
              <a:t>Но самое прекрасное, что есть в Беларуси – это ее природа. Неповторимый животный и растительный мир, который чарует и завораживает, можно увидеть только здесь.</a:t>
            </a:r>
          </a:p>
        </p:txBody>
      </p:sp>
    </p:spTree>
  </p:cSld>
  <p:clrMapOvr>
    <a:masterClrMapping/>
  </p:clrMapOvr>
  <p:transition advTm="8923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teatr-8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4282" y="214289"/>
            <a:ext cx="8715436" cy="6482999"/>
          </a:xfrm>
          <a:effectLst>
            <a:softEdge rad="112500"/>
          </a:effectLst>
        </p:spPr>
      </p:pic>
      <p:pic>
        <p:nvPicPr>
          <p:cNvPr id="5" name="Рисунок 4" descr="00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4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2403" y="428604"/>
            <a:ext cx="8701471" cy="60007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custDataLst>
      <p:tags r:id="rId1"/>
    </p:custDataLst>
  </p:cSld>
  <p:clrMapOvr>
    <a:masterClrMapping/>
  </p:clrMapOvr>
  <p:transition advTm="15039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63490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" name="Природа Беларуси. Nature Belarus.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advTm="133459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Текст 3"/>
          <p:cNvSpPr>
            <a:spLocks noGrp="1"/>
          </p:cNvSpPr>
          <p:nvPr>
            <p:ph type="body" sz="half" idx="2"/>
          </p:nvPr>
        </p:nvSpPr>
        <p:spPr>
          <a:xfrm>
            <a:off x="285750" y="5286375"/>
            <a:ext cx="7643813" cy="1214438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800000"/>
                </a:solidFill>
              </a:rPr>
              <a:t>Работу выполнила студентка Романенко Ольга Леонидовна</a:t>
            </a:r>
          </a:p>
          <a:p>
            <a:pPr eaLnBrk="1" hangingPunct="1"/>
            <a:endParaRPr lang="ru-RU" smtClean="0">
              <a:solidFill>
                <a:srgbClr val="800000"/>
              </a:solidFill>
            </a:endParaRPr>
          </a:p>
          <a:p>
            <a:pPr eaLnBrk="1" hangingPunct="1"/>
            <a:r>
              <a:rPr lang="ru-RU" smtClean="0">
                <a:solidFill>
                  <a:srgbClr val="800000"/>
                </a:solidFill>
              </a:rPr>
              <a:t>В презентации использовалась музыкальная композиция Жанет-Беларусь </a:t>
            </a:r>
          </a:p>
          <a:p>
            <a:pPr eaLnBrk="1" hangingPunct="1"/>
            <a:endParaRPr lang="ru-RU" smtClean="0">
              <a:solidFill>
                <a:srgbClr val="800000"/>
              </a:solidFill>
            </a:endParaRPr>
          </a:p>
        </p:txBody>
      </p:sp>
    </p:spTree>
  </p:cSld>
  <p:clrMapOvr>
    <a:masterClrMapping/>
  </p:clrMapOvr>
  <p:transition advTm="4773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2428875"/>
            <a:ext cx="8229600" cy="1143000"/>
          </a:xfrm>
        </p:spPr>
        <p:txBody>
          <a:bodyPr/>
          <a:lstStyle/>
          <a:p>
            <a:pPr eaLnBrk="1" hangingPunct="1"/>
            <a:r>
              <a:rPr lang="ru-RU" sz="9600" smtClean="0">
                <a:solidFill>
                  <a:srgbClr val="B00000"/>
                </a:solidFill>
                <a:latin typeface="Arial" charset="0"/>
                <a:cs typeface="Arial" charset="0"/>
              </a:rPr>
              <a:t>Витебск </a:t>
            </a:r>
          </a:p>
        </p:txBody>
      </p:sp>
      <p:pic>
        <p:nvPicPr>
          <p:cNvPr id="4" name="Рисунок 3" descr="bogoroditsa_hram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11247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iplahod-vitebsk-20101009-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1958180"/>
            <a:ext cx="8715436" cy="4899819"/>
          </a:xfrm>
          <a:effectLst>
            <a:softEdge rad="112500"/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285750" y="214313"/>
            <a:ext cx="8572500" cy="1714500"/>
          </a:xfrm>
          <a:prstGeom prst="roundRect">
            <a:avLst/>
          </a:prstGeom>
          <a:solidFill>
            <a:schemeClr val="accent1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B00000"/>
                </a:solidFill>
                <a:latin typeface="Arial" pitchFamily="34" charset="0"/>
                <a:cs typeface="Arial" pitchFamily="34" charset="0"/>
              </a:rPr>
              <a:t>Витебск</a:t>
            </a:r>
            <a:r>
              <a:rPr lang="ru-RU" sz="2400" dirty="0">
                <a:solidFill>
                  <a:srgbClr val="B00000"/>
                </a:solidFill>
                <a:latin typeface="Arial" pitchFamily="34" charset="0"/>
                <a:cs typeface="Arial" pitchFamily="34" charset="0"/>
              </a:rPr>
              <a:t> – известный, как город фестивалей, родина Шагала, один из самых красивых городов начала 20-го века</a:t>
            </a:r>
            <a:endParaRPr lang="ru-RU" sz="2400" dirty="0">
              <a:solidFill>
                <a:srgbClr val="B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Tm="5819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0482" name="Содержимое 5" descr="smolensk-vitebsk2_big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advTm="2044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" name="Содержимое 3" descr="vitebsk01_0_0x0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7158" y="571480"/>
            <a:ext cx="6536541" cy="4357694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 descr="vitebsk-old-evening16042010smal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42974" y="357166"/>
            <a:ext cx="9144000" cy="60989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custDataLst>
      <p:tags r:id="rId1"/>
    </p:custDataLst>
  </p:cSld>
  <p:clrMapOvr>
    <a:masterClrMapping/>
  </p:clrMapOvr>
  <p:transition advTm="6536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4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3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6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4.1"/>
</p:tagLst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Оформление по умолчанию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9FBF279BB59ECF4FA9C869E18CF0B771" ma:contentTypeVersion="0" ma:contentTypeDescription="Создание документа." ma:contentTypeScope="" ma:versionID="6945e39f0fea48da591cef1e4b5c16d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CE9F0486-04B0-4E98-AD23-331631C4547E}"/>
</file>

<file path=customXml/itemProps2.xml><?xml version="1.0" encoding="utf-8"?>
<ds:datastoreItem xmlns:ds="http://schemas.openxmlformats.org/officeDocument/2006/customXml" ds:itemID="{A6AD4388-168C-4633-977E-7C0C6BE67DF0}"/>
</file>

<file path=customXml/itemProps3.xml><?xml version="1.0" encoding="utf-8"?>
<ds:datastoreItem xmlns:ds="http://schemas.openxmlformats.org/officeDocument/2006/customXml" ds:itemID="{4C1DAECC-5FAF-46FB-9173-C23E018BDDAD}"/>
</file>

<file path=docProps/app.xml><?xml version="1.0" encoding="utf-8"?>
<Properties xmlns="http://schemas.openxmlformats.org/officeDocument/2006/extended-properties" xmlns:vt="http://schemas.openxmlformats.org/officeDocument/2006/docPropsVTypes">
  <TotalTime>491</TotalTime>
  <Words>326</Words>
  <Application>Microsoft Office PowerPoint</Application>
  <PresentationFormat>On-screen Show (4:3)</PresentationFormat>
  <Paragraphs>22</Paragraphs>
  <Slides>51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51</vt:i4>
      </vt:variant>
    </vt:vector>
  </HeadingPairs>
  <TitlesOfParts>
    <vt:vector size="55" baseType="lpstr">
      <vt:lpstr>Times New Roman</vt:lpstr>
      <vt:lpstr>Arial</vt:lpstr>
      <vt:lpstr>Calibri</vt:lpstr>
      <vt:lpstr>Оформление по умолчанию</vt:lpstr>
      <vt:lpstr>Путешествие по Беларуси</vt:lpstr>
      <vt:lpstr>Слайд 2</vt:lpstr>
      <vt:lpstr>Слайд 3</vt:lpstr>
      <vt:lpstr>Огромное количество сохранившихся памятников архитектуры, целостная застройка центральной части города, восхитительные отдельные достопримечательности. Многие, попав в Гродно, не могут поверить, что этот город не где-нибудь в Евросоюзе, а в Беларуси.</vt:lpstr>
      <vt:lpstr>Слайд 5</vt:lpstr>
      <vt:lpstr>Витебск </vt:lpstr>
      <vt:lpstr>Слайд 7</vt:lpstr>
      <vt:lpstr>Слайд 8</vt:lpstr>
      <vt:lpstr>Слайд 9</vt:lpstr>
      <vt:lpstr>Минск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Брест – город, который известен в первую очередь своей крепостью – дважды показавшей себя во время Второй Мировой.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ГОМЕЛЬ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Но самое прекрасное, что есть в Беларуси – это ее природа. Неповторимый животный и растительный мир, который чарует и завораживает, можно увидеть только здесь.</vt:lpstr>
      <vt:lpstr>Слайд 50</vt:lpstr>
      <vt:lpstr>Слайд 51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icc</cp:lastModifiedBy>
  <cp:revision>63</cp:revision>
  <dcterms:created xsi:type="dcterms:W3CDTF">2012-08-12T16:04:58Z</dcterms:created>
  <dcterms:modified xsi:type="dcterms:W3CDTF">2013-10-02T12:49:29Z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0x0101009FBF279BB59ECF4FA9C869E18CF0B771</vt:lpwstr>
  </property>
</Properties>
</file>