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0" r:id="rId19"/>
    <p:sldId id="275" r:id="rId20"/>
    <p:sldId id="277" r:id="rId21"/>
    <p:sldId id="278" r:id="rId22"/>
    <p:sldId id="276" r:id="rId23"/>
    <p:sldId id="279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46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4035" autoAdjust="0"/>
    <p:restoredTop sz="89427" autoAdjust="0"/>
  </p:normalViewPr>
  <p:slideViewPr>
    <p:cSldViewPr snapToGrid="0">
      <p:cViewPr>
        <p:scale>
          <a:sx n="66" d="100"/>
          <a:sy n="66" d="100"/>
        </p:scale>
        <p:origin x="-101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48F42D-69C0-4D70-8677-38626015F52F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B78F38-2B5C-44A0-90DD-5B197C1BB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1171DD-92EE-4515-80BD-4B8299465A0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20638"/>
            <a:ext cx="349885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3613" y="20638"/>
            <a:ext cx="5624512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38" y="2817813"/>
            <a:ext cx="7669212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2863" y="2819400"/>
            <a:ext cx="146050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638" y="5089525"/>
            <a:ext cx="9097962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3"/>
          <p:cNvSpPr/>
          <p:nvPr/>
        </p:nvSpPr>
        <p:spPr>
          <a:xfrm>
            <a:off x="8755063" y="2470150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47F28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ru-RU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>
            <a:normAutofit/>
          </a:bodyPr>
          <a:lstStyle>
            <a:lvl1pPr marL="0" indent="0" eaLnBrk="1" latinLnBrk="0" hangingPunct="1">
              <a:defRPr kumimoji="0" lang="ru-RU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C5895B8-0A88-4550-8208-8734B3BEE500}" type="datetimeFigureOut">
              <a:rPr/>
              <a:pPr>
                <a:defRPr/>
              </a:pPr>
              <a:t>11.02.2014</a:t>
            </a:fld>
            <a:endParaRPr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03BBF6C-23FC-4264-A7B2-817373602EB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лип мультимедиа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>
            <a:off x="595313" y="4800600"/>
            <a:ext cx="4873625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ru-RU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 rtlCol="0">
            <a:normAutofit/>
          </a:bodyPr>
          <a:lstStyle>
            <a:lvl1pPr eaLnBrk="1" latinLnBrk="0" hangingPunct="1">
              <a:buNone/>
              <a:defRPr kumimoji="0" lang="ru-RU"/>
            </a:lvl1pPr>
          </a:lstStyle>
          <a:p>
            <a:pPr lvl="0"/>
            <a:r>
              <a:rPr lang="ru-RU" noProof="0" smtClean="0"/>
              <a:t>Вставка клипа мультимедиа</a:t>
            </a:r>
            <a:endParaRPr lang="ru-RU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2FAD468-9743-4A12-9487-24FC9C346FE4}" type="datetimeFigureOut">
              <a:rPr/>
              <a:pPr>
                <a:defRPr/>
              </a:pPr>
              <a:t>11.02.2014</a:t>
            </a:fld>
            <a:endParaRPr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C246825-59AB-4347-A3D9-D22C1AFAF31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1792288" y="4800600"/>
            <a:ext cx="5500687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ru-RU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0AE4A8-DA1A-42D4-9B9E-BFEE952C1CB4}" type="datetimeFigureOut">
              <a:rPr/>
              <a:pPr>
                <a:defRPr/>
              </a:pPr>
              <a:t>11.02.2014</a:t>
            </a:fld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57A493-281F-45DC-9DB3-0B1FD79DC7A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вертикальный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ru-RU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D1B67-2407-403C-9F41-4D67F9076096}" type="datetimeFigureOut">
              <a:rPr/>
              <a:pPr>
                <a:defRPr/>
              </a:pPr>
              <a:t>11.02.2014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A9E7E-1D80-45EE-912A-2DAA66238D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97622848-5132-4681-8429-BBA3E550968C}" type="datetimeFigureOut">
              <a:rPr/>
              <a:pPr>
                <a:defRPr/>
              </a:pPr>
              <a:t>11.02.2014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8E833412-8374-4612-B795-718B0445E6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/>
          <a:srcRect l="2599" r="5875" b="5263"/>
          <a:stretch>
            <a:fillRect/>
          </a:stretch>
        </p:blipFill>
        <p:spPr bwMode="auto">
          <a:xfrm>
            <a:off x="3175" y="5867400"/>
            <a:ext cx="9144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1BAE3-7D6A-45EE-ACA7-D113A3D17C72}" type="datetimeFigureOut">
              <a:rPr/>
              <a:pPr>
                <a:defRPr/>
              </a:pPr>
              <a:t>11.02.2014</a:t>
            </a:fld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538A8-5709-4EAA-A36A-2761A92FEA7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/>
              <a:t>             </a:t>
            </a:r>
          </a:p>
        </p:txBody>
      </p:sp>
      <p:sp>
        <p:nvSpPr>
          <p:cNvPr id="5" name="Rectangle 7"/>
          <p:cNvSpPr/>
          <p:nvPr/>
        </p:nvSpPr>
        <p:spPr>
          <a:xfrm>
            <a:off x="8686800" y="5265738"/>
            <a:ext cx="457200" cy="968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6" name="Oval 8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/>
              <a:t>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>
            <a:normAutofit/>
          </a:bodyPr>
          <a:lstStyle>
            <a:lvl1pPr algn="l" eaLnBrk="1" latinLnBrk="0" hangingPunct="1">
              <a:defRPr kumimoji="0" lang="ru-RU" sz="3000" b="1" cap="all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ru-RU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699A29EA-455C-4E68-B333-2BA9C9F829B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3"/>
          <a:srcRect l="2599" r="5875" b="5263"/>
          <a:stretch>
            <a:fillRect/>
          </a:stretch>
        </p:blipFill>
        <p:spPr bwMode="auto">
          <a:xfrm>
            <a:off x="3175" y="5867400"/>
            <a:ext cx="9144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>
            <a:normAutofit/>
          </a:bodyPr>
          <a:lstStyle>
            <a:lvl1pPr algn="l" eaLnBrk="1" latinLnBrk="0" hangingPunct="1">
              <a:defRPr kumimoji="0" lang="ru-RU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2F813CA0-4E60-4E3B-8364-450583ABE15D}" type="datetimeFigureOut">
              <a:rPr/>
              <a:pPr>
                <a:defRPr/>
              </a:pPr>
              <a:t>11.02.2014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F9577B97-829D-4389-89F5-724E725514C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: выдел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AC4BD28B-7E75-447D-AFFA-C81FE6EC2D82}" type="datetimeFigureOut">
              <a:rPr/>
              <a:pPr>
                <a:defRPr/>
              </a:pPr>
              <a:t>11.02.2014</a:t>
            </a:fld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64001844-4875-4D3A-837B-346A20C0B34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ru-RU" sz="2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7E7AE-BF50-48AE-B8DB-69E4D94708D2}" type="datetimeFigureOut">
              <a:rPr/>
              <a:pPr>
                <a:defRPr/>
              </a:pPr>
              <a:t>11.02.2014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47584-86DA-4EF1-8606-6A681A2ADE4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2444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ru-RU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52DFADC-B9D1-423F-A2F7-07C69803429C}" type="datetimeFigureOut">
              <a:rPr/>
              <a:pPr>
                <a:defRPr/>
              </a:pPr>
              <a:t>11.02.2014</a:t>
            </a:fld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64A7CAC-6DB0-401B-A857-3F7A9DEB9CB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олько заголовок: выдел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ru-RU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ru-RU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4E36C-E4B6-453F-8755-88ADE2DC5D5A}" type="datetimeFigureOut">
              <a:rPr/>
              <a:pPr>
                <a:defRPr/>
              </a:pPr>
              <a:t>11.02.2014</a:t>
            </a:fld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03A32-87E6-4243-A2D3-17E1F214BF2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с текстом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ru-RU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ru-RU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6819079-49A7-4CBB-97EF-DE141E7BB3C2}" type="datetimeFigureOut">
              <a:rPr/>
              <a:pPr>
                <a:defRPr/>
              </a:pPr>
              <a:t>11.02.2014</a:t>
            </a:fld>
            <a:endParaRPr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953B87E-AD8D-427B-B8EC-8CA3E3B48FA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bg1"/>
                </a:solidFill>
              </a:defRPr>
            </a:lvl1pPr>
            <a:lvl2pPr eaLnBrk="1" latinLnBrk="0" hangingPunct="1">
              <a:defRPr kumimoji="0" lang="ru-RU" sz="2800">
                <a:solidFill>
                  <a:schemeClr val="bg1"/>
                </a:solidFill>
              </a:defRPr>
            </a:lvl2pPr>
            <a:lvl3pPr eaLnBrk="1" latinLnBrk="0" hangingPunct="1">
              <a:defRPr kumimoji="0" lang="ru-RU" sz="2400">
                <a:solidFill>
                  <a:schemeClr val="bg1"/>
                </a:solidFill>
              </a:defRPr>
            </a:lvl3pPr>
            <a:lvl4pPr eaLnBrk="1" latinLnBrk="0" hangingPunct="1">
              <a:defRPr kumimoji="0" lang="ru-RU" sz="2000">
                <a:solidFill>
                  <a:schemeClr val="bg1"/>
                </a:solidFill>
              </a:defRPr>
            </a:lvl4pPr>
            <a:lvl5pPr eaLnBrk="1" latinLnBrk="0" hangingPunct="1">
              <a:defRPr kumimoji="0" lang="ru-RU" sz="2000">
                <a:solidFill>
                  <a:schemeClr val="bg1"/>
                </a:solidFill>
              </a:defRPr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ru-RU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A5EF165-979A-4008-8A32-58529BAC17B2}" type="datetimeFigureOut">
              <a:rPr/>
              <a:pPr>
                <a:defRPr/>
              </a:pPr>
              <a:t>11.02.2014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3E16F00-644C-459E-A61A-07EABD28E48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6"/>
          <a:srcRect l="2599" r="5875" b="5263"/>
          <a:stretch>
            <a:fillRect/>
          </a:stretch>
        </p:blipFill>
        <p:spPr bwMode="auto">
          <a:xfrm>
            <a:off x="3175" y="5867400"/>
            <a:ext cx="9144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BE6A3D-0F13-4468-B11B-A8C7708FA9D5}" type="datetimeFigureOut">
              <a:rPr/>
              <a:pPr>
                <a:defRPr/>
              </a:pPr>
              <a:t>11.02.2014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0D3D52-89CB-4478-9AAB-29940267BEA6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Текст 4"/>
          <p:cNvSpPr>
            <a:spLocks noGrp="1"/>
          </p:cNvSpPr>
          <p:nvPr>
            <p:ph type="body" sz="quarter" idx="14"/>
          </p:nvPr>
        </p:nvSpPr>
        <p:spPr>
          <a:xfrm>
            <a:off x="214313" y="214313"/>
            <a:ext cx="8472487" cy="2497137"/>
          </a:xfrm>
        </p:spPr>
        <p:txBody>
          <a:bodyPr/>
          <a:lstStyle/>
          <a:p>
            <a:r>
              <a:rPr sz="72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Мой родны кут, як ты мне мілы!..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363" y="2928938"/>
            <a:ext cx="7315200" cy="2100262"/>
          </a:xfrm>
        </p:spPr>
        <p:txBody>
          <a:bodyPr rtlCol="0" anchor="ctr"/>
          <a:lstStyle/>
          <a:p>
            <a:pPr fontAlgn="auto">
              <a:spcAft>
                <a:spcPts val="0"/>
              </a:spcAft>
              <a:defRPr/>
            </a:pPr>
            <a:r>
              <a:rPr sz="4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Ленский Никита ПО-11</a:t>
            </a:r>
            <a:endParaRPr sz="4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4"/>
          <p:cNvSpPr>
            <a:spLocks noGrp="1"/>
          </p:cNvSpPr>
          <p:nvPr>
            <p:ph type="title"/>
          </p:nvPr>
        </p:nvSpPr>
        <p:spPr>
          <a:xfrm>
            <a:off x="381000" y="0"/>
            <a:ext cx="7067550" cy="838200"/>
          </a:xfrm>
        </p:spPr>
        <p:txBody>
          <a:bodyPr/>
          <a:lstStyle/>
          <a:p>
            <a:r>
              <a:rPr sz="3600" b="1" smtClean="0">
                <a:solidFill>
                  <a:srgbClr val="E6461A"/>
                </a:solidFill>
                <a:latin typeface="Times New Roman" pitchFamily="18" charset="0"/>
                <a:cs typeface="Times New Roman" pitchFamily="18" charset="0"/>
              </a:rPr>
              <a:t>Застройка советского периода</a:t>
            </a:r>
            <a:endParaRPr sz="3600" smtClean="0">
              <a:solidFill>
                <a:srgbClr val="E646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Никита\Desktop\Гомель._Здание_советской_эпохи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11600"/>
            <a:ext cx="3929063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Никита\Desktop\Гомель._Сталинка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28688"/>
            <a:ext cx="3929063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Никита\Desktop\Гомель._Улица_Ленина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0" y="1571625"/>
            <a:ext cx="5143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143125" y="-71438"/>
            <a:ext cx="4829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E6461A"/>
                </a:solidFill>
                <a:latin typeface="Times New Roman" pitchFamily="18" charset="0"/>
                <a:cs typeface="Times New Roman" pitchFamily="18" charset="0"/>
              </a:rPr>
              <a:t>Городская скульптура</a:t>
            </a:r>
            <a:endParaRPr lang="ru-RU" sz="3600">
              <a:latin typeface="Calibri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3357563"/>
            <a:ext cx="3543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E6461A"/>
                </a:solidFill>
                <a:latin typeface="Times New Roman" pitchFamily="18" charset="0"/>
                <a:cs typeface="Times New Roman" pitchFamily="18" charset="0"/>
              </a:rPr>
              <a:t>Памятник Буратино и его друзьям</a:t>
            </a:r>
          </a:p>
        </p:txBody>
      </p:sp>
      <p:pic>
        <p:nvPicPr>
          <p:cNvPr id="1026" name="Picture 2" descr="C:\Users\Никита\Desktop\Гомель._Памятник_Буратино_и_его_друзьям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0075"/>
            <a:ext cx="37719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Никита\Desktop\Гомель._Памятник_Кириллу_Туровскому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0"/>
            <a:ext cx="3786188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0" y="6488113"/>
            <a:ext cx="330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E6461A"/>
                </a:solidFill>
                <a:latin typeface="Times New Roman" pitchFamily="18" charset="0"/>
                <a:cs typeface="Times New Roman" pitchFamily="18" charset="0"/>
              </a:rPr>
              <a:t>Памятник Кириллу Туровскому</a:t>
            </a:r>
          </a:p>
        </p:txBody>
      </p:sp>
      <p:pic>
        <p:nvPicPr>
          <p:cNvPr id="1028" name="Picture 4" descr="C:\Users\Никита\Desktop\Гомель._Памятник_дворнику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5250" y="1643063"/>
            <a:ext cx="523875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5500688" y="5715000"/>
            <a:ext cx="2144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E6461A"/>
                </a:solidFill>
                <a:latin typeface="Times New Roman" pitchFamily="18" charset="0"/>
                <a:cs typeface="Times New Roman" pitchFamily="18" charset="0"/>
              </a:rPr>
              <a:t>Памятник дворнику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928813" y="0"/>
            <a:ext cx="5080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E6461A"/>
                </a:solidFill>
                <a:latin typeface="Times New Roman" pitchFamily="18" charset="0"/>
                <a:cs typeface="Times New Roman" pitchFamily="18" charset="0"/>
              </a:rPr>
              <a:t>Спортивные сооружения</a:t>
            </a:r>
          </a:p>
        </p:txBody>
      </p:sp>
      <p:pic>
        <p:nvPicPr>
          <p:cNvPr id="2052" name="Picture 4" descr="C:\Users\Никита\Desktop\Гомель._Каток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2857500"/>
            <a:ext cx="4714875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Никита\Desktop\Гомель._Дворец_легкой_атлетики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38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Никита\Desktop\Гомель._Гребная_база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642938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7358063" y="4071938"/>
            <a:ext cx="1441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E6461A"/>
                </a:solidFill>
                <a:latin typeface="Times New Roman" pitchFamily="18" charset="0"/>
                <a:cs typeface="Times New Roman" pitchFamily="18" charset="0"/>
              </a:rPr>
              <a:t>Гребная база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0" y="4071938"/>
            <a:ext cx="2568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E6461A"/>
                </a:solidFill>
                <a:latin typeface="Times New Roman" pitchFamily="18" charset="0"/>
                <a:cs typeface="Times New Roman" pitchFamily="18" charset="0"/>
              </a:rPr>
              <a:t>Дворец легкой атлетики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214813" y="6357938"/>
            <a:ext cx="757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E6461A"/>
                </a:solidFill>
                <a:latin typeface="Times New Roman" pitchFamily="18" charset="0"/>
                <a:cs typeface="Times New Roman" pitchFamily="18" charset="0"/>
              </a:rPr>
              <a:t>Каток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313" y="214313"/>
            <a:ext cx="3143250" cy="434975"/>
          </a:xfrm>
        </p:spPr>
        <p:txBody>
          <a:bodyPr/>
          <a:lstStyle/>
          <a:p>
            <a:r>
              <a:rPr sz="2400" smtClean="0">
                <a:solidFill>
                  <a:srgbClr val="E6461A"/>
                </a:solidFill>
                <a:latin typeface="Times New Roman" pitchFamily="18" charset="0"/>
                <a:cs typeface="Times New Roman" pitchFamily="18" charset="0"/>
              </a:rPr>
              <a:t>Образование и наука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928688"/>
            <a:ext cx="3000375" cy="5929312"/>
          </a:xfrm>
        </p:spPr>
        <p:txBody>
          <a:bodyPr/>
          <a:lstStyle/>
          <a:p>
            <a:pPr algn="ctr"/>
            <a:r>
              <a:rPr sz="15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Гомеле насчитывается 7 вузов. В год обучаются около 35 тысяч студентов, из них 3 тысячи в год получают высшее образование. Ведущим высшим учебным заведением Гомеля является Гомельский государственный университет им. Франциска Скорины. Создан в 1969 году на основе Гомельского педагогического института им. В. П. Чкалова, готовит научные, производственные и педагогические кадры по 25 специальностям и 56 специализациям (2006) самых различных областей деятельности. Созданный в 1953 году Белорусский государственный университет транспорта (ранее — Белорусский институт инженеров железнодорожного транспорта) является единственным вузом подобного рода в Белоруссии.</a:t>
            </a:r>
          </a:p>
          <a:p>
            <a:pPr algn="ctr"/>
            <a:endParaRPr sz="15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715125" y="2305050"/>
            <a:ext cx="24288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solidFill>
                  <a:srgbClr val="E6461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Гомельский государственный </a:t>
            </a:r>
            <a:r>
              <a:rPr lang="ru-RU" sz="1600">
                <a:solidFill>
                  <a:srgbClr val="E6461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университет</a:t>
            </a:r>
            <a:r>
              <a:rPr lang="ru-RU" sz="1400">
                <a:solidFill>
                  <a:srgbClr val="E6461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им. Ф. Скорины</a:t>
            </a:r>
          </a:p>
        </p:txBody>
      </p:sp>
      <p:pic>
        <p:nvPicPr>
          <p:cNvPr id="3077" name="Picture 5" descr="C:\Users\Никита\Desktop\DSC_00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714375"/>
            <a:ext cx="34178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Никита\Desktop\DSC_00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9750" y="0"/>
            <a:ext cx="3524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C:\Users\Никита\Desktop\BelSUT3_resiz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3000375"/>
            <a:ext cx="3429000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:\Users\Никита\Desktop\belsu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3" y="4232275"/>
            <a:ext cx="3500437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6715125" y="3286125"/>
            <a:ext cx="2286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solidFill>
                  <a:srgbClr val="E6461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Белорусский </a:t>
            </a:r>
            <a:r>
              <a:rPr lang="ru-RU" sz="1600">
                <a:solidFill>
                  <a:srgbClr val="E6461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государственный</a:t>
            </a:r>
            <a:r>
              <a:rPr lang="ru-RU" sz="1400">
                <a:solidFill>
                  <a:srgbClr val="E6461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университет транспорта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3076" grpId="0"/>
      <p:bldP spid="30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313" y="214313"/>
            <a:ext cx="3143250" cy="434975"/>
          </a:xfrm>
        </p:spPr>
        <p:txBody>
          <a:bodyPr/>
          <a:lstStyle/>
          <a:p>
            <a:r>
              <a:rPr sz="2400" smtClean="0">
                <a:solidFill>
                  <a:srgbClr val="E6461A"/>
                </a:solidFill>
                <a:latin typeface="Times New Roman" pitchFamily="18" charset="0"/>
                <a:cs typeface="Times New Roman" pitchFamily="18" charset="0"/>
              </a:rPr>
              <a:t>Образование и наука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642938"/>
            <a:ext cx="3429000" cy="621506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1980 году на основе филиала Московского кооперативного института открыт Гомельский кооперативный институт (сейчас Белорусский торгово-экономический университет потребительской кооперации). В 1981 </a:t>
            </a:r>
            <a:r>
              <a:rPr sz="125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годуна</a:t>
            </a:r>
            <a:r>
              <a:rPr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основе Гомельского филиала Белорусского политехнического института создан Гомельский политехнический институт (сейчас Гомельский государственный технический университет им. П. О. Сухого.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Чернобыльская катастрофа обусловила открытие в 1990 году Гомельского медицинского института (ныне Гомельский государственный медицинский университет). После получения независимости Белоруссии в Гомеле были открыты Гомельский филиал Международного института трудовых и социальных отношений (1993) и Гомельский инженерный институт МЧС Республики Беларусь (2003).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Гомеле работают 77 общеобразовательных школ, 1 городской лицей, 1 областной лицей, 18 профессионально-технических училищ, 6 колледжей, 7 техникумов, Белорусско-славянская гимназия им. И. </a:t>
            </a:r>
            <a:r>
              <a:rPr sz="125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Мележа</a:t>
            </a:r>
            <a:r>
              <a:rPr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sz="125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Ирининская</a:t>
            </a:r>
            <a:r>
              <a:rPr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гимназия.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Гомеле расположено 5 НИИ (3 из них связаны с радиационной тематикой): институты леса, механики </a:t>
            </a:r>
            <a:r>
              <a:rPr sz="125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металлополимерных</a:t>
            </a:r>
            <a:r>
              <a:rPr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систем, </a:t>
            </a:r>
            <a:r>
              <a:rPr sz="125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радиологии,радиобиологии</a:t>
            </a:r>
            <a:r>
              <a:rPr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радиационной медицины и экологии человека.</a:t>
            </a:r>
          </a:p>
        </p:txBody>
      </p:sp>
      <p:pic>
        <p:nvPicPr>
          <p:cNvPr id="29698" name="Picture 2" descr="C:\Users\Никита\Desktop\BLR_Gomel_Pavel_Sukhoi_State_Tech_Univ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0"/>
            <a:ext cx="5643562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C:\Users\Никита\Desktop\Ланге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0738" y="2533650"/>
            <a:ext cx="3243262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500438" y="5715000"/>
            <a:ext cx="16430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solidFill>
                  <a:srgbClr val="E6461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Главный корпус медицинского университета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500438" y="3786188"/>
            <a:ext cx="25003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E6461A"/>
                </a:solidFill>
                <a:latin typeface="Times New Roman" pitchFamily="18" charset="0"/>
                <a:cs typeface="Times New Roman" pitchFamily="18" charset="0"/>
              </a:rPr>
              <a:t>Гомельский государственный технический университет им. П.О. Сухого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2970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643688" y="0"/>
            <a:ext cx="2500312" cy="785813"/>
          </a:xfrm>
        </p:spPr>
        <p:txBody>
          <a:bodyPr anchor="ctr"/>
          <a:lstStyle/>
          <a:p>
            <a:r>
              <a:rPr sz="4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</a:p>
        </p:txBody>
      </p:sp>
      <p:pic>
        <p:nvPicPr>
          <p:cNvPr id="30722" name="Picture 2" descr="C:\Users\Никита\Desktop\Гомельский_областной_драматический_теат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29063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929063" y="214313"/>
            <a:ext cx="31162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Здание Гомельского областного драмтеатра</a:t>
            </a:r>
          </a:p>
        </p:txBody>
      </p:sp>
      <p:pic>
        <p:nvPicPr>
          <p:cNvPr id="30723" name="Picture 3" descr="C:\Users\Никита\Desktop\Gomel-circus200607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857250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819525"/>
            <a:ext cx="5929313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3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Действуют 4 творческих союза, 3 театра (Областной драмтеатр,</a:t>
            </a:r>
            <a:r>
              <a:rPr lang="ru-RU" sz="13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3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 кукол,</a:t>
            </a:r>
            <a:r>
              <a:rPr lang="ru-RU" sz="13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3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молодёжный театр), 3 кинотеатра,</a:t>
            </a:r>
            <a:r>
              <a:rPr lang="ru-RU" sz="13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3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филармония,</a:t>
            </a:r>
            <a:r>
              <a:rPr lang="ru-RU" sz="13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3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цирк, 3 выставочных зала, филиал Ветковского музея старообрядчества и белорусских традиций имени Ф. Г. Шклярова, ряд других музеев, памятник архитектуры 18-19 в.</a:t>
            </a:r>
            <a:r>
              <a:rPr lang="ru-RU" sz="13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3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дворцово-парковый ансамбль Румянцевых — Паскевичей, колледж искусств, картинная галерея, художественное училище,</a:t>
            </a:r>
            <a:r>
              <a:rPr lang="ru-RU" sz="13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3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городские симфонический и духовой оркестры, 7 детских музыкальных школ и школ искусств, одна хореографическая и одна художественная школы, ряд центров и дворцов культуры, библиотек.</a:t>
            </a:r>
          </a:p>
          <a:p>
            <a:pPr eaLnBrk="0" hangingPunct="0"/>
            <a:r>
              <a:rPr lang="ru-RU" sz="13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Ежегодно проводится около 20 фестивалей, в том числе международные: фестиваль хореографического искусства «Сожский хоровод», театральный фестиваль «Славянские театральные встречи», молодёжные музыкальные — «Арт-сессия», «Ренессанс гитары», фестиваль рок-музыки «Go-Fest», открытые международные турниры по спортивным танцам. Организуются десятки выставок.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00188" y="3357563"/>
            <a:ext cx="3614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Гомельский государственный цирк</a:t>
            </a:r>
          </a:p>
        </p:txBody>
      </p:sp>
      <p:pic>
        <p:nvPicPr>
          <p:cNvPr id="30725" name="Picture 5" descr="C:\Users\Никита\Desktop\Гомель._Театр_кукол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5500" y="4429125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6786563" y="4000500"/>
            <a:ext cx="1349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 кукол</a:t>
            </a:r>
            <a:endParaRPr lang="ru-RU">
              <a:solidFill>
                <a:srgbClr val="C00000"/>
              </a:solidFill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30724" grpId="0"/>
      <p:bldP spid="12" grpId="0"/>
      <p:bldP spid="307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0"/>
            <a:ext cx="7067550" cy="838200"/>
          </a:xfrm>
        </p:spPr>
        <p:txBody>
          <a:bodyPr/>
          <a:lstStyle/>
          <a:p>
            <a:r>
              <a:rPr sz="4400" smtClean="0">
                <a:latin typeface="Times New Roman" pitchFamily="18" charset="0"/>
                <a:cs typeface="Times New Roman" pitchFamily="18" charset="0"/>
              </a:rPr>
              <a:t>Библиотеки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1285875"/>
            <a:ext cx="35718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городе расположена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Гомельская областная универсальная библиотека имени В.И.Ленина.</a:t>
            </a:r>
            <a:endParaRPr lang="ru-RU" sz="1400">
              <a:ea typeface="Calibri" pitchFamily="34" charset="0"/>
              <a:cs typeface="Arial" charset="0"/>
            </a:endParaRPr>
          </a:p>
          <a:p>
            <a:pPr indent="457200"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Гомеле также существует Гомельская городская централизованная библиотечная система, она представляет собой библиотечную структуру, которая включает 17 филиалов, расположенных в разных районах города, в том числе 6 смешанных библиотек для разновозрастных категорий читателей, 5 детских библиотек и 6 библиотек для взрослого населения. Возглавляет систему центральная городская библиотека имени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</a:t>
            </a:r>
            <a:r>
              <a:rPr 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И.</a:t>
            </a:r>
            <a:r>
              <a:rPr 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Герцена. Библиотека основана в 1977 году.</a:t>
            </a:r>
            <a:endParaRPr lang="ru-RU" sz="1400">
              <a:cs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4949825"/>
            <a:ext cx="91440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eaLnBrk="0" hangingPunct="0"/>
            <a:r>
              <a:rPr lang="ru-RU" sz="20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Славянская библиотека</a:t>
            </a:r>
            <a:endParaRPr lang="ru-RU" sz="20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57200"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Славянская библиотека была создана в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1999 году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соответствии с решением Гомельского областного исполнительного комитета на базе бывшей библиотеки Доме политпросвещения обкома КПБ. Её фонд составляет более 30 тысяч книг. Значительное влияние на развитие библиотеки оказали различные дипломатические миссии: много книг библиотеке подарили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Польша, Сербия,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Черногория,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Россия,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Чехия. Библиотека является основным местом, в котором проводят свои встречи и конференции культурно-просветительское общество имени Кирилла Туровского. В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2007 году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Белорусская православная церковь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наградила библиотеку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орденом Святителя Кирилла Туровского II степени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4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усердный труд во славу Церкви Божьей</a:t>
            </a:r>
            <a:r>
              <a:rPr lang="ru-RU" sz="14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400">
              <a:ea typeface="Calibri" pitchFamily="34" charset="0"/>
              <a:cs typeface="Arial" charset="0"/>
            </a:endParaRPr>
          </a:p>
        </p:txBody>
      </p:sp>
      <p:pic>
        <p:nvPicPr>
          <p:cNvPr id="31748" name="Picture 4" descr="C:\Users\Никита\Desktop\800px-Gomel_Central_Libra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0" y="928688"/>
            <a:ext cx="5524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3174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285750" y="0"/>
            <a:ext cx="8694738" cy="639763"/>
          </a:xfrm>
        </p:spPr>
        <p:txBody>
          <a:bodyPr/>
          <a:lstStyle/>
          <a:p>
            <a:r>
              <a:rPr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Достопримечательности</a:t>
            </a:r>
            <a:endParaRPr sz="40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544513"/>
            <a:ext cx="9144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всю более чем восьмивековую историю достопримечательностей в Гомеле сохранилось мало. Небольшая их часть относится к XVII-XVIII векам, основная часть относится к XIX-XX веку. Большинство памятников архитектуры XX века относится к 1950-м годам. Большая их часть сконцентрирована в центральной части города.</a:t>
            </a:r>
            <a:endParaRPr lang="ru-RU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1643063"/>
            <a:ext cx="521493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Основные достопримечательности: Гомельский дворцово-парковый ансамбль, заложенный при графе Румянцеве Николае Петровиче (первом хозяине города после раздела Речи Посполитой); Дворец Румянцевых — Паскевичей; Часовня-усыпальница Паскевичей; Петропавловский собор, восстановленный в конце 1980-х. В годы Советской власти собор былпланетарием; 35-метровая башня обозрения (труба бывшего сахарного завода князя Паскевича); Охотничий домик (летняя резиденция Румянцева Н. П.); Зимний сад; Ильинская старообрядческая церковь; Никольская церковь; здание бывшей Городской думы; здание бывшей Александровской гимназии; здание бывшей гостиницы «Савой» и другие.</a:t>
            </a:r>
          </a:p>
        </p:txBody>
      </p:sp>
      <p:pic>
        <p:nvPicPr>
          <p:cNvPr id="32774" name="Picture 6" descr="C:\Users\Никита\Desktop\Gomel-park-tru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2400" y="1643063"/>
            <a:ext cx="391160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0" y="5287963"/>
            <a:ext cx="52149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>
                <a:solidFill>
                  <a:srgbClr val="0070C0"/>
                </a:solidFill>
                <a:latin typeface="Calibri" pitchFamily="34" charset="0"/>
              </a:rPr>
              <a:t>Для осмотра города популярны колесо обозрения (демонтировано в начале 2007 года) и башня обозрения, расположенные в парке в нескольких сотнях метров от дворцового комплекса. Так как рельеф Гомеля относительно равнинный, высоты сооружений вполне хватает для осмотра города.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32769" grpId="0"/>
      <p:bldP spid="18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C:\Users\Никита\Desktop\Гомель._Памятник_Чайковскому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5338" y="3454400"/>
            <a:ext cx="4538662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C:\Users\Никита\Desktop\Гомель._Памятник_Ирине_Паскевич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8513" y="0"/>
            <a:ext cx="4535487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C:\Users\Никита\Desktop\Скульптурная композиция «Лодочник» в парк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17538"/>
            <a:ext cx="4513263" cy="624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C:\Users\Никита\Desktop\Гомель._Памятник_Дзержинскому.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529138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62118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Скульптурная композиция «Лодочник» в парке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056188" y="2982913"/>
            <a:ext cx="3821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 Ирине Ивановне Паскевич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2698750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 Феликсу Эдмундовичу Дзержинскому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927600" y="6248400"/>
            <a:ext cx="3957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 Петру Ильичу Чайковскому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Никита\Desktop\800px-Homiel._Гомель_(19.10.200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27088"/>
            <a:ext cx="4519613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C:\Users\Никита\Desktop\Пямятник Н. П. Румянцеву перед дворцо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2700" y="0"/>
            <a:ext cx="4051300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C:\Users\Никита\Desktop\Дворец на полотне М. Залеского (XIX век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79850"/>
            <a:ext cx="914400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370138" y="3941763"/>
            <a:ext cx="4386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Дворец на полотне М. Залеского (XIX век)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065713" y="3033713"/>
            <a:ext cx="40782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Пямятник Н. П. Румянцеву перед дворцом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0" y="-46038"/>
            <a:ext cx="4600575" cy="8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Дворец Румянцевых и Паскевичей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37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84000">
              <a:schemeClr val="bg1"/>
            </a:gs>
            <a:gs pos="100000">
              <a:schemeClr val="accent5">
                <a:lumMod val="20000"/>
                <a:lumOff val="80000"/>
              </a:schemeClr>
            </a:gs>
            <a:gs pos="100000">
              <a:schemeClr val="bg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57188" y="142875"/>
            <a:ext cx="8358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Отрывок из поэмы«Новая земля» Якуба Коласа</a:t>
            </a:r>
            <a:endParaRPr lang="ru-RU" sz="2800" b="1" i="1"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69888" y="1514475"/>
            <a:ext cx="3643312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Мой родны кут, як ты мне мілы!..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Забыць цябе не маю сілы!  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Не раз, утомлены дарогай,  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Жыцьцём вясны мае убогай,  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К табе я ў думках залятаю  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І там душою спачываю.  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О, як бы я хацеў спачатку  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Дарогу жыцьця па парадку  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Прайсьці яшчэ раз, азірнуцца,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Сабраць з дарог каменьні тыя,  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Што губяць сілы маладыя, –  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К вясьне б маёй хацеў вярнуцца. 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>
                <a:latin typeface="Times New Roman" pitchFamily="18" charset="0"/>
                <a:cs typeface="Times New Roman" pitchFamily="18" charset="0"/>
              </a:rPr>
              <a:t>1911-1923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46563" y="2692400"/>
            <a:ext cx="4708525" cy="120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Я родился в Гомеле, и с гордостью могу сказать, что это родной дом!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Здесь я родился и вырос. И никогда не забуду откуда я, где бы ни оказался. 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14338"/>
            <a:ext cx="5029200" cy="457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Охотничий домик</a:t>
            </a:r>
            <a:endParaRPr dirty="0"/>
          </a:p>
        </p:txBody>
      </p:sp>
      <p:pic>
        <p:nvPicPr>
          <p:cNvPr id="35842" name="Picture 2" descr="C:\Users\Никита\Desktop\800px-Gomel_Ohothichii_dom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2225"/>
            <a:ext cx="50482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C:\Users\Никита\Desktop\Часовня-усыпальница Паскевиче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4113" y="1284288"/>
            <a:ext cx="4179887" cy="557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5407025"/>
            <a:ext cx="48990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500">
                <a:solidFill>
                  <a:srgbClr val="E6461A"/>
                </a:solidFill>
                <a:latin typeface="Times New Roman" pitchFamily="18" charset="0"/>
                <a:cs typeface="Times New Roman" pitchFamily="18" charset="0"/>
              </a:rPr>
              <a:t>Часовня-усыпальница Паскевичей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725488"/>
            <a:ext cx="3487738" cy="12636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sz="4400" b="0" dirty="0" smtClean="0">
                <a:solidFill>
                  <a:srgbClr val="00B050"/>
                </a:solidFill>
              </a:rPr>
              <a:t>Зимний сад</a:t>
            </a:r>
            <a:endParaRPr sz="4400" dirty="0">
              <a:solidFill>
                <a:srgbClr val="00B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4746625"/>
            <a:ext cx="9144000" cy="2111375"/>
          </a:xfrm>
        </p:spPr>
        <p:txBody>
          <a:bodyPr/>
          <a:lstStyle/>
          <a:p>
            <a:pPr indent="457200" algn="l"/>
            <a:r>
              <a:rPr sz="1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Зимний сад</a:t>
            </a:r>
            <a:r>
              <a:rPr sz="1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— памятник архитектуры XIX века, входит в состав Гомельского дворцово-паркового ансамбля. Создан из оранжереи в 1877 году по указанию князя Ф. И. Паскевича в здании одного из цехов сахарного завода. Зимой оранжерея князей Паскевичей обогревалась двумя русскими печами, находившимися в подвале. Изнутри стены Зимнего сада выложены природными минералами, что позволяет лазающим растениям создавать живой зелёный ковёр. Во время Великой Отечественной войны сад пострадал мало.</a:t>
            </a:r>
          </a:p>
          <a:p>
            <a:pPr indent="457200" algn="l"/>
            <a:r>
              <a:rPr sz="1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настоящее время коллекция сада насчитывает 18 видов субтропических растений: магнолия, пальма хамеропс, эонимус, кофейное дерево, инжир, лавр благородный, жасмин гималайский, юстиция, питтоспорум, лингуструм широколистный, иглица, аспидистра высокая, тисс ягодный, лимон, площ колхидский, традесканция, папоротник, тетрастигма, кипарис.</a:t>
            </a:r>
          </a:p>
        </p:txBody>
      </p:sp>
      <p:pic>
        <p:nvPicPr>
          <p:cNvPr id="36866" name="Picture 2" descr="C:\Users\Никита\Desktop\800px-Gomel_greenhou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0463" y="739775"/>
            <a:ext cx="5443537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108575" y="906463"/>
            <a:ext cx="4035425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eaLnBrk="0" hangingPunct="0"/>
            <a:r>
              <a:rPr lang="ru-RU" sz="160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Петропавловский собор -православное культовое сооружение, находящееся в парке Гомеля, входит вГомельский дворцово-парковый ансамбль.</a:t>
            </a:r>
          </a:p>
          <a:p>
            <a:pPr indent="457200" eaLnBrk="0" hangingPunct="0"/>
            <a:r>
              <a:rPr lang="ru-RU" sz="160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Собор заложен протоиереем Иоанном Григоровичем 18 октября 1809 года во владении Н. П. Румянцева, строился в 1809-1819 гг. в стилеклассицизма (архитектор - Дж. Кларк). Размещается на высоком мысу над Сожем и виден издалека. Окончательно строительство завершилось в 1824 году.</a:t>
            </a:r>
          </a:p>
          <a:p>
            <a:pPr indent="457200" eaLnBrk="0" hangingPunct="0"/>
            <a:r>
              <a:rPr lang="ru-RU" sz="160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 революции началось закрытие и разрушение церквей, переоборудование их в учреждения иной категории. В 1935 году Петропавловский собор был закрыт. Богослужения в соборе возобновились в 1940-х гг., в период оккупации. В 1960-е гг. собор закрыли вторично; позже в нём был оборудован планетарий.</a:t>
            </a:r>
          </a:p>
          <a:p>
            <a:pPr indent="457200" eaLnBrk="0" hangingPunct="0"/>
            <a:r>
              <a:rPr lang="ru-RU" sz="160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конце 1980-х годы собор был восстановлен, после чего в нём стали регулярно проводиться богослужения.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167313" y="0"/>
            <a:ext cx="39766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Петропавловский собор</a:t>
            </a:r>
          </a:p>
        </p:txBody>
      </p:sp>
      <p:pic>
        <p:nvPicPr>
          <p:cNvPr id="34820" name="Picture 4" descr="C:\Users\Никита\Desktop\Петропавлавский собор в Гомел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6563" y="76200"/>
            <a:ext cx="8402637" cy="685800"/>
          </a:xfrm>
        </p:spPr>
        <p:txBody>
          <a:bodyPr/>
          <a:lstStyle/>
          <a:p>
            <a:pPr algn="ctr"/>
            <a:r>
              <a:rPr sz="3600" b="1" smtClean="0">
                <a:solidFill>
                  <a:srgbClr val="E6461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Ильинская церковь </a:t>
            </a:r>
            <a:endParaRPr smtClean="0">
              <a:solidFill>
                <a:srgbClr val="E6461A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4884738"/>
            <a:ext cx="9144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eaLnBrk="0" hangingPunct="0"/>
            <a:r>
              <a:rPr lang="ru-RU" sz="16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Ильинская церковь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— действующая старообрядческая церковь в Гомеле, памятник русского деревянного зодчества конца XVIII века, историко-культурная ценность республиканского значения (2-я категория). Принадлежит Русской православной старообрядческой церкви. Находится в центральной части города на улице Комиссарова на берегу реки Сож.</a:t>
            </a:r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7890" name="Picture 2" descr="C:\Users\Никита\Desktop\34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76313"/>
            <a:ext cx="5167313" cy="387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C:\Users\Никита\Desktop\0-0541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2863" y="966788"/>
            <a:ext cx="4021137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991225" y="4064000"/>
            <a:ext cx="2282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E6461A"/>
                </a:solidFill>
                <a:latin typeface="Times New Roman" pitchFamily="18" charset="0"/>
                <a:cs typeface="Times New Roman" pitchFamily="18" charset="0"/>
              </a:rPr>
              <a:t>Фото 1949 г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889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6563" y="76200"/>
            <a:ext cx="8402637" cy="685800"/>
          </a:xfrm>
        </p:spPr>
        <p:txBody>
          <a:bodyPr/>
          <a:lstStyle/>
          <a:p>
            <a:pPr algn="ctr"/>
            <a:r>
              <a:rPr sz="3600" smtClean="0">
                <a:solidFill>
                  <a:srgbClr val="E6461A"/>
                </a:solidFill>
                <a:latin typeface="Times New Roman" pitchFamily="18" charset="0"/>
                <a:cs typeface="Times New Roman" pitchFamily="18" charset="0"/>
              </a:rPr>
              <a:t>Свято-Никольский монастырь</a:t>
            </a: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4392613"/>
            <a:ext cx="91440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ru-RU" sz="1600">
                <a:latin typeface="Times New Roman" pitchFamily="18" charset="0"/>
                <a:cs typeface="Times New Roman" pitchFamily="18" charset="0"/>
              </a:rPr>
              <a:t>Свято-Никольский мужской монастырь — православный монастырь в г. Гомеле, принадлежит Русской православной церкви. Главный храм монастыря — Свято-Никольский храм, основанный в 1904 году по благословению Иоанна Кронштадтского на средства железнодорожников. Монастырь основан в 1994 году. Реконструирован в 2004 году. Кроме главного храма в монастыре имеется надвратная церковь св. Дионисия Радонежского. Подворье монастыря с храмом в честь Смоленской иконы Божией Матери расположено в д. Терюха.</a:t>
            </a:r>
          </a:p>
          <a:p>
            <a:pPr indent="457200"/>
            <a:r>
              <a:rPr lang="ru-RU" sz="1600">
                <a:latin typeface="Times New Roman" pitchFamily="18" charset="0"/>
                <a:cs typeface="Times New Roman" pitchFamily="18" charset="0"/>
              </a:rPr>
              <a:t>Святыни монастыря: мироточивая икона свт.Николая, икона св.праведного Иоанна Кормянского с частицей мощей.</a:t>
            </a:r>
          </a:p>
        </p:txBody>
      </p:sp>
      <p:pic>
        <p:nvPicPr>
          <p:cNvPr id="38914" name="Picture 2" descr="C:\Users\Никита\Desktop\gomelmonast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71550"/>
            <a:ext cx="5021263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C:\Users\Никита\Desktop\f654x654px-8134028324c612eb61a9419765445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3113" y="973138"/>
            <a:ext cx="2593975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88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3425825" cy="798513"/>
          </a:xfrm>
        </p:spPr>
        <p:txBody>
          <a:bodyPr anchor="ctr"/>
          <a:lstStyle/>
          <a:p>
            <a:pPr algn="ctr"/>
            <a:r>
              <a:rPr sz="2400" smtClean="0">
                <a:solidFill>
                  <a:srgbClr val="E6461A"/>
                </a:solidFill>
                <a:latin typeface="Times New Roman" pitchFamily="18" charset="0"/>
                <a:cs typeface="Times New Roman" pitchFamily="18" charset="0"/>
              </a:rPr>
              <a:t>Города-партнеры Гомеля </a:t>
            </a:r>
            <a:endParaRPr sz="2400" smtClean="0">
              <a:solidFill>
                <a:srgbClr val="E6461A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468688" y="420688"/>
            <a:ext cx="5675312" cy="6437312"/>
          </a:xfrm>
        </p:spPr>
        <p:txBody>
          <a:bodyPr/>
          <a:lstStyle/>
          <a:p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Список городов-побратимов и городов-партнеров Гомеля:</a:t>
            </a:r>
          </a:p>
          <a:p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smtClean="0">
                <a:solidFill>
                  <a:srgbClr val="FFFF00"/>
                </a:solidFill>
              </a:rPr>
              <a:t>—</a:t>
            </a:r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Абердин (англ. </a:t>
            </a:r>
            <a:r>
              <a:rPr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Aberdeen</a:t>
            </a:r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), Шотландия (17.06.1990 г.)</a:t>
            </a:r>
          </a:p>
          <a:p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smtClean="0">
                <a:solidFill>
                  <a:srgbClr val="FFFF00"/>
                </a:solidFill>
              </a:rPr>
              <a:t>—</a:t>
            </a:r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Анапа, Россия (21.05.2010 г.)</a:t>
            </a:r>
          </a:p>
          <a:p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smtClean="0">
                <a:solidFill>
                  <a:srgbClr val="FFFF00"/>
                </a:solidFill>
              </a:rPr>
              <a:t>—</a:t>
            </a:r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Армавир, Россия (26.11.2009 г.)</a:t>
            </a:r>
          </a:p>
          <a:p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smtClean="0">
                <a:solidFill>
                  <a:srgbClr val="FFFF00"/>
                </a:solidFill>
              </a:rPr>
              <a:t>—</a:t>
            </a:r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Брянск, Россия (01.06.2001 г.)</a:t>
            </a:r>
          </a:p>
          <a:p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smtClean="0">
                <a:solidFill>
                  <a:srgbClr val="FFFF00"/>
                </a:solidFill>
              </a:rPr>
              <a:t>—</a:t>
            </a:r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Бургас, Болгария (14.07.1998 г.)</a:t>
            </a:r>
          </a:p>
          <a:p>
            <a:r>
              <a:rPr smtClean="0">
                <a:solidFill>
                  <a:srgbClr val="FFFF00"/>
                </a:solidFill>
              </a:rPr>
              <a:t>—</a:t>
            </a:r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Воронеж, Россия (25.01.2013 г.)</a:t>
            </a:r>
          </a:p>
          <a:p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smtClean="0">
                <a:solidFill>
                  <a:srgbClr val="FFFF00"/>
                </a:solidFill>
              </a:rPr>
              <a:t>—</a:t>
            </a:r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Донецк , Украина 04.04.2003 г.)</a:t>
            </a:r>
          </a:p>
          <a:p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smtClean="0">
                <a:solidFill>
                  <a:srgbClr val="FFFF00"/>
                </a:solidFill>
              </a:rPr>
              <a:t>—</a:t>
            </a:r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Калининград, Россия (10.09.2010 г.)</a:t>
            </a:r>
          </a:p>
          <a:p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smtClean="0">
                <a:solidFill>
                  <a:srgbClr val="FFFF00"/>
                </a:solidFill>
              </a:rPr>
              <a:t>—</a:t>
            </a:r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Клермон-Ферран (фр. </a:t>
            </a:r>
            <a:r>
              <a:rPr lang="fr-FR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Clermont-Ferrand</a:t>
            </a:r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), Франция (21.10.1977 г.)</a:t>
            </a:r>
          </a:p>
          <a:p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smtClean="0">
                <a:solidFill>
                  <a:srgbClr val="FFFF00"/>
                </a:solidFill>
              </a:rPr>
              <a:t>—</a:t>
            </a:r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Красносельский район (Санкт-Петербург), Россия (01.08.2001 г.)</a:t>
            </a:r>
          </a:p>
          <a:p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smtClean="0">
                <a:solidFill>
                  <a:srgbClr val="FFFF00"/>
                </a:solidFill>
              </a:rPr>
              <a:t>—</a:t>
            </a:r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Василеостровский район, Россия (19.08.2002 г.)</a:t>
            </a:r>
          </a:p>
          <a:p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smtClean="0">
                <a:solidFill>
                  <a:srgbClr val="FFFF00"/>
                </a:solidFill>
              </a:rPr>
              <a:t>—</a:t>
            </a:r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Курск, Россия (05.11.2004 г.)</a:t>
            </a:r>
          </a:p>
          <a:p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smtClean="0">
                <a:solidFill>
                  <a:srgbClr val="FFFF00"/>
                </a:solidFill>
              </a:rPr>
              <a:t>—</a:t>
            </a:r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Лиепая (латыш. </a:t>
            </a:r>
            <a:r>
              <a:rPr lang="lv-LV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Liepāja</a:t>
            </a:r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), Латвия (08.06.1999 г.)</a:t>
            </a:r>
          </a:p>
          <a:p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smtClean="0">
                <a:solidFill>
                  <a:srgbClr val="FFFF00"/>
                </a:solidFill>
              </a:rPr>
              <a:t>—</a:t>
            </a:r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Протвино, Россия (08.07.1998 г.)</a:t>
            </a:r>
          </a:p>
          <a:p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smtClean="0">
                <a:solidFill>
                  <a:srgbClr val="FFFF00"/>
                </a:solidFill>
              </a:rPr>
              <a:t>—</a:t>
            </a:r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Радом (польск. </a:t>
            </a:r>
            <a:r>
              <a:rPr lang="pl-PL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Radom</a:t>
            </a:r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), Польша (26.09.1992 г.)</a:t>
            </a:r>
          </a:p>
          <a:p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smtClean="0">
                <a:solidFill>
                  <a:srgbClr val="FFFF00"/>
                </a:solidFill>
              </a:rPr>
              <a:t>—</a:t>
            </a:r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Ростов-на-Дону, Россия (25.06.2009 г.)</a:t>
            </a:r>
          </a:p>
          <a:p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smtClean="0">
                <a:solidFill>
                  <a:srgbClr val="FFFF00"/>
                </a:solidFill>
              </a:rPr>
              <a:t>—</a:t>
            </a:r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Соломенский район (укр. </a:t>
            </a:r>
            <a:r>
              <a:rPr lang="uk-UA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Солом'янський район</a:t>
            </a:r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), Украина (09.10.2009 г.)</a:t>
            </a:r>
          </a:p>
          <a:p>
            <a:r>
              <a:rPr smtClean="0">
                <a:solidFill>
                  <a:srgbClr val="FFFF00"/>
                </a:solidFill>
              </a:rPr>
              <a:t>—</a:t>
            </a:r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Сургут, Россия (30.04.2005 г.)</a:t>
            </a:r>
          </a:p>
          <a:p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smtClean="0">
                <a:solidFill>
                  <a:srgbClr val="FFFF00"/>
                </a:solidFill>
              </a:rPr>
              <a:t>—</a:t>
            </a:r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Ульяновск, Россия (08.09.2012 г.)</a:t>
            </a:r>
          </a:p>
          <a:p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smtClean="0">
                <a:solidFill>
                  <a:srgbClr val="FFFF00"/>
                </a:solidFill>
              </a:rPr>
              <a:t>—</a:t>
            </a:r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Хуайань (кит. упр. 淮安, пиньинь: </a:t>
            </a:r>
            <a:r>
              <a:rPr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Huái'ān</a:t>
            </a:r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)), Китай (июнь 1997 г.)</a:t>
            </a:r>
          </a:p>
          <a:p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smtClean="0">
                <a:solidFill>
                  <a:srgbClr val="FFFF00"/>
                </a:solidFill>
              </a:rPr>
              <a:t>—</a:t>
            </a:r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Чернигов (укр. </a:t>
            </a:r>
            <a:r>
              <a:rPr lang="uk-UA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Чернігів</a:t>
            </a:r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 белор. </a:t>
            </a:r>
            <a:r>
              <a:rPr lang="be-BY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Чарнігаў</a:t>
            </a:r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), Украина (01.06.2001 г.)</a:t>
            </a:r>
          </a:p>
          <a:p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smtClean="0">
                <a:solidFill>
                  <a:srgbClr val="FFFF00"/>
                </a:solidFill>
              </a:rPr>
              <a:t>—</a:t>
            </a:r>
            <a:r>
              <a:rPr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Черёмушки (район Москвы), Россия (13.06.2007 г.)</a:t>
            </a:r>
          </a:p>
        </p:txBody>
      </p:sp>
      <p:pic>
        <p:nvPicPr>
          <p:cNvPr id="40962" name="Picture 2" descr="C:\Users\Никита\Desktop\Знак городам-побратимам Гомеля в сквере Кирилла Туровског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27088"/>
            <a:ext cx="3471863" cy="463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5514975"/>
            <a:ext cx="33813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Знак городам-побратимам Гомеля в сквере Кирилла Туровского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0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uiExpand="1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2133600" cy="863600"/>
          </a:xfrm>
        </p:spPr>
        <p:txBody>
          <a:bodyPr/>
          <a:lstStyle/>
          <a:p>
            <a:r>
              <a:rPr sz="4000" smtClean="0">
                <a:latin typeface="Times New Roman" pitchFamily="18" charset="0"/>
                <a:cs typeface="Times New Roman" pitchFamily="18" charset="0"/>
              </a:rPr>
              <a:t>Гомель</a:t>
            </a:r>
          </a:p>
        </p:txBody>
      </p:sp>
      <p:pic>
        <p:nvPicPr>
          <p:cNvPr id="8" name="Содержимое 7" descr="Coat_of_Arms_of_Homiel,_Belarus.svg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00750" y="642938"/>
            <a:ext cx="2857500" cy="33051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008313" cy="3822700"/>
          </a:xfrm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Го́мель</a:t>
            </a:r>
            <a:r>
              <a:rPr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белор</a:t>
            </a:r>
            <a:r>
              <a:rPr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Го́мель</a:t>
            </a:r>
            <a:r>
              <a:rPr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 — город в Белоруссии, административный центр Гомельской области и Гомельского района, второй по численности населения (515,3 человек на 1 февраля 2013) город в стране. Расположен на юго-востоке республики на реке </a:t>
            </a:r>
            <a:r>
              <a:rPr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Сож</a:t>
            </a:r>
            <a:r>
              <a:rPr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dirty="0"/>
          </a:p>
        </p:txBody>
      </p:sp>
      <p:pic>
        <p:nvPicPr>
          <p:cNvPr id="1029" name="Picture 5" descr="C:\Users\Никита\Desktop\Flag_of_Gomel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4000500"/>
            <a:ext cx="54292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4286250" y="642938"/>
            <a:ext cx="1428750" cy="321468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C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Герб</a:t>
            </a:r>
          </a:p>
          <a:p>
            <a:pPr fontAlgn="auto">
              <a:spcAft>
                <a:spcPts val="0"/>
              </a:spcAft>
              <a:defRPr/>
            </a:pPr>
            <a:endParaRPr lang="ru-RU" sz="4000" b="1" dirty="0">
              <a:solidFill>
                <a:srgbClr val="FFC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C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и</a:t>
            </a:r>
          </a:p>
          <a:p>
            <a:pPr fontAlgn="auto">
              <a:spcAft>
                <a:spcPts val="0"/>
              </a:spcAft>
              <a:defRPr/>
            </a:pPr>
            <a:endParaRPr lang="ru-RU" sz="4000" b="1" dirty="0">
              <a:solidFill>
                <a:srgbClr val="FFC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C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Флаг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4338" y="3200400"/>
            <a:ext cx="7010400" cy="16764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	Через город протекает судоходная река 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Сож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, одна из крупнейших рек Белоруссии. В черте города в неё впадает река Ипуть В пойме 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Сожа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в пределах городской черты расположено несколько 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старичных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озёр (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Любенское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Волотовское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 и др.). В Гомельском парке находится старейший в Гомеле пруд «Лебединое озеро», сооружённым на месте протекавшего и впадавшего в 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Сож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 ручья </a:t>
            </a:r>
            <a:r>
              <a:rPr sz="1400" dirty="0" err="1" smtClean="0">
                <a:latin typeface="Times New Roman" pitchFamily="18" charset="0"/>
                <a:cs typeface="Times New Roman" pitchFamily="18" charset="0"/>
              </a:rPr>
              <a:t>Гомеюк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, от названия которого по одной из версий и произошло название города.</a:t>
            </a:r>
            <a:br>
              <a:rPr sz="1400" dirty="0" smtClean="0">
                <a:latin typeface="Times New Roman" pitchFamily="18" charset="0"/>
                <a:cs typeface="Times New Roman" pitchFamily="18" charset="0"/>
              </a:rPr>
            </a:b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Никита\Desktop\Гомель._Пешеходный_мост_через_Сож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29063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Никита\Desktop\800px-Soz_ri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40786">
            <a:off x="6116638" y="4687888"/>
            <a:ext cx="2862262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Никита\Desktop\Гомель._Паводок_на_реке_Сож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59801">
            <a:off x="5130800" y="242888"/>
            <a:ext cx="38385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43372" y="214290"/>
            <a:ext cx="5000628" cy="64294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Религиозный состав</a:t>
            </a:r>
            <a:br>
              <a:rPr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4313" y="5000625"/>
            <a:ext cx="8694737" cy="1857375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Большинство население города православные. На 2012 год действуют 20 православных общин (все — Русская православная церковь), две старообрядческих (одна Русская православная старообрядческая церковь, вторая —</a:t>
            </a:r>
            <a:r>
              <a:rPr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Древлеправославная</a:t>
            </a:r>
            <a:r>
              <a:rPr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церковь), 2 римско-католическая, 2 еврейских общины «Бейт </a:t>
            </a:r>
            <a:r>
              <a:rPr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Яаков</a:t>
            </a:r>
            <a:r>
              <a:rPr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и «</a:t>
            </a:r>
            <a:r>
              <a:rPr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Ахдут</a:t>
            </a:r>
            <a:r>
              <a:rPr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(синагога «</a:t>
            </a:r>
            <a:r>
              <a:rPr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Рош-Пина</a:t>
            </a:r>
            <a:r>
              <a:rPr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по улице Красноармейской 1а), 1 мусульманская (мечети в Гомеле нет). Также Гомель является епархиальным центром Гомельской и </a:t>
            </a:r>
            <a:r>
              <a:rPr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Жлобинской</a:t>
            </a:r>
            <a:r>
              <a:rPr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епархии РПЦ(улица Баумана 16). Здесь расположены Свято-Никольский мужской монастырь (улица Демьяна Бедного 4) и Гомельский Свято-Тихвинский монастырь (улица Котовского 36).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Никита\Desktop\450px-Петропавловский_собор_(Гомель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43188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3500438"/>
            <a:ext cx="2282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Петропавловский собор</a:t>
            </a:r>
          </a:p>
        </p:txBody>
      </p:sp>
      <p:pic>
        <p:nvPicPr>
          <p:cNvPr id="3075" name="Picture 3" descr="C:\Users\Никита\Desktop\Гомель._Свято-Никольский_храм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500063"/>
            <a:ext cx="32861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Никита\Desktop\Гомель._Костел_Рождества_Богоматери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5725" y="500063"/>
            <a:ext cx="325596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Users\Никита\Desktop\Гомель._Свято-Тихвинский_монастырь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88" y="3357563"/>
            <a:ext cx="29289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357938" y="3000375"/>
            <a:ext cx="2035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Свято-Никольский храм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643188" y="2857500"/>
            <a:ext cx="3286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Римско-католический костёл Рождества Божией Матери. Улица Советская 118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5643563" y="4000500"/>
            <a:ext cx="2571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Свято-Тихвинский монастырь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sz="1800" b="1" dirty="0" smtClean="0">
                <a:latin typeface="Times New Roman" pitchFamily="18" charset="0"/>
                <a:cs typeface="Times New Roman" pitchFamily="18" charset="0"/>
              </a:rPr>
              <a:t>Застройка города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	Облик нынешнего центра города стал закладываться во второй половине XVIII века. Основным архитектурным ансамблем, формирующим пространственную композицию центра города является площадь Ленина. От неё тремя лучами расходятся улица Советская , проспект Ленина и улица Пролетарская. Вместе с улицей Победы улица Советская и проспект Ленина образуют треугольник, в углах которого располагаются площади Ленина, Привокзальная и Восстания.</a:t>
            </a:r>
            <a:br>
              <a:rPr sz="1400" dirty="0" smtClean="0">
                <a:latin typeface="Times New Roman" pitchFamily="18" charset="0"/>
                <a:cs typeface="Times New Roman" pitchFamily="18" charset="0"/>
              </a:rPr>
            </a:b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Никита\Desktop\800px-Gomel_-_Lenin_Aven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2700" y="3286125"/>
            <a:ext cx="53213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Никита\Desktop\800px-Sovetskaya_str._(Gomel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88"/>
            <a:ext cx="45005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560888" y="2000250"/>
            <a:ext cx="45831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Улица Советская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0" y="5286375"/>
            <a:ext cx="3786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Проспект Ленина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785813" y="0"/>
            <a:ext cx="7572375" cy="71437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Здания Центрального района</a:t>
            </a:r>
            <a:endParaRPr dirty="0"/>
          </a:p>
        </p:txBody>
      </p:sp>
      <p:sp>
        <p:nvSpPr>
          <p:cNvPr id="16" name="Заголовок 10"/>
          <p:cNvSpPr txBox="1">
            <a:spLocks/>
          </p:cNvSpPr>
          <p:nvPr/>
        </p:nvSpPr>
        <p:spPr>
          <a:xfrm>
            <a:off x="857250" y="3500438"/>
            <a:ext cx="757237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/>
              <a:t>Виды </a:t>
            </a:r>
            <a:r>
              <a:rPr lang="ru-RU" sz="4400" dirty="0" err="1"/>
              <a:t>Новобелицкого</a:t>
            </a:r>
            <a:r>
              <a:rPr lang="ru-RU" sz="4400" dirty="0"/>
              <a:t> района</a:t>
            </a:r>
          </a:p>
        </p:txBody>
      </p:sp>
      <p:pic>
        <p:nvPicPr>
          <p:cNvPr id="22533" name="Picture 5" descr="C:\Users\Никита\Desktop\Гомель._Здание_в_Центральном_районе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52922">
            <a:off x="5818188" y="912813"/>
            <a:ext cx="3182937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C:\Users\Никита\Desktop\Гомель._Уголок_Центрального_района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22920">
            <a:off x="179388" y="966788"/>
            <a:ext cx="3013075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C:\Users\Никита\Desktop\Гомель._Старинной_здание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8" y="785813"/>
            <a:ext cx="36195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C:\Users\Никита\Desktop\Гомель._Новобелицкий_район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811827">
            <a:off x="193675" y="4603750"/>
            <a:ext cx="2632075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C:\Users\Никита\Desktop\Гомель._Храм_Александра_Невского.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26071">
            <a:off x="6230938" y="4594225"/>
            <a:ext cx="2674937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C:\Users\Никита\Desktop\Гомель._Здание_в_Новобелицком_районе.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0" y="4357688"/>
            <a:ext cx="33337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142875"/>
            <a:ext cx="3008313" cy="78581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Происхождение названия города</a:t>
            </a:r>
            <a:r>
              <a:rPr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Гомель._Ручей_Гомеюк.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75" y="1295400"/>
            <a:ext cx="5429250" cy="4071938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1000125"/>
            <a:ext cx="3429000" cy="5857875"/>
          </a:xfrm>
        </p:spPr>
        <p:txBody>
          <a:bodyPr/>
          <a:lstStyle/>
          <a:p>
            <a:pPr algn="r"/>
            <a:r>
              <a:rPr sz="13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Существует не менее шести версий происхождения названия Гомеля. Одна из самых распространённых — имя ему дал ручей Гомеюк, впадавший в реку Сож у подножия холма, где и было основано когда-то первое поселение. В пользу этой версии говорят многочисленные аналогии в названиях городов Белоруссии: Минск — на Менке, Полоцк — на Полоте, Витебск — на Витьбе. Название речки Гомеюк может происходить от финского </a:t>
            </a:r>
            <a:r>
              <a:rPr sz="13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homma joki</a:t>
            </a:r>
            <a:r>
              <a:rPr sz="13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«быстрая река».</a:t>
            </a:r>
          </a:p>
          <a:p>
            <a:pPr algn="r"/>
            <a:r>
              <a:rPr sz="13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Летописные упоминания города относящиеся к 1142 г. и до XVI век присутствуют в формах </a:t>
            </a:r>
            <a:r>
              <a:rPr sz="13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Гомь</a:t>
            </a:r>
            <a:r>
              <a:rPr sz="13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sz="13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Гомье</a:t>
            </a:r>
            <a:r>
              <a:rPr sz="13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sz="13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Гомей</a:t>
            </a:r>
            <a:r>
              <a:rPr sz="13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sz="13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Гомьи</a:t>
            </a:r>
            <a:r>
              <a:rPr sz="13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В этих формах исследователи усматривают древне-славянское слово </a:t>
            </a:r>
            <a:r>
              <a:rPr sz="13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гом</a:t>
            </a:r>
            <a:r>
              <a:rPr sz="13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«холм, бугор».</a:t>
            </a:r>
          </a:p>
          <a:p>
            <a:pPr algn="r"/>
            <a:r>
              <a:rPr sz="13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летописной записи 1142 года была зафиксирована форма названия </a:t>
            </a:r>
            <a:r>
              <a:rPr sz="13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Гомий</a:t>
            </a:r>
            <a:r>
              <a:rPr sz="13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(«…и слышавъ оже билися Ольговичи у Переяславля съ стрыемъ его с Вячеславомъ, и братом его Изяславомъ, и поиде на волости ихъ, и взя около </a:t>
            </a:r>
            <a:r>
              <a:rPr sz="13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Гомия</a:t>
            </a:r>
            <a:r>
              <a:rPr sz="13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волость ихъ всю»).</a:t>
            </a:r>
          </a:p>
          <a:p>
            <a:pPr algn="r"/>
            <a:r>
              <a:rPr sz="13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В летописях город упоминается под названиями Гомей, Гомій, Гомін, Гомъ, Гомъе. Современная форма утвердилась только XVII—XVIII веках.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4"/>
          <p:cNvSpPr>
            <a:spLocks noGrp="1"/>
          </p:cNvSpPr>
          <p:nvPr>
            <p:ph type="title"/>
          </p:nvPr>
        </p:nvSpPr>
        <p:spPr>
          <a:xfrm>
            <a:off x="381000" y="0"/>
            <a:ext cx="7067550" cy="838200"/>
          </a:xfrm>
        </p:spPr>
        <p:txBody>
          <a:bodyPr/>
          <a:lstStyle/>
          <a:p>
            <a:r>
              <a:rPr sz="3600" smtClean="0">
                <a:solidFill>
                  <a:srgbClr val="E6461A"/>
                </a:solidFill>
                <a:latin typeface="Times New Roman" pitchFamily="18" charset="0"/>
                <a:cs typeface="Times New Roman" pitchFamily="18" charset="0"/>
              </a:rPr>
              <a:t>Виды дореволюционного Гомеля</a:t>
            </a:r>
          </a:p>
        </p:txBody>
      </p:sp>
      <p:pic>
        <p:nvPicPr>
          <p:cNvPr id="23554" name="Picture 2" descr="C:\Users\Никита\Desktop\Sozh_19_centu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88"/>
            <a:ext cx="44481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:\Users\Никита\Desktop\Homel_Rumyantsev_st_1890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5825" y="928688"/>
            <a:ext cx="44481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C:\Users\Никита\Desktop\GOMEL_Zamkovayastreet_vokz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86313"/>
            <a:ext cx="32956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C:\Users\Никита\Desktop\GOMEL_men_gimnaziy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07075" y="4778375"/>
            <a:ext cx="333692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C:\Users\Никита\Desktop\GomelSyn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88" y="3214688"/>
            <a:ext cx="3919537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FBF279BB59ECF4FA9C869E18CF0B771" ma:contentTypeVersion="0" ma:contentTypeDescription="Создание документа." ma:contentTypeScope="" ma:versionID="6945e39f0fea48da591cef1e4b5c16d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DCDBFD1-84E5-433B-9FBA-A72BF9303545}"/>
</file>

<file path=customXml/itemProps2.xml><?xml version="1.0" encoding="utf-8"?>
<ds:datastoreItem xmlns:ds="http://schemas.openxmlformats.org/officeDocument/2006/customXml" ds:itemID="{DF56E2E3-CCD1-492E-A061-BD4D76AD7B20}"/>
</file>

<file path=customXml/itemProps3.xml><?xml version="1.0" encoding="utf-8"?>
<ds:datastoreItem xmlns:ds="http://schemas.openxmlformats.org/officeDocument/2006/customXml" ds:itemID="{13ABACEE-F0B8-4E0C-A371-77F18B0139C8}"/>
</file>

<file path=docProps/app.xml><?xml version="1.0" encoding="utf-8"?>
<Properties xmlns="http://schemas.openxmlformats.org/officeDocument/2006/extended-properties" xmlns:vt="http://schemas.openxmlformats.org/officeDocument/2006/docPropsVTypes">
  <Template>TS101674551</Template>
  <TotalTime>439</TotalTime>
  <Words>1696</Words>
  <Application>Microsoft Office PowerPoint</Application>
  <PresentationFormat>On-screen Show (4:3)</PresentationFormat>
  <Paragraphs>126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15</vt:i4>
      </vt:variant>
      <vt:variant>
        <vt:lpstr>Заголовки слайдов</vt:lpstr>
      </vt:variant>
      <vt:variant>
        <vt:i4>25</vt:i4>
      </vt:variant>
    </vt:vector>
  </HeadingPairs>
  <TitlesOfParts>
    <vt:vector size="44" baseType="lpstr">
      <vt:lpstr>Arial</vt:lpstr>
      <vt:lpstr>Calibri</vt:lpstr>
      <vt:lpstr>Georgia</vt:lpstr>
      <vt:lpstr>Times New Roman</vt:lpstr>
      <vt:lpstr>Introducing PowerPoint 2010</vt:lpstr>
      <vt:lpstr>Introducing PowerPoint 2010</vt:lpstr>
      <vt:lpstr>Introducing PowerPoint 2010</vt:lpstr>
      <vt:lpstr>Introducing PowerPoint 2010</vt:lpstr>
      <vt:lpstr>Introducing PowerPoint 2010</vt:lpstr>
      <vt:lpstr>Introducing PowerPoint 2010</vt:lpstr>
      <vt:lpstr>Introducing PowerPoint 2010</vt:lpstr>
      <vt:lpstr>Introducing PowerPoint 2010</vt:lpstr>
      <vt:lpstr>Introducing PowerPoint 2010</vt:lpstr>
      <vt:lpstr>Introducing PowerPoint 2010</vt:lpstr>
      <vt:lpstr>Introducing PowerPoint 2010</vt:lpstr>
      <vt:lpstr>Introducing PowerPoint 2010</vt:lpstr>
      <vt:lpstr>Introducing PowerPoint 2010</vt:lpstr>
      <vt:lpstr>Introducing PowerPoint 2010</vt:lpstr>
      <vt:lpstr>Introducing PowerPoint 2010</vt:lpstr>
      <vt:lpstr>Ленский Никита ПО-11</vt:lpstr>
      <vt:lpstr>Слайд 2</vt:lpstr>
      <vt:lpstr>Гомель</vt:lpstr>
      <vt:lpstr> Через город протекает судоходная река Сож, одна из крупнейших рек Белоруссии. В черте города в неё впадает река Ипуть В пойме Сожа в пределах городской черты расположено несколько старичных озёр (Любенское, Волотовское и др.). В Гомельском парке находится старейший в Гомеле пруд «Лебединое озеро», сооружённым на месте протекавшего и впадавшего в Сож ручья Гомеюк, от названия которого по одной из версий и произошло название города. </vt:lpstr>
      <vt:lpstr>Слайд 5</vt:lpstr>
      <vt:lpstr>Слайд 6</vt:lpstr>
      <vt:lpstr>Здания Центрального района</vt:lpstr>
      <vt:lpstr>Происхождение названия города </vt:lpstr>
      <vt:lpstr>Виды дореволюционного Гомеля</vt:lpstr>
      <vt:lpstr>Застройка советского периода</vt:lpstr>
      <vt:lpstr>Слайд 11</vt:lpstr>
      <vt:lpstr>Слайд 12</vt:lpstr>
      <vt:lpstr>Образование и наука</vt:lpstr>
      <vt:lpstr>Образование и наука</vt:lpstr>
      <vt:lpstr>Слайд 15</vt:lpstr>
      <vt:lpstr>Библиотеки</vt:lpstr>
      <vt:lpstr>Слайд 17</vt:lpstr>
      <vt:lpstr>Слайд 18</vt:lpstr>
      <vt:lpstr>Слайд 19</vt:lpstr>
      <vt:lpstr>Охотничий домик</vt:lpstr>
      <vt:lpstr>ЗИМНИЙ САД</vt:lpstr>
      <vt:lpstr>Слайд 22</vt:lpstr>
      <vt:lpstr>Ильинская церковь </vt:lpstr>
      <vt:lpstr>Свято-Никольский монастырь</vt:lpstr>
      <vt:lpstr>Города-партнеры Гомеля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Ленский Никита</dc:creator>
  <cp:lastModifiedBy>icc</cp:lastModifiedBy>
  <cp:revision>86</cp:revision>
  <dcterms:created xsi:type="dcterms:W3CDTF">2013-05-02T20:09:43Z</dcterms:created>
  <dcterms:modified xsi:type="dcterms:W3CDTF">2014-02-11T12:06:10Z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0x0101009FBF279BB59ECF4FA9C869E18CF0B771</vt:lpwstr>
  </property>
</Properties>
</file>