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E3F28DD-4841-40B9-BDB8-B3F60697DF74}" type="datetimeFigureOut">
              <a:rPr lang="ru-RU" smtClean="0"/>
              <a:t>15.05.2019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F837B6-6DF5-4B49-A864-4CBEB7A3E41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E3F28DD-4841-40B9-BDB8-B3F60697DF74}" type="datetimeFigureOut">
              <a:rPr lang="ru-RU" smtClean="0"/>
              <a:t>15.05.2019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F837B6-6DF5-4B49-A864-4CBEB7A3E41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E3F28DD-4841-40B9-BDB8-B3F60697DF74}" type="datetimeFigureOut">
              <a:rPr lang="ru-RU" smtClean="0"/>
              <a:t>15.05.2019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F837B6-6DF5-4B49-A864-4CBEB7A3E41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E3F28DD-4841-40B9-BDB8-B3F60697DF74}" type="datetimeFigureOut">
              <a:rPr lang="ru-RU" smtClean="0"/>
              <a:t>15.05.2019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F837B6-6DF5-4B49-A864-4CBEB7A3E41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E3F28DD-4841-40B9-BDB8-B3F60697DF74}" type="datetimeFigureOut">
              <a:rPr lang="ru-RU" smtClean="0"/>
              <a:t>15.05.2019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F837B6-6DF5-4B49-A864-4CBEB7A3E41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3F28DD-4841-40B9-BDB8-B3F60697DF74}" type="datetimeFigureOut">
              <a:rPr lang="ru-RU" smtClean="0"/>
              <a:t>15.05.2019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F837B6-6DF5-4B49-A864-4CBEB7A3E41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E3F28DD-4841-40B9-BDB8-B3F60697DF74}" type="datetimeFigureOut">
              <a:rPr lang="ru-RU" smtClean="0"/>
              <a:t>15.05.2019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4F837B6-6DF5-4B49-A864-4CBEB7A3E41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E3F28DD-4841-40B9-BDB8-B3F60697DF74}" type="datetimeFigureOut">
              <a:rPr lang="ru-RU" smtClean="0"/>
              <a:t>15.05.2019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4F837B6-6DF5-4B49-A864-4CBEB7A3E41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F28DD-4841-40B9-BDB8-B3F60697DF74}" type="datetimeFigureOut">
              <a:rPr lang="ru-RU" smtClean="0"/>
              <a:t>15.05.2019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4F837B6-6DF5-4B49-A864-4CBEB7A3E41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E3F28DD-4841-40B9-BDB8-B3F60697DF74}" type="datetimeFigureOut">
              <a:rPr lang="ru-RU" smtClean="0"/>
              <a:t>15.05.2019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F837B6-6DF5-4B49-A864-4CBEB7A3E41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E3F28DD-4841-40B9-BDB8-B3F60697DF74}" type="datetimeFigureOut">
              <a:rPr lang="ru-RU" smtClean="0"/>
              <a:t>15.05.2019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F837B6-6DF5-4B49-A864-4CBEB7A3E41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E3F28DD-4841-40B9-BDB8-B3F60697DF74}" type="datetimeFigureOut">
              <a:rPr lang="ru-RU" smtClean="0"/>
              <a:t>15.05.2019</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4F837B6-6DF5-4B49-A864-4CBEB7A3E41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692696"/>
            <a:ext cx="7560840" cy="5328592"/>
          </a:xfrm>
        </p:spPr>
        <p:txBody>
          <a:bodyPr/>
          <a:lstStyle/>
          <a:p>
            <a:pPr marL="45720" indent="0">
              <a:buNone/>
            </a:pPr>
            <a:r>
              <a:rPr lang="ru-RU" b="1" dirty="0"/>
              <a:t>Тема 1: Идеология и ее роль в жизнедеятельности современного </a:t>
            </a:r>
            <a:r>
              <a:rPr lang="ru-RU" b="1" dirty="0" smtClean="0"/>
              <a:t>общества</a:t>
            </a:r>
          </a:p>
          <a:p>
            <a:pPr marL="45720" indent="0">
              <a:buNone/>
            </a:pPr>
            <a:endParaRPr lang="ru-RU" b="1" dirty="0" smtClean="0"/>
          </a:p>
          <a:p>
            <a:pPr marL="468000" indent="-457200" algn="just">
              <a:spcBef>
                <a:spcPts val="0"/>
              </a:spcBef>
              <a:spcAft>
                <a:spcPts val="0"/>
              </a:spcAft>
              <a:buAutoNum type="arabicPeriod"/>
            </a:pPr>
            <a:r>
              <a:rPr lang="ru-RU" dirty="0" smtClean="0"/>
              <a:t>Предмет </a:t>
            </a:r>
            <a:r>
              <a:rPr lang="ru-RU" dirty="0"/>
              <a:t>и задачи изучения идеологии белорусского </a:t>
            </a:r>
            <a:r>
              <a:rPr lang="ru-RU" dirty="0" smtClean="0"/>
              <a:t>государства</a:t>
            </a:r>
          </a:p>
          <a:p>
            <a:pPr marL="468000" indent="-457200" algn="just">
              <a:spcBef>
                <a:spcPts val="0"/>
              </a:spcBef>
              <a:spcAft>
                <a:spcPts val="0"/>
              </a:spcAft>
              <a:buAutoNum type="arabicPeriod"/>
            </a:pPr>
            <a:r>
              <a:rPr lang="ru-RU" dirty="0"/>
              <a:t>Идеология и ее общественное </a:t>
            </a:r>
            <a:r>
              <a:rPr lang="ru-RU" dirty="0" smtClean="0"/>
              <a:t>предназначение</a:t>
            </a:r>
          </a:p>
          <a:p>
            <a:pPr marL="468000" indent="-457200" algn="just">
              <a:spcBef>
                <a:spcPts val="0"/>
              </a:spcBef>
              <a:spcAft>
                <a:spcPts val="0"/>
              </a:spcAft>
              <a:buAutoNum type="arabicPeriod"/>
            </a:pPr>
            <a:r>
              <a:rPr lang="ru-RU" dirty="0"/>
              <a:t>Основные идеологии современности в контексте идеологии белорусского </a:t>
            </a:r>
            <a:r>
              <a:rPr lang="ru-RU" dirty="0" smtClean="0"/>
              <a:t>государства</a:t>
            </a:r>
          </a:p>
          <a:p>
            <a:pPr marL="468000" indent="-457200" algn="just">
              <a:spcBef>
                <a:spcPts val="0"/>
              </a:spcBef>
              <a:spcAft>
                <a:spcPts val="0"/>
              </a:spcAft>
              <a:buAutoNum type="arabicPeriod"/>
            </a:pPr>
            <a:r>
              <a:rPr lang="ru-RU" dirty="0"/>
              <a:t>Государственная идеология как социально-политический феномен</a:t>
            </a:r>
          </a:p>
        </p:txBody>
      </p:sp>
    </p:spTree>
    <p:extLst>
      <p:ext uri="{BB962C8B-B14F-4D97-AF65-F5344CB8AC3E}">
        <p14:creationId xmlns:p14="http://schemas.microsoft.com/office/powerpoint/2010/main" val="1899905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04664"/>
            <a:ext cx="8208912" cy="5904656"/>
          </a:xfrm>
        </p:spPr>
        <p:txBody>
          <a:bodyPr/>
          <a:lstStyle/>
          <a:p>
            <a:pPr marL="0" indent="0" algn="just">
              <a:spcBef>
                <a:spcPts val="0"/>
              </a:spcBef>
              <a:spcAft>
                <a:spcPts val="0"/>
              </a:spcAft>
              <a:buNone/>
            </a:pPr>
            <a:r>
              <a:rPr lang="ru-RU" dirty="0" smtClean="0"/>
              <a:t>	Основные принципы консерватизма изложил английский парламентарий </a:t>
            </a:r>
            <a:r>
              <a:rPr lang="ru-RU" dirty="0"/>
              <a:t>и публицист </a:t>
            </a:r>
            <a:r>
              <a:rPr lang="ru-RU" b="1" dirty="0"/>
              <a:t>Эдмунд </a:t>
            </a:r>
            <a:r>
              <a:rPr lang="ru-RU" b="1" dirty="0" err="1" smtClean="0"/>
              <a:t>Бёрк</a:t>
            </a:r>
            <a:r>
              <a:rPr lang="ru-RU" b="1" dirty="0" smtClean="0"/>
              <a:t> </a:t>
            </a:r>
            <a:r>
              <a:rPr lang="ru-RU" dirty="0" smtClean="0"/>
              <a:t>(1729 – 1797)</a:t>
            </a:r>
          </a:p>
          <a:p>
            <a:pPr marL="45720" indent="0">
              <a:buNone/>
            </a:pPr>
            <a:endParaRPr lang="ru-RU" dirty="0"/>
          </a:p>
          <a:p>
            <a:pPr marL="4572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4350" y="1628800"/>
            <a:ext cx="3820103" cy="4797152"/>
          </a:xfrm>
          <a:prstGeom prst="rect">
            <a:avLst/>
          </a:prstGeom>
        </p:spPr>
      </p:pic>
    </p:spTree>
    <p:extLst>
      <p:ext uri="{BB962C8B-B14F-4D97-AF65-F5344CB8AC3E}">
        <p14:creationId xmlns:p14="http://schemas.microsoft.com/office/powerpoint/2010/main" val="3255872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a:bodyPr>
          <a:lstStyle/>
          <a:p>
            <a:pPr marL="0" indent="0" algn="just">
              <a:spcBef>
                <a:spcPts val="0"/>
              </a:spcBef>
              <a:spcAft>
                <a:spcPts val="0"/>
              </a:spcAft>
              <a:buNone/>
            </a:pPr>
            <a:r>
              <a:rPr lang="ru-RU" b="1" dirty="0" smtClean="0"/>
              <a:t>	Либерализм </a:t>
            </a:r>
            <a:r>
              <a:rPr lang="ru-RU" dirty="0"/>
              <a:t>(от лат. </a:t>
            </a:r>
            <a:r>
              <a:rPr lang="ru-RU" dirty="0" err="1"/>
              <a:t>liberalis</a:t>
            </a:r>
            <a:r>
              <a:rPr lang="ru-RU" dirty="0"/>
              <a:t> — свободный) — философское и общественно-политическое течение, провозглашающее незыблемость прав и индивидуальных свобод </a:t>
            </a:r>
            <a:r>
              <a:rPr lang="ru-RU" dirty="0" smtClean="0"/>
              <a:t>человека, </a:t>
            </a:r>
            <a:r>
              <a:rPr lang="ru-RU" dirty="0"/>
              <a:t>выступающее за минимизацию вмешательства государства в жизнь граждан. </a:t>
            </a:r>
            <a:endParaRPr lang="ru-RU" dirty="0" smtClean="0"/>
          </a:p>
          <a:p>
            <a:pPr marL="0" indent="0" algn="just">
              <a:spcBef>
                <a:spcPts val="0"/>
              </a:spcBef>
              <a:spcAft>
                <a:spcPts val="0"/>
              </a:spcAft>
              <a:buNone/>
            </a:pPr>
            <a:r>
              <a:rPr lang="ru-RU" dirty="0"/>
              <a:t>	</a:t>
            </a:r>
            <a:r>
              <a:rPr lang="ru-RU" b="1" dirty="0" smtClean="0"/>
              <a:t>Формы либерализма:</a:t>
            </a:r>
          </a:p>
          <a:p>
            <a:pPr marL="457200" indent="-457200" algn="just">
              <a:spcBef>
                <a:spcPts val="0"/>
              </a:spcBef>
              <a:spcAft>
                <a:spcPts val="0"/>
              </a:spcAft>
              <a:buAutoNum type="arabicPeriod"/>
            </a:pPr>
            <a:r>
              <a:rPr lang="ru-RU" b="1" dirty="0" smtClean="0"/>
              <a:t>Политический</a:t>
            </a:r>
            <a:r>
              <a:rPr lang="ru-RU" dirty="0" smtClean="0"/>
              <a:t> </a:t>
            </a:r>
            <a:r>
              <a:rPr lang="ru-RU" dirty="0"/>
              <a:t>либерализм — убеждение, что отдельные личности являются основой закона и общества и что общественные институты существуют для того, чтобы способствовать наделению индивидуумов реальной властью, без заискивания перед элитами</a:t>
            </a:r>
            <a:r>
              <a:rPr lang="ru-RU" dirty="0" smtClean="0"/>
              <a:t>.</a:t>
            </a:r>
          </a:p>
          <a:p>
            <a:pPr marL="457200" indent="-457200" algn="just">
              <a:spcBef>
                <a:spcPts val="0"/>
              </a:spcBef>
              <a:spcAft>
                <a:spcPts val="0"/>
              </a:spcAft>
              <a:buAutoNum type="arabicPeriod"/>
            </a:pPr>
            <a:r>
              <a:rPr lang="ru-RU" b="1" dirty="0"/>
              <a:t>Экономический</a:t>
            </a:r>
            <a:r>
              <a:rPr lang="ru-RU" dirty="0"/>
              <a:t> или классический либерализм выступает за индивидуальные права на собственность и свободу </a:t>
            </a:r>
            <a:r>
              <a:rPr lang="ru-RU" dirty="0" smtClean="0"/>
              <a:t>контракта.</a:t>
            </a:r>
          </a:p>
          <a:p>
            <a:pPr marL="457200" indent="-457200" algn="just">
              <a:spcBef>
                <a:spcPts val="0"/>
              </a:spcBef>
              <a:spcAft>
                <a:spcPts val="0"/>
              </a:spcAft>
              <a:buAutoNum type="arabicPeriod"/>
            </a:pPr>
            <a:r>
              <a:rPr lang="ru-RU" b="1" dirty="0" smtClean="0"/>
              <a:t>Культурный</a:t>
            </a:r>
            <a:r>
              <a:rPr lang="ru-RU" dirty="0" smtClean="0"/>
              <a:t> </a:t>
            </a:r>
            <a:r>
              <a:rPr lang="ru-RU" dirty="0"/>
              <a:t>либерализм фокусирует внимание на правах личности, относящихся к сознанию и образу </a:t>
            </a:r>
            <a:r>
              <a:rPr lang="ru-RU" dirty="0" smtClean="0"/>
              <a:t>жизни.</a:t>
            </a:r>
          </a:p>
          <a:p>
            <a:pPr marL="457200" indent="-457200" algn="just">
              <a:spcBef>
                <a:spcPts val="0"/>
              </a:spcBef>
              <a:spcAft>
                <a:spcPts val="0"/>
              </a:spcAft>
              <a:buAutoNum type="arabicPeriod"/>
            </a:pPr>
            <a:r>
              <a:rPr lang="ru-RU" b="1" dirty="0"/>
              <a:t>Социальный</a:t>
            </a:r>
            <a:r>
              <a:rPr lang="ru-RU" dirty="0"/>
              <a:t> либерализм возник в конце XIX </a:t>
            </a:r>
            <a:r>
              <a:rPr lang="ru-RU" dirty="0" smtClean="0"/>
              <a:t>века. </a:t>
            </a:r>
            <a:r>
              <a:rPr lang="ru-RU" dirty="0"/>
              <a:t>Некоторые либералы восприняли, частично или полностью, марксизм и социалистическую теорию эксплуатации и пришли к заключению, что государство должно использовать свою власть для восстановления социальной справедливости</a:t>
            </a:r>
            <a:endParaRPr lang="ru-RU" dirty="0" smtClean="0"/>
          </a:p>
          <a:p>
            <a:pPr marL="457200" indent="-457200" algn="just">
              <a:spcBef>
                <a:spcPts val="0"/>
              </a:spcBef>
              <a:spcAft>
                <a:spcPts val="0"/>
              </a:spcAft>
              <a:buAutoNum type="arabicPeriod"/>
            </a:pPr>
            <a:endParaRPr lang="ru-RU" dirty="0"/>
          </a:p>
        </p:txBody>
      </p:sp>
    </p:spTree>
    <p:extLst>
      <p:ext uri="{BB962C8B-B14F-4D97-AF65-F5344CB8AC3E}">
        <p14:creationId xmlns:p14="http://schemas.microsoft.com/office/powerpoint/2010/main" val="2007419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424936" cy="6120680"/>
          </a:xfrm>
        </p:spPr>
        <p:txBody>
          <a:bodyPr/>
          <a:lstStyle/>
          <a:p>
            <a:pPr marL="0" indent="0" algn="just">
              <a:spcBef>
                <a:spcPts val="0"/>
              </a:spcBef>
              <a:spcAft>
                <a:spcPts val="0"/>
              </a:spcAft>
              <a:buNone/>
            </a:pPr>
            <a:r>
              <a:rPr lang="ru-RU" dirty="0" smtClean="0"/>
              <a:t>	</a:t>
            </a:r>
          </a:p>
          <a:p>
            <a:pPr marL="0" indent="0" algn="just">
              <a:spcBef>
                <a:spcPts val="0"/>
              </a:spcBef>
              <a:spcAft>
                <a:spcPts val="0"/>
              </a:spcAft>
              <a:buNone/>
            </a:pPr>
            <a:endParaRPr lang="ru-RU" dirty="0"/>
          </a:p>
          <a:p>
            <a:pPr marL="0" indent="0" algn="just">
              <a:spcBef>
                <a:spcPts val="0"/>
              </a:spcBef>
              <a:spcAft>
                <a:spcPts val="0"/>
              </a:spcAft>
              <a:buNone/>
            </a:pPr>
            <a:endParaRPr lang="ru-RU" dirty="0" smtClean="0"/>
          </a:p>
          <a:p>
            <a:pPr marL="0" indent="0" algn="just">
              <a:spcBef>
                <a:spcPts val="0"/>
              </a:spcBef>
              <a:spcAft>
                <a:spcPts val="0"/>
              </a:spcAft>
              <a:buNone/>
            </a:pPr>
            <a:endParaRPr lang="ru-RU" dirty="0"/>
          </a:p>
          <a:p>
            <a:pPr marL="0" indent="0" algn="just">
              <a:spcBef>
                <a:spcPts val="0"/>
              </a:spcBef>
              <a:spcAft>
                <a:spcPts val="0"/>
              </a:spcAft>
              <a:buNone/>
            </a:pPr>
            <a:endParaRPr lang="ru-RU" dirty="0" smtClean="0"/>
          </a:p>
          <a:p>
            <a:pPr marL="0" indent="0" algn="just">
              <a:spcBef>
                <a:spcPts val="0"/>
              </a:spcBef>
              <a:spcAft>
                <a:spcPts val="0"/>
              </a:spcAft>
              <a:buNone/>
            </a:pPr>
            <a:r>
              <a:rPr lang="ru-RU" dirty="0"/>
              <a:t>	</a:t>
            </a:r>
            <a:r>
              <a:rPr lang="ru-RU" b="1" dirty="0" smtClean="0"/>
              <a:t>Социал-демократизм</a:t>
            </a:r>
            <a:r>
              <a:rPr lang="ru-RU" dirty="0" smtClean="0"/>
              <a:t> </a:t>
            </a:r>
            <a:r>
              <a:rPr lang="ru-RU" dirty="0"/>
              <a:t>-  социально-политическое движение и идейно-политическое течение, возникшее в рамках социализма и впоследствии трансформировавшееся на позиции постепенного совершенствования капитализма с целью утверждения социальной справедливости, солидарности и большей </a:t>
            </a:r>
            <a:r>
              <a:rPr lang="ru-RU" dirty="0" smtClean="0"/>
              <a:t>свободы.</a:t>
            </a:r>
            <a:endParaRPr lang="ru-RU" dirty="0"/>
          </a:p>
        </p:txBody>
      </p:sp>
    </p:spTree>
    <p:extLst>
      <p:ext uri="{BB962C8B-B14F-4D97-AF65-F5344CB8AC3E}">
        <p14:creationId xmlns:p14="http://schemas.microsoft.com/office/powerpoint/2010/main" val="575017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76672"/>
            <a:ext cx="8136904" cy="5904656"/>
          </a:xfrm>
        </p:spPr>
        <p:txBody>
          <a:bodyPr/>
          <a:lstStyle/>
          <a:p>
            <a:pPr marL="0" indent="0" algn="just">
              <a:spcBef>
                <a:spcPts val="0"/>
              </a:spcBef>
              <a:spcAft>
                <a:spcPts val="0"/>
              </a:spcAft>
              <a:buNone/>
            </a:pPr>
            <a:r>
              <a:rPr lang="ru-RU" dirty="0"/>
              <a:t>Теоретические основы социал-демократизма были заложены </a:t>
            </a:r>
            <a:r>
              <a:rPr lang="ru-RU" b="1" dirty="0" smtClean="0"/>
              <a:t>Эдуардом Бернштейном </a:t>
            </a:r>
            <a:r>
              <a:rPr lang="ru-RU" dirty="0" smtClean="0"/>
              <a:t>(1850 – 1932) </a:t>
            </a:r>
            <a:r>
              <a:rPr lang="ru-RU" dirty="0"/>
              <a:t>в работе «Предпосылки социализма и задачи социал-демократии» (1899</a:t>
            </a:r>
            <a:r>
              <a:rPr lang="ru-RU" dirty="0" smtClean="0"/>
              <a:t>).</a:t>
            </a:r>
          </a:p>
          <a:p>
            <a:pPr marL="0" indent="0" algn="just">
              <a:spcBef>
                <a:spcPts val="0"/>
              </a:spcBef>
              <a:spcAft>
                <a:spcPts val="0"/>
              </a:spcAft>
              <a:buNone/>
            </a:pPr>
            <a:endParaRPr lang="ru-RU" dirty="0"/>
          </a:p>
          <a:p>
            <a:pPr marL="0" indent="0" algn="just">
              <a:spcBef>
                <a:spcPts val="0"/>
              </a:spcBef>
              <a:spcAft>
                <a:spcPts val="0"/>
              </a:spcAft>
              <a:buNone/>
            </a:pPr>
            <a:endParaRPr lang="ru-RU" dirty="0"/>
          </a:p>
          <a:p>
            <a:pPr marL="4572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1772816"/>
            <a:ext cx="3771900" cy="4819650"/>
          </a:xfrm>
          <a:prstGeom prst="rect">
            <a:avLst/>
          </a:prstGeom>
        </p:spPr>
      </p:pic>
    </p:spTree>
    <p:extLst>
      <p:ext uri="{BB962C8B-B14F-4D97-AF65-F5344CB8AC3E}">
        <p14:creationId xmlns:p14="http://schemas.microsoft.com/office/powerpoint/2010/main" val="2109683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8280920" cy="5904656"/>
          </a:xfrm>
        </p:spPr>
        <p:txBody>
          <a:bodyPr/>
          <a:lstStyle/>
          <a:p>
            <a:pPr marL="0" indent="0" algn="just">
              <a:spcBef>
                <a:spcPts val="0"/>
              </a:spcBef>
              <a:spcAft>
                <a:spcPts val="0"/>
              </a:spcAft>
              <a:buNone/>
            </a:pPr>
            <a:r>
              <a:rPr lang="ru-RU" b="1" dirty="0" smtClean="0"/>
              <a:t>	</a:t>
            </a:r>
          </a:p>
          <a:p>
            <a:pPr marL="0" indent="0" algn="just">
              <a:spcBef>
                <a:spcPts val="0"/>
              </a:spcBef>
              <a:spcAft>
                <a:spcPts val="0"/>
              </a:spcAft>
              <a:buNone/>
            </a:pPr>
            <a:r>
              <a:rPr lang="ru-RU" b="1" dirty="0" smtClean="0"/>
              <a:t>	Коммунизм</a:t>
            </a:r>
            <a:r>
              <a:rPr lang="ru-RU" dirty="0" smtClean="0"/>
              <a:t> </a:t>
            </a:r>
            <a:r>
              <a:rPr lang="ru-RU" dirty="0"/>
              <a:t>(от лат. </a:t>
            </a:r>
            <a:r>
              <a:rPr lang="ru-RU" dirty="0" err="1"/>
              <a:t>commūnis</a:t>
            </a:r>
            <a:r>
              <a:rPr lang="ru-RU" dirty="0"/>
              <a:t> — «общий») — в марксизме гипотетический общественный и экономический строй, основанный на полном равенстве, общественной собственности на средства производства. Такая формация, согласно работам основоположников марксизма, предполагала наличие высокоразвитых производительных сил, отсутствие деления на социальные классы, упразднение государства, изменение функций и постепенное отмирание </a:t>
            </a:r>
            <a:r>
              <a:rPr lang="ru-RU" dirty="0" smtClean="0"/>
              <a:t>денег. По </a:t>
            </a:r>
            <a:r>
              <a:rPr lang="ru-RU" dirty="0"/>
              <a:t>мнению классиков марксизма, в коммунистическом обществе реализуется принцип «Каждый по способностям, каждому по потребностям!»</a:t>
            </a:r>
          </a:p>
        </p:txBody>
      </p:sp>
    </p:spTree>
    <p:extLst>
      <p:ext uri="{BB962C8B-B14F-4D97-AF65-F5344CB8AC3E}">
        <p14:creationId xmlns:p14="http://schemas.microsoft.com/office/powerpoint/2010/main" val="1798785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lstStyle/>
          <a:p>
            <a:pPr marL="0" indent="0" algn="just">
              <a:spcBef>
                <a:spcPts val="0"/>
              </a:spcBef>
              <a:spcAft>
                <a:spcPts val="0"/>
              </a:spcAft>
              <a:buNone/>
            </a:pPr>
            <a:r>
              <a:rPr lang="ru-RU" b="1" dirty="0" smtClean="0"/>
              <a:t>	Основоположники коммунизма</a:t>
            </a:r>
            <a:r>
              <a:rPr lang="ru-RU" b="1" dirty="0"/>
              <a:t>: </a:t>
            </a:r>
            <a:r>
              <a:rPr lang="ru-RU" dirty="0"/>
              <a:t>Карл Генрих Маркс </a:t>
            </a:r>
            <a:r>
              <a:rPr lang="ru-RU" dirty="0" smtClean="0"/>
              <a:t>(1818 – 1883), </a:t>
            </a:r>
            <a:r>
              <a:rPr lang="vi-VN" dirty="0" smtClean="0"/>
              <a:t>Фридрих Э</a:t>
            </a:r>
            <a:r>
              <a:rPr lang="ru-RU" dirty="0" smtClean="0"/>
              <a:t>н</a:t>
            </a:r>
            <a:r>
              <a:rPr lang="vi-VN" dirty="0" smtClean="0"/>
              <a:t>гельс (1820</a:t>
            </a:r>
            <a:r>
              <a:rPr lang="ru-RU" dirty="0" smtClean="0"/>
              <a:t> –</a:t>
            </a:r>
            <a:r>
              <a:rPr lang="vi-VN" dirty="0" smtClean="0"/>
              <a:t>1895</a:t>
            </a:r>
            <a:r>
              <a:rPr lang="ru-RU" dirty="0" smtClean="0"/>
              <a:t>), </a:t>
            </a:r>
            <a:r>
              <a:rPr lang="vi-VN" dirty="0" smtClean="0"/>
              <a:t>Влади</a:t>
            </a:r>
            <a:r>
              <a:rPr lang="ru-RU" dirty="0" smtClean="0"/>
              <a:t>м</a:t>
            </a:r>
            <a:r>
              <a:rPr lang="vi-VN" dirty="0" smtClean="0"/>
              <a:t>ир Ильич </a:t>
            </a:r>
            <a:r>
              <a:rPr lang="ru-RU" dirty="0" smtClean="0"/>
              <a:t>Ленин (1870 – 1924)</a:t>
            </a:r>
          </a:p>
          <a:p>
            <a:pPr marL="0" indent="0" algn="just">
              <a:spcBef>
                <a:spcPts val="0"/>
              </a:spcBef>
              <a:spcAft>
                <a:spcPts val="0"/>
              </a:spcAft>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00" y="1830933"/>
            <a:ext cx="2910071" cy="414737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4071" y="1830933"/>
            <a:ext cx="3252717" cy="4123968"/>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84640" y="1830933"/>
            <a:ext cx="2807859" cy="4163137"/>
          </a:xfrm>
          <a:prstGeom prst="rect">
            <a:avLst/>
          </a:prstGeom>
        </p:spPr>
      </p:pic>
    </p:spTree>
    <p:extLst>
      <p:ext uri="{BB962C8B-B14F-4D97-AF65-F5344CB8AC3E}">
        <p14:creationId xmlns:p14="http://schemas.microsoft.com/office/powerpoint/2010/main" val="1102204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260648"/>
            <a:ext cx="8712968" cy="6192688"/>
          </a:xfrm>
        </p:spPr>
        <p:txBody>
          <a:bodyPr/>
          <a:lstStyle/>
          <a:p>
            <a:pPr marL="0" indent="0" algn="just">
              <a:spcBef>
                <a:spcPts val="0"/>
              </a:spcBef>
              <a:spcAft>
                <a:spcPts val="0"/>
              </a:spcAft>
              <a:buNone/>
            </a:pPr>
            <a:r>
              <a:rPr lang="ru-RU" b="1" dirty="0" smtClean="0"/>
              <a:t>	Национализм</a:t>
            </a:r>
            <a:r>
              <a:rPr lang="ru-RU" dirty="0" smtClean="0"/>
              <a:t> </a:t>
            </a:r>
            <a:r>
              <a:rPr lang="ru-RU" dirty="0"/>
              <a:t>(фр. </a:t>
            </a:r>
            <a:r>
              <a:rPr lang="ru-RU" dirty="0" err="1" smtClean="0"/>
              <a:t>nationalisme</a:t>
            </a:r>
            <a:r>
              <a:rPr lang="ru-RU" dirty="0" smtClean="0"/>
              <a:t>)идеология </a:t>
            </a:r>
            <a:r>
              <a:rPr lang="ru-RU" dirty="0"/>
              <a:t>и направление политики, основополагающим принципом которых является тезис о ценности нации как высшей формы общественного единства и её первичности в </a:t>
            </a:r>
            <a:r>
              <a:rPr lang="ru-RU" dirty="0" err="1"/>
              <a:t>государствообразующем</a:t>
            </a:r>
            <a:r>
              <a:rPr lang="ru-RU" dirty="0"/>
              <a:t> процессе. </a:t>
            </a:r>
            <a:r>
              <a:rPr lang="ru-RU" dirty="0" smtClean="0"/>
              <a:t>Как </a:t>
            </a:r>
            <a:r>
              <a:rPr lang="ru-RU" dirty="0"/>
              <a:t>политическое движение, национализм стремится к отстаиванию интересов определённой национальной общности в отношениях с государственной властью</a:t>
            </a:r>
            <a:r>
              <a:rPr lang="ru-RU" dirty="0" smtClean="0"/>
              <a:t>.</a:t>
            </a:r>
          </a:p>
          <a:p>
            <a:pPr marL="0" indent="0" algn="just">
              <a:spcBef>
                <a:spcPts val="0"/>
              </a:spcBef>
              <a:spcAft>
                <a:spcPts val="0"/>
              </a:spcAft>
              <a:buNone/>
            </a:pPr>
            <a:endParaRPr lang="ru-RU" dirty="0" smtClean="0"/>
          </a:p>
          <a:p>
            <a:pPr marL="0" indent="0" algn="just">
              <a:spcBef>
                <a:spcPts val="0"/>
              </a:spcBef>
              <a:spcAft>
                <a:spcPts val="0"/>
              </a:spcAft>
              <a:buNone/>
            </a:pPr>
            <a:r>
              <a:rPr lang="ru-RU" dirty="0" smtClean="0"/>
              <a:t>	</a:t>
            </a:r>
            <a:r>
              <a:rPr lang="ru-RU" b="1" dirty="0" smtClean="0"/>
              <a:t>Типология:</a:t>
            </a:r>
          </a:p>
          <a:p>
            <a:pPr marL="457200" indent="-457200" algn="just">
              <a:spcBef>
                <a:spcPts val="0"/>
              </a:spcBef>
              <a:spcAft>
                <a:spcPts val="0"/>
              </a:spcAft>
              <a:buAutoNum type="arabicPeriod"/>
            </a:pPr>
            <a:r>
              <a:rPr lang="ru-RU" dirty="0" smtClean="0"/>
              <a:t>Гражданский </a:t>
            </a:r>
            <a:r>
              <a:rPr lang="ru-RU" dirty="0"/>
              <a:t>национализм </a:t>
            </a:r>
            <a:endParaRPr lang="ru-RU" dirty="0" smtClean="0"/>
          </a:p>
          <a:p>
            <a:pPr marL="457200" indent="-457200" algn="just">
              <a:spcBef>
                <a:spcPts val="0"/>
              </a:spcBef>
              <a:spcAft>
                <a:spcPts val="0"/>
              </a:spcAft>
              <a:buAutoNum type="arabicPeriod"/>
            </a:pPr>
            <a:r>
              <a:rPr lang="ru-RU" dirty="0"/>
              <a:t>Этнический национализм </a:t>
            </a:r>
            <a:endParaRPr lang="ru-RU" dirty="0" smtClean="0"/>
          </a:p>
          <a:p>
            <a:pPr marL="457200" indent="-457200" algn="just">
              <a:spcBef>
                <a:spcPts val="0"/>
              </a:spcBef>
              <a:spcAft>
                <a:spcPts val="0"/>
              </a:spcAft>
              <a:buAutoNum type="arabicPeriod"/>
            </a:pPr>
            <a:r>
              <a:rPr lang="ru-RU" dirty="0"/>
              <a:t>Крайний национализм</a:t>
            </a:r>
          </a:p>
        </p:txBody>
      </p:sp>
    </p:spTree>
    <p:extLst>
      <p:ext uri="{BB962C8B-B14F-4D97-AF65-F5344CB8AC3E}">
        <p14:creationId xmlns:p14="http://schemas.microsoft.com/office/powerpoint/2010/main" val="3601723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lstStyle/>
          <a:p>
            <a:pPr marL="0" indent="0" algn="just">
              <a:spcBef>
                <a:spcPts val="0"/>
              </a:spcBef>
              <a:spcAft>
                <a:spcPts val="0"/>
              </a:spcAft>
              <a:buNone/>
            </a:pPr>
            <a:r>
              <a:rPr lang="ru-RU" b="1" dirty="0" smtClean="0"/>
              <a:t>	Государство</a:t>
            </a:r>
            <a:r>
              <a:rPr lang="ru-RU" dirty="0" smtClean="0"/>
              <a:t> </a:t>
            </a:r>
            <a:r>
              <a:rPr lang="ru-RU" dirty="0"/>
              <a:t>– это совокупность институтов, регулирующих политические отношения в обществе, облеченных легитимной властью и призванных обеспечивать реализацию интересов граждан.</a:t>
            </a:r>
          </a:p>
          <a:p>
            <a:pPr marL="0" indent="0" algn="just">
              <a:spcBef>
                <a:spcPts val="0"/>
              </a:spcBef>
              <a:spcAft>
                <a:spcPts val="0"/>
              </a:spcAft>
              <a:buNone/>
            </a:pPr>
            <a:r>
              <a:rPr lang="ru-RU" b="1" dirty="0" smtClean="0"/>
              <a:t>	Особенности </a:t>
            </a:r>
            <a:r>
              <a:rPr lang="ru-RU" b="1" dirty="0"/>
              <a:t>государства как политического </a:t>
            </a:r>
            <a:r>
              <a:rPr lang="ru-RU" b="1" dirty="0" smtClean="0"/>
              <a:t>института:</a:t>
            </a:r>
          </a:p>
          <a:p>
            <a:pPr marL="457200" indent="-457200" algn="just">
              <a:spcBef>
                <a:spcPts val="0"/>
              </a:spcBef>
              <a:spcAft>
                <a:spcPts val="0"/>
              </a:spcAft>
              <a:buAutoNum type="arabicPeriod"/>
            </a:pPr>
            <a:r>
              <a:rPr lang="ru-RU" dirty="0" smtClean="0"/>
              <a:t>наличие </a:t>
            </a:r>
            <a:r>
              <a:rPr lang="ru-RU" dirty="0"/>
              <a:t>специальной группы людей, которая от имени народа осуществляет верховную власть в </a:t>
            </a:r>
            <a:r>
              <a:rPr lang="ru-RU" dirty="0" smtClean="0"/>
              <a:t>стране</a:t>
            </a:r>
          </a:p>
          <a:p>
            <a:pPr marL="457200" indent="-457200" algn="just">
              <a:spcBef>
                <a:spcPts val="0"/>
              </a:spcBef>
              <a:spcAft>
                <a:spcPts val="0"/>
              </a:spcAft>
              <a:buAutoNum type="arabicPeriod"/>
            </a:pPr>
            <a:r>
              <a:rPr lang="ru-RU" dirty="0" smtClean="0"/>
              <a:t>право </a:t>
            </a:r>
            <a:r>
              <a:rPr lang="ru-RU" dirty="0"/>
              <a:t>от имени общества вырабатывать и проводить внутреннюю и внешнюю политику, участвовать в международных </a:t>
            </a:r>
            <a:r>
              <a:rPr lang="ru-RU" dirty="0" smtClean="0"/>
              <a:t>делах</a:t>
            </a:r>
          </a:p>
          <a:p>
            <a:pPr marL="457200" indent="-457200" algn="just">
              <a:spcBef>
                <a:spcPts val="0"/>
              </a:spcBef>
              <a:spcAft>
                <a:spcPts val="0"/>
              </a:spcAft>
              <a:buAutoNum type="arabicPeriod"/>
            </a:pPr>
            <a:r>
              <a:rPr lang="ru-RU" dirty="0" smtClean="0"/>
              <a:t>монопольное </a:t>
            </a:r>
            <a:r>
              <a:rPr lang="ru-RU" dirty="0"/>
              <a:t>право на принуждение в интересах господствующего меньшинства или всего </a:t>
            </a:r>
            <a:r>
              <a:rPr lang="ru-RU" dirty="0" smtClean="0"/>
              <a:t>общества</a:t>
            </a:r>
          </a:p>
          <a:p>
            <a:pPr marL="457200" indent="-457200" algn="just">
              <a:spcBef>
                <a:spcPts val="0"/>
              </a:spcBef>
              <a:spcAft>
                <a:spcPts val="0"/>
              </a:spcAft>
              <a:buAutoNum type="arabicPeriod"/>
            </a:pPr>
            <a:r>
              <a:rPr lang="ru-RU" dirty="0" smtClean="0"/>
              <a:t>монополия </a:t>
            </a:r>
            <a:r>
              <a:rPr lang="ru-RU" dirty="0"/>
              <a:t>на издание законов, имеющих всеобщий характер в его границах, и взимание налогов для общественных </a:t>
            </a:r>
            <a:r>
              <a:rPr lang="ru-RU" dirty="0" smtClean="0"/>
              <a:t>наук</a:t>
            </a:r>
            <a:endParaRPr lang="ru-RU" dirty="0"/>
          </a:p>
        </p:txBody>
      </p:sp>
    </p:spTree>
    <p:extLst>
      <p:ext uri="{BB962C8B-B14F-4D97-AF65-F5344CB8AC3E}">
        <p14:creationId xmlns:p14="http://schemas.microsoft.com/office/powerpoint/2010/main" val="4014789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92500"/>
          </a:bodyPr>
          <a:lstStyle/>
          <a:p>
            <a:pPr marL="0" indent="0" algn="just">
              <a:lnSpc>
                <a:spcPct val="120000"/>
              </a:lnSpc>
              <a:spcBef>
                <a:spcPts val="0"/>
              </a:spcBef>
              <a:spcAft>
                <a:spcPts val="0"/>
              </a:spcAft>
              <a:buNone/>
            </a:pPr>
            <a:r>
              <a:rPr lang="ru-RU" dirty="0" smtClean="0"/>
              <a:t>	</a:t>
            </a:r>
            <a:r>
              <a:rPr lang="ru-RU" b="1" dirty="0" smtClean="0"/>
              <a:t>Общественные </a:t>
            </a:r>
            <a:r>
              <a:rPr lang="ru-RU" b="1" dirty="0"/>
              <a:t>идеологии </a:t>
            </a:r>
            <a:r>
              <a:rPr lang="ru-RU" dirty="0"/>
              <a:t>формируются и действуют в сфере гражданского общества, служат идейной основой гражданских партий, общественно-политических движений и </a:t>
            </a:r>
            <a:r>
              <a:rPr lang="ru-RU" dirty="0" smtClean="0"/>
              <a:t>объединений</a:t>
            </a:r>
          </a:p>
          <a:p>
            <a:pPr marL="0" indent="0" algn="just">
              <a:lnSpc>
                <a:spcPct val="120000"/>
              </a:lnSpc>
              <a:spcBef>
                <a:spcPts val="0"/>
              </a:spcBef>
              <a:spcAft>
                <a:spcPts val="0"/>
              </a:spcAft>
              <a:buNone/>
            </a:pPr>
            <a:r>
              <a:rPr lang="ru-RU" dirty="0" smtClean="0"/>
              <a:t>	</a:t>
            </a:r>
            <a:r>
              <a:rPr lang="ru-RU" b="1" dirty="0" smtClean="0"/>
              <a:t>Государственные идеологии</a:t>
            </a:r>
            <a:r>
              <a:rPr lang="ru-RU" dirty="0" smtClean="0"/>
              <a:t> </a:t>
            </a:r>
            <a:r>
              <a:rPr lang="ru-RU" dirty="0"/>
              <a:t>отличаются государственным масштабом действия, выражают общенациональные интересы и </a:t>
            </a:r>
            <a:r>
              <a:rPr lang="ru-RU" dirty="0" smtClean="0"/>
              <a:t>ценности	Государственная </a:t>
            </a:r>
            <a:r>
              <a:rPr lang="ru-RU" dirty="0"/>
              <a:t>идеология включает несколько основных элементов</a:t>
            </a:r>
            <a:r>
              <a:rPr lang="ru-RU" dirty="0" smtClean="0"/>
              <a:t>:</a:t>
            </a:r>
          </a:p>
          <a:p>
            <a:pPr marL="457200" indent="-457200" algn="just">
              <a:lnSpc>
                <a:spcPct val="120000"/>
              </a:lnSpc>
              <a:spcBef>
                <a:spcPts val="0"/>
              </a:spcBef>
              <a:spcAft>
                <a:spcPts val="0"/>
              </a:spcAft>
              <a:buAutoNum type="arabicPeriod"/>
            </a:pPr>
            <a:r>
              <a:rPr lang="ru-RU" dirty="0" smtClean="0"/>
              <a:t>политическая </a:t>
            </a:r>
            <a:r>
              <a:rPr lang="ru-RU" dirty="0"/>
              <a:t>составляющая образована комплексом идей и представлений относительно особенностей политических институтов данного </a:t>
            </a:r>
            <a:r>
              <a:rPr lang="ru-RU" dirty="0" smtClean="0"/>
              <a:t>государства</a:t>
            </a:r>
          </a:p>
          <a:p>
            <a:pPr marL="457200" indent="-457200" algn="just">
              <a:lnSpc>
                <a:spcPct val="120000"/>
              </a:lnSpc>
              <a:spcBef>
                <a:spcPts val="0"/>
              </a:spcBef>
              <a:spcAft>
                <a:spcPts val="0"/>
              </a:spcAft>
              <a:buAutoNum type="arabicPeriod"/>
            </a:pPr>
            <a:r>
              <a:rPr lang="ru-RU" dirty="0" smtClean="0"/>
              <a:t>экономическая </a:t>
            </a:r>
            <a:r>
              <a:rPr lang="ru-RU" dirty="0"/>
              <a:t>составляющая включает в себя совокупность идей относительно формирования и развития экономической системы </a:t>
            </a:r>
            <a:r>
              <a:rPr lang="ru-RU" dirty="0" smtClean="0"/>
              <a:t>общества</a:t>
            </a:r>
          </a:p>
          <a:p>
            <a:pPr marL="457200" indent="-457200" algn="just">
              <a:lnSpc>
                <a:spcPct val="120000"/>
              </a:lnSpc>
              <a:spcBef>
                <a:spcPts val="0"/>
              </a:spcBef>
              <a:spcAft>
                <a:spcPts val="0"/>
              </a:spcAft>
              <a:buAutoNum type="arabicPeriod"/>
            </a:pPr>
            <a:r>
              <a:rPr lang="ru-RU" dirty="0" smtClean="0"/>
              <a:t> </a:t>
            </a:r>
            <a:r>
              <a:rPr lang="ru-RU" dirty="0"/>
              <a:t>социокультурная составляющая включает подход к человеку как к высшей социальной </a:t>
            </a:r>
            <a:r>
              <a:rPr lang="ru-RU" dirty="0" smtClean="0"/>
              <a:t>ценности</a:t>
            </a:r>
          </a:p>
          <a:p>
            <a:pPr marL="0" indent="0" algn="just">
              <a:lnSpc>
                <a:spcPct val="120000"/>
              </a:lnSpc>
              <a:spcBef>
                <a:spcPts val="0"/>
              </a:spcBef>
              <a:spcAft>
                <a:spcPts val="0"/>
              </a:spcAft>
              <a:buNone/>
            </a:pPr>
            <a:r>
              <a:rPr lang="ru-RU" dirty="0" smtClean="0"/>
              <a:t>	</a:t>
            </a:r>
            <a:r>
              <a:rPr lang="ru-RU" b="1" dirty="0" smtClean="0"/>
              <a:t>Национальная </a:t>
            </a:r>
            <a:r>
              <a:rPr lang="ru-RU" b="1" dirty="0"/>
              <a:t>идеология</a:t>
            </a:r>
            <a:r>
              <a:rPr lang="ru-RU" dirty="0"/>
              <a:t> представляет собой совокупность взглядов и представлений об основах социально-политического устройства конкретного </a:t>
            </a:r>
            <a:r>
              <a:rPr lang="ru-RU" dirty="0" smtClean="0"/>
              <a:t>общества</a:t>
            </a:r>
            <a:endParaRPr lang="ru-RU" dirty="0"/>
          </a:p>
        </p:txBody>
      </p:sp>
    </p:spTree>
    <p:extLst>
      <p:ext uri="{BB962C8B-B14F-4D97-AF65-F5344CB8AC3E}">
        <p14:creationId xmlns:p14="http://schemas.microsoft.com/office/powerpoint/2010/main" val="3313057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92500" lnSpcReduction="10000"/>
          </a:bodyPr>
          <a:lstStyle/>
          <a:p>
            <a:pPr marL="45720" indent="0">
              <a:buNone/>
            </a:pPr>
            <a:r>
              <a:rPr lang="ru-RU" b="1" dirty="0"/>
              <a:t>Актуальность формирования изучения ИБГ </a:t>
            </a:r>
            <a:r>
              <a:rPr lang="ru-RU" dirty="0"/>
              <a:t>обусловлена следующими особенностями современного этапа развития белорусского общества:  </a:t>
            </a:r>
            <a:endParaRPr lang="ru-RU" dirty="0" smtClean="0"/>
          </a:p>
          <a:p>
            <a:pPr marL="468000" indent="-457200" algn="just">
              <a:spcBef>
                <a:spcPts val="0"/>
              </a:spcBef>
              <a:spcAft>
                <a:spcPts val="0"/>
              </a:spcAft>
              <a:buAutoNum type="arabicPeriod"/>
            </a:pPr>
            <a:r>
              <a:rPr lang="ru-RU" dirty="0" smtClean="0"/>
              <a:t>Распад </a:t>
            </a:r>
            <a:r>
              <a:rPr lang="ru-RU" dirty="0"/>
              <a:t>СССР и провозглашение суверенитета БГ. </a:t>
            </a:r>
            <a:r>
              <a:rPr lang="ru-RU" dirty="0" smtClean="0"/>
              <a:t>В 1990-е </a:t>
            </a:r>
            <a:r>
              <a:rPr lang="ru-RU" dirty="0"/>
              <a:t>гг. </a:t>
            </a:r>
            <a:r>
              <a:rPr lang="ru-RU" dirty="0" smtClean="0"/>
              <a:t>в Беларуси </a:t>
            </a:r>
            <a:r>
              <a:rPr lang="ru-RU" dirty="0"/>
              <a:t>наблюдалось критически негативное отношение к белорусской идеологии. Большинство граждан отказалось от марксистской идеологии как доктрины строительства коммунистического общества. </a:t>
            </a:r>
            <a:r>
              <a:rPr lang="ru-RU" dirty="0" smtClean="0"/>
              <a:t>При </a:t>
            </a:r>
            <a:r>
              <a:rPr lang="ru-RU" dirty="0"/>
              <a:t>этом политическое пространство, которое освободилось от коммунистической идеологии, мгновенно заполнялось различными деструктивными идеями националистического и анархистского характера.  </a:t>
            </a:r>
            <a:endParaRPr lang="ru-RU" dirty="0" smtClean="0"/>
          </a:p>
          <a:p>
            <a:pPr marL="502920" indent="-457200" algn="just">
              <a:buAutoNum type="arabicPeriod"/>
            </a:pPr>
            <a:r>
              <a:rPr lang="ru-RU" dirty="0"/>
              <a:t>С</a:t>
            </a:r>
            <a:r>
              <a:rPr lang="ru-RU" dirty="0" smtClean="0"/>
              <a:t>тановление </a:t>
            </a:r>
            <a:r>
              <a:rPr lang="ru-RU" dirty="0"/>
              <a:t>институтов современной белорусской государственности и гражданского общества.  </a:t>
            </a:r>
            <a:endParaRPr lang="ru-RU" dirty="0" smtClean="0"/>
          </a:p>
          <a:p>
            <a:pPr marL="502920" indent="-457200" algn="just">
              <a:buAutoNum type="arabicPeriod"/>
            </a:pPr>
            <a:r>
              <a:rPr lang="ru-RU" dirty="0" smtClean="0"/>
              <a:t>Принятие </a:t>
            </a:r>
            <a:r>
              <a:rPr lang="ru-RU" dirty="0"/>
              <a:t>Конституции 15 марта 1994 г. с изменениями и дополнениями, которая впервые закрепила принцип идеологического плюрализма. </a:t>
            </a:r>
            <a:r>
              <a:rPr lang="ru-RU" b="1" dirty="0"/>
              <a:t>Ст.4:</a:t>
            </a:r>
            <a:r>
              <a:rPr lang="ru-RU" dirty="0"/>
              <a:t> «Демократия в РБ осуществляется на основе многообразия политических институтов, идеологий и </a:t>
            </a:r>
            <a:r>
              <a:rPr lang="ru-RU" dirty="0" smtClean="0"/>
              <a:t>мнений. Идеология </a:t>
            </a:r>
            <a:r>
              <a:rPr lang="ru-RU" dirty="0"/>
              <a:t>политических партий, религиозных и иных общественных объединений, социальных групп не может устанавливаться в качестве обязательной для граждан».  </a:t>
            </a:r>
            <a:endParaRPr lang="ru-RU" dirty="0" smtClean="0"/>
          </a:p>
          <a:p>
            <a:pPr marL="502920" indent="-457200" algn="just">
              <a:buAutoNum type="arabicPeriod"/>
            </a:pPr>
            <a:r>
              <a:rPr lang="ru-RU" dirty="0"/>
              <a:t>П</a:t>
            </a:r>
            <a:r>
              <a:rPr lang="ru-RU" dirty="0" smtClean="0"/>
              <a:t>отребность </a:t>
            </a:r>
            <a:r>
              <a:rPr lang="ru-RU" dirty="0"/>
              <a:t>РБ как суверенного государства в консолидации общества на основе консенсуса по основным вопросам внутренней и внешней политики.</a:t>
            </a:r>
          </a:p>
          <a:p>
            <a:pPr marL="45720" indent="0">
              <a:buNone/>
            </a:pPr>
            <a:endParaRPr lang="ru-RU" dirty="0"/>
          </a:p>
          <a:p>
            <a:pPr marL="45720" indent="0">
              <a:buNone/>
            </a:pPr>
            <a:endParaRPr lang="ru-RU" dirty="0"/>
          </a:p>
        </p:txBody>
      </p:sp>
    </p:spTree>
    <p:extLst>
      <p:ext uri="{BB962C8B-B14F-4D97-AF65-F5344CB8AC3E}">
        <p14:creationId xmlns:p14="http://schemas.microsoft.com/office/powerpoint/2010/main" val="386408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424936" cy="5976664"/>
          </a:xfrm>
        </p:spPr>
        <p:txBody>
          <a:bodyPr/>
          <a:lstStyle/>
          <a:p>
            <a:pPr marL="45720" indent="0">
              <a:buNone/>
            </a:pPr>
            <a:endParaRPr lang="ru-RU" dirty="0" smtClean="0"/>
          </a:p>
          <a:p>
            <a:pPr marL="45720" indent="0">
              <a:buNone/>
            </a:pPr>
            <a:endParaRPr lang="ru-RU" dirty="0"/>
          </a:p>
          <a:p>
            <a:pPr marL="45720" indent="0">
              <a:buNone/>
            </a:pPr>
            <a:endParaRPr lang="ru-RU" dirty="0" smtClean="0"/>
          </a:p>
          <a:p>
            <a:pPr marL="45720" indent="0">
              <a:buNone/>
            </a:pPr>
            <a:endParaRPr lang="ru-RU" dirty="0"/>
          </a:p>
          <a:p>
            <a:pPr marL="0" indent="0" algn="just">
              <a:spcBef>
                <a:spcPts val="0"/>
              </a:spcBef>
              <a:spcAft>
                <a:spcPts val="0"/>
              </a:spcAft>
              <a:buNone/>
            </a:pPr>
            <a:r>
              <a:rPr lang="ru-RU" dirty="0"/>
              <a:t>	</a:t>
            </a:r>
            <a:r>
              <a:rPr lang="ru-RU" dirty="0" smtClean="0"/>
              <a:t>«</a:t>
            </a:r>
            <a:r>
              <a:rPr lang="ru-RU" dirty="0"/>
              <a:t>Идеология – система идей, взглядов, представлений, чувств и верований о целях развития общества и человека, а также средствах и путях достижения этих целей, воплощающихся в ценностных ориентациях, убеждениях, волевых действиях, побуждающих людей стремиться к поставленным целям и задачам.» </a:t>
            </a:r>
            <a:r>
              <a:rPr lang="ru-RU" dirty="0" smtClean="0"/>
              <a:t> - А.Г</a:t>
            </a:r>
            <a:r>
              <a:rPr lang="ru-RU" dirty="0"/>
              <a:t>. Лукашенко 28 марта 2003г.</a:t>
            </a:r>
          </a:p>
        </p:txBody>
      </p:sp>
    </p:spTree>
    <p:extLst>
      <p:ext uri="{BB962C8B-B14F-4D97-AF65-F5344CB8AC3E}">
        <p14:creationId xmlns:p14="http://schemas.microsoft.com/office/powerpoint/2010/main" val="1270079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60648"/>
            <a:ext cx="8640960" cy="6264696"/>
          </a:xfrm>
        </p:spPr>
        <p:txBody>
          <a:bodyPr>
            <a:normAutofit/>
          </a:bodyPr>
          <a:lstStyle/>
          <a:p>
            <a:pPr marL="45720" indent="0" algn="just">
              <a:spcBef>
                <a:spcPts val="0"/>
              </a:spcBef>
              <a:spcAft>
                <a:spcPts val="0"/>
              </a:spcAft>
              <a:buNone/>
            </a:pPr>
            <a:r>
              <a:rPr lang="ru-RU" dirty="0" smtClean="0"/>
              <a:t>	</a:t>
            </a:r>
            <a:r>
              <a:rPr lang="ru-RU" b="1" dirty="0" smtClean="0"/>
              <a:t>Предмет </a:t>
            </a:r>
            <a:r>
              <a:rPr lang="ru-RU" b="1" dirty="0"/>
              <a:t>курса идеология белорусского государства </a:t>
            </a:r>
            <a:r>
              <a:rPr lang="ru-RU" dirty="0"/>
              <a:t>составляет основу деятельности государства, совокупность идей, ценностей, принципов и представлений, объединяющих население Беларуси в политическое сообщество, определяющее цели и задачи развития белорусского общества и основные пути реализации на современном этапе. </a:t>
            </a:r>
            <a:endParaRPr lang="ru-RU" dirty="0" smtClean="0"/>
          </a:p>
          <a:p>
            <a:pPr marL="45720" indent="0" algn="just">
              <a:buNone/>
            </a:pPr>
            <a:r>
              <a:rPr lang="ru-RU" dirty="0"/>
              <a:t>	</a:t>
            </a:r>
            <a:r>
              <a:rPr lang="ru-RU" b="1" dirty="0" smtClean="0"/>
              <a:t>Источники </a:t>
            </a:r>
            <a:r>
              <a:rPr lang="ru-RU" b="1" dirty="0"/>
              <a:t>идеологии белорусского государства:</a:t>
            </a:r>
          </a:p>
          <a:p>
            <a:pPr marL="0" indent="0" algn="just">
              <a:spcBef>
                <a:spcPts val="0"/>
              </a:spcBef>
              <a:spcAft>
                <a:spcPts val="0"/>
              </a:spcAft>
              <a:buNone/>
            </a:pPr>
            <a:r>
              <a:rPr lang="ru-RU" dirty="0" smtClean="0"/>
              <a:t>1. Конституция </a:t>
            </a:r>
            <a:r>
              <a:rPr lang="ru-RU" dirty="0"/>
              <a:t>РБ </a:t>
            </a:r>
          </a:p>
          <a:p>
            <a:pPr marL="0" indent="0" algn="just">
              <a:spcBef>
                <a:spcPts val="0"/>
              </a:spcBef>
              <a:spcAft>
                <a:spcPts val="0"/>
              </a:spcAft>
              <a:buNone/>
            </a:pPr>
            <a:r>
              <a:rPr lang="ru-RU" dirty="0" smtClean="0"/>
              <a:t>2. законы</a:t>
            </a:r>
          </a:p>
          <a:p>
            <a:pPr marL="0" indent="0" algn="just">
              <a:spcBef>
                <a:spcPts val="0"/>
              </a:spcBef>
              <a:spcAft>
                <a:spcPts val="0"/>
              </a:spcAft>
              <a:buNone/>
            </a:pPr>
            <a:r>
              <a:rPr lang="ru-RU" dirty="0" smtClean="0"/>
              <a:t>3. декреты</a:t>
            </a:r>
          </a:p>
          <a:p>
            <a:pPr marL="0" indent="0" algn="just">
              <a:spcBef>
                <a:spcPts val="0"/>
              </a:spcBef>
              <a:spcAft>
                <a:spcPts val="0"/>
              </a:spcAft>
              <a:buNone/>
            </a:pPr>
            <a:r>
              <a:rPr lang="ru-RU" dirty="0" smtClean="0"/>
              <a:t>4. международные договоры, подписанные белорусским       государством</a:t>
            </a:r>
          </a:p>
          <a:p>
            <a:pPr marL="0" indent="0" algn="just">
              <a:spcBef>
                <a:spcPts val="0"/>
              </a:spcBef>
              <a:spcAft>
                <a:spcPts val="0"/>
              </a:spcAft>
              <a:buNone/>
            </a:pPr>
            <a:r>
              <a:rPr lang="ru-RU" dirty="0" smtClean="0"/>
              <a:t>5. политические </a:t>
            </a:r>
            <a:r>
              <a:rPr lang="ru-RU" dirty="0"/>
              <a:t>документы прошлых периодов истории белорусского народа</a:t>
            </a:r>
          </a:p>
          <a:p>
            <a:pPr marL="0" indent="0" algn="just">
              <a:spcBef>
                <a:spcPts val="0"/>
              </a:spcBef>
              <a:spcAft>
                <a:spcPts val="0"/>
              </a:spcAft>
              <a:buNone/>
            </a:pPr>
            <a:r>
              <a:rPr lang="ru-RU" dirty="0" smtClean="0"/>
              <a:t>6. представители </a:t>
            </a:r>
            <a:r>
              <a:rPr lang="ru-RU" dirty="0"/>
              <a:t>политической и правовой мысли</a:t>
            </a:r>
          </a:p>
        </p:txBody>
      </p:sp>
    </p:spTree>
    <p:extLst>
      <p:ext uri="{BB962C8B-B14F-4D97-AF65-F5344CB8AC3E}">
        <p14:creationId xmlns:p14="http://schemas.microsoft.com/office/powerpoint/2010/main" val="3441135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a:bodyPr>
          <a:lstStyle/>
          <a:p>
            <a:pPr marL="0" indent="0" algn="just">
              <a:lnSpc>
                <a:spcPct val="110000"/>
              </a:lnSpc>
              <a:spcBef>
                <a:spcPts val="0"/>
              </a:spcBef>
              <a:spcAft>
                <a:spcPts val="0"/>
              </a:spcAft>
              <a:buNone/>
            </a:pPr>
            <a:r>
              <a:rPr lang="ru-RU" b="1" dirty="0" smtClean="0"/>
              <a:t>	Идеология</a:t>
            </a:r>
            <a:r>
              <a:rPr lang="ru-RU" dirty="0" smtClean="0"/>
              <a:t> </a:t>
            </a:r>
            <a:r>
              <a:rPr lang="ru-RU" dirty="0"/>
              <a:t>(с греч. </a:t>
            </a:r>
            <a:r>
              <a:rPr lang="ru-RU" dirty="0" err="1"/>
              <a:t>Idea</a:t>
            </a:r>
            <a:r>
              <a:rPr lang="ru-RU" dirty="0"/>
              <a:t> – образ, </a:t>
            </a:r>
            <a:r>
              <a:rPr lang="ru-RU" dirty="0" err="1"/>
              <a:t>logos</a:t>
            </a:r>
            <a:r>
              <a:rPr lang="ru-RU" dirty="0"/>
              <a:t> – слово, понятие) – представляет собой систему исторически сложившихся концептуально-теоретических взглядов и идей, а также эмоционально-психологических средств, выражающие основные социальные программы и приоритеты, интересы и цели отдельных социальных общностей или государства.</a:t>
            </a:r>
          </a:p>
          <a:p>
            <a:pPr marL="0" indent="0" algn="just">
              <a:lnSpc>
                <a:spcPct val="110000"/>
              </a:lnSpc>
              <a:spcBef>
                <a:spcPts val="0"/>
              </a:spcBef>
              <a:spcAft>
                <a:spcPts val="0"/>
              </a:spcAft>
              <a:buNone/>
            </a:pPr>
            <a:r>
              <a:rPr lang="ru-RU" dirty="0"/>
              <a:t>Политическая </a:t>
            </a:r>
            <a:r>
              <a:rPr lang="ru-RU" dirty="0" smtClean="0"/>
              <a:t>идеология: </a:t>
            </a:r>
            <a:endParaRPr lang="ru-RU" dirty="0"/>
          </a:p>
          <a:p>
            <a:pPr marL="457200" indent="-457200" algn="just">
              <a:lnSpc>
                <a:spcPct val="110000"/>
              </a:lnSpc>
              <a:spcBef>
                <a:spcPts val="0"/>
              </a:spcBef>
              <a:spcAft>
                <a:spcPts val="0"/>
              </a:spcAft>
              <a:buAutoNum type="arabicPeriod"/>
            </a:pPr>
            <a:r>
              <a:rPr lang="ru-RU" dirty="0" smtClean="0"/>
              <a:t>Система </a:t>
            </a:r>
            <a:r>
              <a:rPr lang="ru-RU" dirty="0"/>
              <a:t>взглядов, идей и ценностей, выражающих отношение государства, общественных объединений, социальных групп, политической действительности, проблемам, задачам, средствам и методам преобразования </a:t>
            </a:r>
            <a:r>
              <a:rPr lang="ru-RU" dirty="0" smtClean="0"/>
              <a:t>общества.</a:t>
            </a:r>
          </a:p>
          <a:p>
            <a:pPr marL="457200" indent="-457200" algn="just">
              <a:lnSpc>
                <a:spcPct val="110000"/>
              </a:lnSpc>
              <a:spcBef>
                <a:spcPts val="0"/>
              </a:spcBef>
              <a:spcAft>
                <a:spcPts val="0"/>
              </a:spcAft>
              <a:buAutoNum type="arabicPeriod"/>
            </a:pPr>
            <a:r>
              <a:rPr lang="ru-RU" dirty="0" smtClean="0"/>
              <a:t>Концепции </a:t>
            </a:r>
            <a:r>
              <a:rPr lang="ru-RU" dirty="0"/>
              <a:t>и учения, теоретические обосновывающие идеалы, ценности и цели. </a:t>
            </a:r>
          </a:p>
          <a:p>
            <a:pPr marL="0" indent="0" algn="just">
              <a:lnSpc>
                <a:spcPct val="110000"/>
              </a:lnSpc>
              <a:spcBef>
                <a:spcPts val="0"/>
              </a:spcBef>
              <a:spcAft>
                <a:spcPts val="0"/>
              </a:spcAft>
              <a:buNone/>
            </a:pPr>
            <a:r>
              <a:rPr lang="ru-RU" b="1" dirty="0" smtClean="0"/>
              <a:t>	</a:t>
            </a:r>
            <a:endParaRPr lang="ru-RU" dirty="0"/>
          </a:p>
        </p:txBody>
      </p:sp>
    </p:spTree>
    <p:extLst>
      <p:ext uri="{BB962C8B-B14F-4D97-AF65-F5344CB8AC3E}">
        <p14:creationId xmlns:p14="http://schemas.microsoft.com/office/powerpoint/2010/main" val="2150570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76672"/>
            <a:ext cx="8064896" cy="5832648"/>
          </a:xfrm>
        </p:spPr>
        <p:txBody>
          <a:bodyPr/>
          <a:lstStyle/>
          <a:p>
            <a:pPr marL="45720" indent="0" algn="just">
              <a:buNone/>
            </a:pPr>
            <a:r>
              <a:rPr lang="ru-RU" b="1" dirty="0" smtClean="0"/>
              <a:t>	Термин </a:t>
            </a:r>
            <a:r>
              <a:rPr lang="ru-RU" b="1" dirty="0"/>
              <a:t>«идеология» </a:t>
            </a:r>
            <a:r>
              <a:rPr lang="ru-RU" dirty="0"/>
              <a:t>в эпоху великой французской революции ввел </a:t>
            </a:r>
            <a:r>
              <a:rPr lang="ru-RU" b="1" dirty="0"/>
              <a:t>Антуан </a:t>
            </a:r>
            <a:r>
              <a:rPr lang="ru-RU" b="1" dirty="0" err="1"/>
              <a:t>Дестют</a:t>
            </a:r>
            <a:r>
              <a:rPr lang="ru-RU" b="1" dirty="0"/>
              <a:t> де </a:t>
            </a:r>
            <a:r>
              <a:rPr lang="ru-RU" b="1" dirty="0" err="1" smtClean="0"/>
              <a:t>Траси</a:t>
            </a:r>
            <a:r>
              <a:rPr lang="ru-RU" b="1" dirty="0" smtClean="0"/>
              <a:t> </a:t>
            </a:r>
            <a:r>
              <a:rPr lang="ru-RU" dirty="0" smtClean="0"/>
              <a:t>(1754 – 1836), </a:t>
            </a:r>
            <a:r>
              <a:rPr lang="ru-RU" dirty="0"/>
              <a:t>где он рассматривал идеологию как науку о законах происхождения человеческих идей из чувственного опыта. </a:t>
            </a:r>
          </a:p>
          <a:p>
            <a:pPr marL="4572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2068049"/>
            <a:ext cx="3168352" cy="3920835"/>
          </a:xfrm>
          <a:prstGeom prst="rect">
            <a:avLst/>
          </a:prstGeom>
        </p:spPr>
      </p:pic>
    </p:spTree>
    <p:extLst>
      <p:ext uri="{BB962C8B-B14F-4D97-AF65-F5344CB8AC3E}">
        <p14:creationId xmlns:p14="http://schemas.microsoft.com/office/powerpoint/2010/main" val="444919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7965504" cy="5832648"/>
          </a:xfrm>
        </p:spPr>
        <p:txBody>
          <a:bodyPr/>
          <a:lstStyle/>
          <a:p>
            <a:pPr marL="0" indent="0" algn="just">
              <a:spcBef>
                <a:spcPts val="0"/>
              </a:spcBef>
              <a:spcAft>
                <a:spcPts val="0"/>
              </a:spcAft>
              <a:buNone/>
            </a:pPr>
            <a:r>
              <a:rPr lang="ru-RU" dirty="0" smtClean="0"/>
              <a:t>	</a:t>
            </a:r>
          </a:p>
          <a:p>
            <a:pPr marL="0" indent="0" algn="just">
              <a:spcBef>
                <a:spcPts val="0"/>
              </a:spcBef>
              <a:spcAft>
                <a:spcPts val="0"/>
              </a:spcAft>
              <a:buNone/>
            </a:pPr>
            <a:endParaRPr lang="ru-RU" dirty="0"/>
          </a:p>
          <a:p>
            <a:pPr marL="0" indent="0" algn="just">
              <a:spcBef>
                <a:spcPts val="0"/>
              </a:spcBef>
              <a:spcAft>
                <a:spcPts val="0"/>
              </a:spcAft>
              <a:buNone/>
            </a:pPr>
            <a:endParaRPr lang="ru-RU" dirty="0" smtClean="0"/>
          </a:p>
          <a:p>
            <a:pPr marL="0" indent="0" algn="just">
              <a:spcBef>
                <a:spcPts val="0"/>
              </a:spcBef>
              <a:spcAft>
                <a:spcPts val="0"/>
              </a:spcAft>
              <a:buNone/>
            </a:pPr>
            <a:endParaRPr lang="ru-RU" dirty="0"/>
          </a:p>
          <a:p>
            <a:pPr marL="0" indent="0" algn="just">
              <a:spcBef>
                <a:spcPts val="0"/>
              </a:spcBef>
              <a:spcAft>
                <a:spcPts val="0"/>
              </a:spcAft>
              <a:buNone/>
            </a:pPr>
            <a:r>
              <a:rPr lang="ru-RU" dirty="0" smtClean="0"/>
              <a:t>	</a:t>
            </a:r>
            <a:r>
              <a:rPr lang="ru-RU" b="1" dirty="0" smtClean="0"/>
              <a:t>Уровни </a:t>
            </a:r>
            <a:r>
              <a:rPr lang="ru-RU" b="1" dirty="0"/>
              <a:t>формирования идеологии:</a:t>
            </a:r>
          </a:p>
          <a:p>
            <a:pPr marL="0" indent="0" algn="just">
              <a:spcBef>
                <a:spcPts val="0"/>
              </a:spcBef>
              <a:spcAft>
                <a:spcPts val="0"/>
              </a:spcAft>
              <a:buNone/>
            </a:pPr>
            <a:r>
              <a:rPr lang="ru-RU" dirty="0" smtClean="0"/>
              <a:t>1. теоретико-концептуальный </a:t>
            </a:r>
            <a:r>
              <a:rPr lang="ru-RU" dirty="0"/>
              <a:t>– политическая философия</a:t>
            </a:r>
          </a:p>
          <a:p>
            <a:pPr marL="0" indent="0" algn="just">
              <a:spcBef>
                <a:spcPts val="0"/>
              </a:spcBef>
              <a:spcAft>
                <a:spcPts val="0"/>
              </a:spcAft>
              <a:buNone/>
            </a:pPr>
            <a:r>
              <a:rPr lang="ru-RU" dirty="0" smtClean="0"/>
              <a:t>2. программно-политический</a:t>
            </a:r>
            <a:r>
              <a:rPr lang="ru-RU" dirty="0"/>
              <a:t>, где идеалы преобразуются в политические программы, лозунги</a:t>
            </a:r>
          </a:p>
          <a:p>
            <a:pPr marL="0" indent="0" algn="just">
              <a:spcBef>
                <a:spcPts val="0"/>
              </a:spcBef>
              <a:spcAft>
                <a:spcPts val="0"/>
              </a:spcAft>
              <a:buNone/>
            </a:pPr>
            <a:r>
              <a:rPr lang="ru-RU" dirty="0" smtClean="0"/>
              <a:t>3. актуализированный</a:t>
            </a:r>
            <a:r>
              <a:rPr lang="ru-RU" dirty="0"/>
              <a:t>, отражает степень социальной эффективности идеологии, усвоение ее гражданами, меру воплощению идеологических ценностей в общественной практике.</a:t>
            </a:r>
          </a:p>
        </p:txBody>
      </p:sp>
    </p:spTree>
    <p:extLst>
      <p:ext uri="{BB962C8B-B14F-4D97-AF65-F5344CB8AC3E}">
        <p14:creationId xmlns:p14="http://schemas.microsoft.com/office/powerpoint/2010/main" val="531364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620688"/>
            <a:ext cx="7920880" cy="6048672"/>
          </a:xfrm>
        </p:spPr>
        <p:txBody>
          <a:bodyPr>
            <a:normAutofit/>
          </a:bodyPr>
          <a:lstStyle/>
          <a:p>
            <a:pPr marL="45720" indent="0">
              <a:spcBef>
                <a:spcPts val="0"/>
              </a:spcBef>
              <a:spcAft>
                <a:spcPts val="0"/>
              </a:spcAft>
              <a:buNone/>
            </a:pPr>
            <a:r>
              <a:rPr lang="ru-RU" dirty="0" smtClean="0"/>
              <a:t>	</a:t>
            </a:r>
          </a:p>
          <a:p>
            <a:pPr marL="45720" indent="0">
              <a:spcBef>
                <a:spcPts val="0"/>
              </a:spcBef>
              <a:spcAft>
                <a:spcPts val="0"/>
              </a:spcAft>
              <a:buNone/>
            </a:pPr>
            <a:endParaRPr lang="ru-RU" b="1" dirty="0"/>
          </a:p>
          <a:p>
            <a:pPr marL="45720" indent="0">
              <a:spcBef>
                <a:spcPts val="0"/>
              </a:spcBef>
              <a:spcAft>
                <a:spcPts val="0"/>
              </a:spcAft>
              <a:buNone/>
            </a:pPr>
            <a:endParaRPr lang="ru-RU" b="1" dirty="0" smtClean="0"/>
          </a:p>
          <a:p>
            <a:pPr marL="45720" indent="0">
              <a:spcBef>
                <a:spcPts val="0"/>
              </a:spcBef>
              <a:spcAft>
                <a:spcPts val="0"/>
              </a:spcAft>
              <a:buNone/>
            </a:pPr>
            <a:endParaRPr lang="ru-RU" b="1" dirty="0"/>
          </a:p>
          <a:p>
            <a:pPr marL="45720" indent="0">
              <a:spcBef>
                <a:spcPts val="0"/>
              </a:spcBef>
              <a:spcAft>
                <a:spcPts val="0"/>
              </a:spcAft>
              <a:buNone/>
            </a:pPr>
            <a:r>
              <a:rPr lang="ru-RU" b="1" dirty="0" smtClean="0"/>
              <a:t>	Функции </a:t>
            </a:r>
            <a:r>
              <a:rPr lang="ru-RU" b="1" dirty="0"/>
              <a:t>политической идеологии:</a:t>
            </a:r>
          </a:p>
          <a:p>
            <a:pPr marL="502920" indent="-457200">
              <a:spcBef>
                <a:spcPts val="0"/>
              </a:spcBef>
              <a:spcAft>
                <a:spcPts val="0"/>
              </a:spcAft>
              <a:buAutoNum type="arabicParenR"/>
            </a:pPr>
            <a:r>
              <a:rPr lang="ru-RU" dirty="0" smtClean="0"/>
              <a:t>легитимации </a:t>
            </a:r>
            <a:r>
              <a:rPr lang="ru-RU" dirty="0"/>
              <a:t>власти </a:t>
            </a:r>
            <a:endParaRPr lang="ru-RU" dirty="0" smtClean="0"/>
          </a:p>
          <a:p>
            <a:pPr marL="502920" indent="-457200">
              <a:spcBef>
                <a:spcPts val="0"/>
              </a:spcBef>
              <a:spcAft>
                <a:spcPts val="0"/>
              </a:spcAft>
              <a:buAutoNum type="arabicParenR"/>
            </a:pPr>
            <a:r>
              <a:rPr lang="ru-RU" dirty="0" smtClean="0"/>
              <a:t>интегративная </a:t>
            </a:r>
          </a:p>
          <a:p>
            <a:pPr marL="502920" indent="-457200">
              <a:spcBef>
                <a:spcPts val="0"/>
              </a:spcBef>
              <a:spcAft>
                <a:spcPts val="0"/>
              </a:spcAft>
              <a:buAutoNum type="arabicParenR"/>
            </a:pPr>
            <a:r>
              <a:rPr lang="ru-RU" dirty="0" smtClean="0"/>
              <a:t>конструктивная мобилизующая</a:t>
            </a:r>
          </a:p>
          <a:p>
            <a:pPr marL="502920" indent="-457200">
              <a:spcBef>
                <a:spcPts val="0"/>
              </a:spcBef>
              <a:spcAft>
                <a:spcPts val="0"/>
              </a:spcAft>
              <a:buAutoNum type="arabicParenR"/>
            </a:pPr>
            <a:r>
              <a:rPr lang="ru-RU" dirty="0" smtClean="0"/>
              <a:t>критическая </a:t>
            </a:r>
          </a:p>
          <a:p>
            <a:pPr marL="502920" indent="-457200">
              <a:spcBef>
                <a:spcPts val="0"/>
              </a:spcBef>
              <a:spcAft>
                <a:spcPts val="0"/>
              </a:spcAft>
              <a:buAutoNum type="arabicParenR"/>
            </a:pPr>
            <a:r>
              <a:rPr lang="ru-RU" dirty="0"/>
              <a:t>к</a:t>
            </a:r>
            <a:r>
              <a:rPr lang="ru-RU" dirty="0" smtClean="0"/>
              <a:t>огнитивная</a:t>
            </a:r>
          </a:p>
          <a:p>
            <a:pPr marL="502920" indent="-457200">
              <a:spcBef>
                <a:spcPts val="0"/>
              </a:spcBef>
              <a:spcAft>
                <a:spcPts val="0"/>
              </a:spcAft>
              <a:buAutoNum type="arabicParenR"/>
            </a:pPr>
            <a:r>
              <a:rPr lang="ru-RU" dirty="0" smtClean="0"/>
              <a:t>нормативная </a:t>
            </a:r>
          </a:p>
          <a:p>
            <a:pPr marL="502920" indent="-457200">
              <a:spcBef>
                <a:spcPts val="0"/>
              </a:spcBef>
              <a:spcAft>
                <a:spcPts val="0"/>
              </a:spcAft>
              <a:buAutoNum type="arabicParenR"/>
            </a:pPr>
            <a:r>
              <a:rPr lang="ru-RU" dirty="0" smtClean="0"/>
              <a:t>эмоциональная компенсаторная</a:t>
            </a:r>
            <a:endParaRPr lang="ru-RU" dirty="0"/>
          </a:p>
        </p:txBody>
      </p:sp>
    </p:spTree>
    <p:extLst>
      <p:ext uri="{BB962C8B-B14F-4D97-AF65-F5344CB8AC3E}">
        <p14:creationId xmlns:p14="http://schemas.microsoft.com/office/powerpoint/2010/main" val="2858956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496944" cy="6192688"/>
          </a:xfrm>
        </p:spPr>
        <p:txBody>
          <a:bodyPr/>
          <a:lstStyle/>
          <a:p>
            <a:pPr marL="0" indent="0" algn="just">
              <a:spcBef>
                <a:spcPts val="0"/>
              </a:spcBef>
              <a:spcAft>
                <a:spcPts val="0"/>
              </a:spcAft>
              <a:buNone/>
            </a:pPr>
            <a:r>
              <a:rPr lang="ru-RU" b="1" dirty="0" smtClean="0"/>
              <a:t>	</a:t>
            </a:r>
          </a:p>
          <a:p>
            <a:pPr marL="0" indent="0" algn="just">
              <a:spcBef>
                <a:spcPts val="0"/>
              </a:spcBef>
              <a:spcAft>
                <a:spcPts val="0"/>
              </a:spcAft>
              <a:buNone/>
            </a:pPr>
            <a:endParaRPr lang="ru-RU" b="1" dirty="0"/>
          </a:p>
          <a:p>
            <a:pPr marL="0" indent="0" algn="just">
              <a:spcBef>
                <a:spcPts val="0"/>
              </a:spcBef>
              <a:spcAft>
                <a:spcPts val="0"/>
              </a:spcAft>
              <a:buNone/>
            </a:pPr>
            <a:endParaRPr lang="ru-RU" b="1" dirty="0" smtClean="0"/>
          </a:p>
          <a:p>
            <a:pPr marL="0" indent="0" algn="just">
              <a:spcBef>
                <a:spcPts val="0"/>
              </a:spcBef>
              <a:spcAft>
                <a:spcPts val="0"/>
              </a:spcAft>
              <a:buNone/>
            </a:pPr>
            <a:endParaRPr lang="ru-RU" b="1" dirty="0"/>
          </a:p>
          <a:p>
            <a:pPr marL="0" indent="0" algn="just">
              <a:spcBef>
                <a:spcPts val="0"/>
              </a:spcBef>
              <a:spcAft>
                <a:spcPts val="0"/>
              </a:spcAft>
              <a:buNone/>
            </a:pPr>
            <a:r>
              <a:rPr lang="ru-RU" b="1" dirty="0" smtClean="0"/>
              <a:t>	Консерватизм </a:t>
            </a:r>
            <a:r>
              <a:rPr lang="ru-RU" dirty="0"/>
              <a:t>(фр. </a:t>
            </a:r>
            <a:r>
              <a:rPr lang="ru-RU" dirty="0" err="1"/>
              <a:t>conservatisme</a:t>
            </a:r>
            <a:r>
              <a:rPr lang="ru-RU" dirty="0"/>
              <a:t>, от лат. </a:t>
            </a:r>
            <a:r>
              <a:rPr lang="ru-RU" dirty="0" err="1"/>
              <a:t>conservo</a:t>
            </a:r>
            <a:r>
              <a:rPr lang="ru-RU" dirty="0"/>
              <a:t> — сохраняю) — идеологическая приверженность традиционным ценностям и порядкам, социальным или религиозным доктринам. В политике — направление, отстаивающее ценность государственного и общественного порядка, неприятия «радикальных» реформ и экстремизма. Во внешней политике — ставка на укрепление безопасности, применение военной силы, поддержку традиционных союзников, во внешнеэкономических отношениях — </a:t>
            </a:r>
            <a:r>
              <a:rPr lang="ru-RU" dirty="0" smtClean="0"/>
              <a:t>протекционизм</a:t>
            </a:r>
            <a:r>
              <a:rPr lang="ru-RU" dirty="0"/>
              <a:t>.</a:t>
            </a:r>
          </a:p>
        </p:txBody>
      </p:sp>
    </p:spTree>
    <p:extLst>
      <p:ext uri="{BB962C8B-B14F-4D97-AF65-F5344CB8AC3E}">
        <p14:creationId xmlns:p14="http://schemas.microsoft.com/office/powerpoint/2010/main" val="3071830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24CAD84805683240BBC45A549CD29B2B" ma:contentTypeVersion="0" ma:contentTypeDescription="Создание документа." ma:contentTypeScope="" ma:versionID="2ab0def56dd0bbe99bca4b0e1ec61253">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D51D37-9D77-43C8-89DA-3EA056619A8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6E985C1-D5EE-4ED5-BC95-475FD7ECFB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D559394-B893-4ED5-84B7-E63977F321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Slipstream</Template>
  <TotalTime>126</TotalTime>
  <Words>212</Words>
  <Application>Microsoft Office PowerPoint</Application>
  <PresentationFormat>Экран (4:3)</PresentationFormat>
  <Paragraphs>91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dc:creator>
  <cp:lastModifiedBy>Yana Proleskovskaya</cp:lastModifiedBy>
  <cp:revision>23</cp:revision>
  <dcterms:created xsi:type="dcterms:W3CDTF">2014-01-04T14:03:13Z</dcterms:created>
  <dcterms:modified xsi:type="dcterms:W3CDTF">2019-05-15T07:11:24Z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0x01010024CAD84805683240BBC45A549CD29B2B</vt:lpwstr>
  </property>
</Properties>
</file>