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18.xml" ContentType="application/vnd.openxmlformats-officedocument.presentationml.slide+xml"/>
  <Override PartName="/ppt/slides/slide34.xml" ContentType="application/vnd.openxmlformats-officedocument.presentationml.slide+xml"/>
  <Override PartName="/ppt/slides/slide17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68" r:id="rId2"/>
    <p:sldId id="280" r:id="rId3"/>
    <p:sldId id="256" r:id="rId4"/>
    <p:sldId id="299" r:id="rId5"/>
    <p:sldId id="298" r:id="rId6"/>
    <p:sldId id="282" r:id="rId7"/>
    <p:sldId id="283" r:id="rId8"/>
    <p:sldId id="293" r:id="rId9"/>
    <p:sldId id="294" r:id="rId10"/>
    <p:sldId id="285" r:id="rId11"/>
    <p:sldId id="295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287" r:id="rId20"/>
    <p:sldId id="307" r:id="rId21"/>
    <p:sldId id="309" r:id="rId22"/>
    <p:sldId id="288" r:id="rId23"/>
    <p:sldId id="289" r:id="rId24"/>
    <p:sldId id="290" r:id="rId25"/>
    <p:sldId id="291" r:id="rId26"/>
    <p:sldId id="292" r:id="rId27"/>
    <p:sldId id="281" r:id="rId28"/>
    <p:sldId id="315" r:id="rId29"/>
    <p:sldId id="278" r:id="rId30"/>
    <p:sldId id="319" r:id="rId31"/>
    <p:sldId id="317" r:id="rId32"/>
    <p:sldId id="297" r:id="rId33"/>
    <p:sldId id="316" r:id="rId34"/>
    <p:sldId id="279" r:id="rId3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6" y="-22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3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28C6AB83-734C-4541-8BA3-F4499032B8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89490F0-66D8-41E6-AE24-4CA22F18901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70E7935-3AD4-4B2B-ACCA-2D46BC710662}" type="datetimeFigureOut">
              <a:rPr lang="ru-RU"/>
              <a:pPr>
                <a:defRPr/>
              </a:pPr>
              <a:t>21.05.2022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xmlns="" id="{C0537BB6-DBE2-4DA8-92E5-038FD705043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xmlns="" id="{01BE3348-2540-4145-9D11-79A6D55B82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674657A-68C4-4664-AEA5-D4198F80AC5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B1C5DE5-1A96-4CCE-BA88-DCDD3F5149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6E0C951-2C6E-4B03-8880-E0BB1EE09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>
            <a:extLst>
              <a:ext uri="{FF2B5EF4-FFF2-40B4-BE49-F238E27FC236}">
                <a16:creationId xmlns:a16="http://schemas.microsoft.com/office/drawing/2014/main" xmlns="" id="{B700FB62-C69E-4AA3-9F88-8F797F925A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>
            <a:extLst>
              <a:ext uri="{FF2B5EF4-FFF2-40B4-BE49-F238E27FC236}">
                <a16:creationId xmlns:a16="http://schemas.microsoft.com/office/drawing/2014/main" xmlns="" id="{34CA0339-F9FA-4BB3-A513-80ACEC7301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/>
          </a:p>
        </p:txBody>
      </p:sp>
      <p:sp>
        <p:nvSpPr>
          <p:cNvPr id="20484" name="Номер слайда 3">
            <a:extLst>
              <a:ext uri="{FF2B5EF4-FFF2-40B4-BE49-F238E27FC236}">
                <a16:creationId xmlns:a16="http://schemas.microsoft.com/office/drawing/2014/main" xmlns="" id="{12F44ED6-629E-48AA-ADB1-6DED1FE9EB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CA722A0-3BF8-4284-A3BA-8F9310179467}" type="slidenum">
              <a:rPr lang="ru-RU" altLang="ru-RU"/>
              <a:pPr/>
              <a:t>17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81BAD3D-1203-45D9-BB26-1F64C8DAAB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BFC1BE2-3327-4034-8435-A236EF858B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BF157BC-DB41-4F09-95AA-695B38BDE3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6BF33-0DF3-4EFC-A7C6-BDEE85EAD1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907320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189D448-A774-49E7-9067-C2C7751614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3959E5C-3DEC-42E2-BE3A-A45E6B1B00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719D04-5124-44FF-BAE4-B6EA5E6FAE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1794C-2A5A-40BE-98CE-FD45574C42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79925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F827F1B-0B9C-495E-A355-7D287606E9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3F46891-88CA-4B56-A554-BDA45AD9EF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D1D3B7F-1E36-48FA-9A4D-589CDCD786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F6F35-4B5E-41E5-AFC8-8E98635081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39589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D5569DD-848B-4EA8-A4F2-3499DF0B1C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8C8633E-CFA9-45E2-B9B1-918BF77BB3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179F7B5-0133-4657-ABFA-89C83441BA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014E0-B7A5-4E6B-A2D0-9F4F5BC672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09463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A336020-F275-42D0-B9AD-154F590F2D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56C65F0-0EF4-4E67-93F2-D12BC2E58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88F4139-9862-4413-9C79-0D1AF1341C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081CA-A697-459C-B223-B2FADEB658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47361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72FB52C-DE9B-4F90-AF93-B27BA04797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2E3309A-7892-433F-97DC-54AB933D0A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02F982E-D884-4902-89AB-4FCF99371C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C9273-D724-4E8B-A78E-9B973AED01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704690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F62D3D7F-AA1D-4BB6-8C54-7E28CB45E7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2F816F8E-5C5A-4E00-8483-474AB1501C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ACA155C-CC62-40F8-A538-5C8059890C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315D1-3434-4E96-B147-472CF9B9D8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15663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6D6E29E3-B39C-4697-9CA1-15CAF7E201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96FBDB14-97F8-47C9-B605-B9D6B6FCC3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0C76CAD5-21F7-4E41-8E71-DE6999A485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077CE-E66F-4C73-AC76-92D84DD563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67686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A742784F-9D76-4ECF-84E4-DFB19D2D2C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AE23CE2C-467B-47F4-A003-49A567D26A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521EE662-FB3C-442B-A844-EDB565F374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49F36-D62D-4ED1-A195-552EF5F3959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7437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0DA2CE3-B6E8-4596-A30E-D1B2601C14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9AFDBFD-89AF-49BE-A0D4-F8CE5AEFBF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CAAE40B-65A0-4ECD-84C5-A296FE3FF5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73BBB-83DB-40C7-8B93-B07599525B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145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6F4159E-85A3-4C32-AC27-4CDA7C05FE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BB7069B-2A97-49D0-B2EC-3688FD9C51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22ED9B2-9798-43E4-A76D-CC700D666A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F39E4-CABE-459D-A923-A98B5CF404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64866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F361378F-5512-4C1D-A747-EBEB42563F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2C5586B6-68B5-4C3C-A7FA-76DD990FE4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21611FF4-B652-488B-BC30-D84A612CCAD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5752D567-F6F6-4949-9BCE-49B48DE95F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97F2322C-FC95-4B52-9B58-C916BB50CB0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17BAF01-9CDB-4689-BBC3-6A0305D937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>
            <a:extLst>
              <a:ext uri="{FF2B5EF4-FFF2-40B4-BE49-F238E27FC236}">
                <a16:creationId xmlns:a16="http://schemas.microsoft.com/office/drawing/2014/main" xmlns="" id="{DDBE3B6D-CBE5-4B0C-8C24-AFDFCC1A9F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825" y="0"/>
            <a:ext cx="8642350" cy="1512888"/>
          </a:xfrm>
        </p:spPr>
        <p:txBody>
          <a:bodyPr/>
          <a:lstStyle/>
          <a:p>
            <a:pPr eaLnBrk="1" hangingPunct="1"/>
            <a:endParaRPr lang="ru-RU" altLang="ru-RU" sz="380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C0B0875-C0F0-4668-8D6F-B6934218CCF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" y="1628775"/>
            <a:ext cx="8058150" cy="4897438"/>
          </a:xfrm>
        </p:spPr>
        <p:txBody>
          <a:bodyPr/>
          <a:lstStyle/>
          <a:p>
            <a:pPr marL="354013" indent="-354013"/>
            <a:r>
              <a:rPr lang="ru-RU" altLang="ru-RU" sz="4400" b="1" dirty="0"/>
              <a:t>Картина мира: </a:t>
            </a:r>
          </a:p>
          <a:p>
            <a:pPr marL="354013" indent="-354013"/>
            <a:r>
              <a:rPr lang="ru-RU" altLang="ru-RU" sz="4400" b="1" dirty="0"/>
              <a:t>реальная, языковая, </a:t>
            </a:r>
          </a:p>
          <a:p>
            <a:pPr marL="354013" indent="-354013"/>
            <a:r>
              <a:rPr lang="ru-RU" altLang="ru-RU" sz="4400" b="1" dirty="0"/>
              <a:t>научная и культурная</a:t>
            </a:r>
          </a:p>
          <a:p>
            <a:pPr marL="354013" indent="-354013"/>
            <a:endParaRPr lang="ru-RU" altLang="ru-RU" sz="4400" b="1" dirty="0"/>
          </a:p>
          <a:p>
            <a:pPr marL="354013" indent="-354013"/>
            <a:r>
              <a:rPr lang="ru-RU" altLang="ru-RU" sz="2800" dirty="0"/>
              <a:t>Лекция </a:t>
            </a:r>
            <a:r>
              <a:rPr lang="ru-RU" altLang="ru-RU" sz="2800" dirty="0" smtClean="0"/>
              <a:t>8</a:t>
            </a:r>
          </a:p>
          <a:p>
            <a:pPr marL="354013" indent="-354013"/>
            <a:endParaRPr lang="ru-RU" altLang="ru-RU" sz="2800" dirty="0"/>
          </a:p>
          <a:p>
            <a:pPr marL="354013" indent="-354013" algn="l"/>
            <a:endParaRPr lang="ru-RU" altLang="ru-RU" sz="3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203574B-A4A3-4F9B-85DF-F45706C02F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549275"/>
            <a:ext cx="8229600" cy="583247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sz="4000" b="1">
                <a:solidFill>
                  <a:srgbClr val="FF0000"/>
                </a:solidFill>
              </a:rPr>
              <a:t>Культурная (концептуальная) картина мира </a:t>
            </a:r>
            <a:r>
              <a:rPr lang="ru-RU" altLang="ru-RU"/>
              <a:t>–</a:t>
            </a:r>
            <a:endParaRPr lang="ru-RU" altLang="ru-RU" i="1"/>
          </a:p>
          <a:p>
            <a:pPr marL="0" indent="0" algn="ctr">
              <a:buFontTx/>
              <a:buNone/>
            </a:pPr>
            <a:r>
              <a:rPr lang="ru-RU" altLang="ru-RU" sz="4000" b="1">
                <a:solidFill>
                  <a:schemeClr val="accent2"/>
                </a:solidFill>
              </a:rPr>
              <a:t>образ мира, преломленный в сознании человека.</a:t>
            </a:r>
          </a:p>
          <a:p>
            <a:pPr marL="0" indent="0" algn="ctr">
              <a:buFontTx/>
              <a:buNone/>
            </a:pPr>
            <a:endParaRPr lang="ru-RU" altLang="ru-RU" sz="4000" b="1">
              <a:solidFill>
                <a:schemeClr val="accent2"/>
              </a:solidFill>
            </a:endParaRPr>
          </a:p>
          <a:p>
            <a:pPr marL="0" indent="0" algn="ctr">
              <a:buFontTx/>
              <a:buNone/>
            </a:pPr>
            <a:r>
              <a:rPr lang="ru-RU" altLang="ru-RU" sz="4000"/>
              <a:t> Иначе, это отражение реальной картины в сознании человека </a:t>
            </a:r>
            <a:r>
              <a:rPr lang="ru-RU" altLang="ru-RU" sz="4000" u="sng"/>
              <a:t>через призму понятий</a:t>
            </a:r>
            <a:r>
              <a:rPr lang="ru-RU" altLang="ru-RU" sz="4000" i="1"/>
              <a:t>.</a:t>
            </a:r>
            <a:endParaRPr lang="ru-RU" altLang="ru-RU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xmlns="" id="{219A43A3-7ACB-4193-8DE6-E57EED049E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200" u="sng"/>
              <a:t>Культурно-концептуальная картина мира: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D2F2954-6613-4EE1-9816-027E9800A8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3500"/>
              <a:t>отражает</a:t>
            </a:r>
            <a:r>
              <a:rPr lang="ru-RU" altLang="ru-RU" sz="3500" i="1"/>
              <a:t> </a:t>
            </a:r>
            <a:r>
              <a:rPr lang="ru-RU" altLang="ru-RU" sz="3500" b="1">
                <a:solidFill>
                  <a:schemeClr val="accent2"/>
                </a:solidFill>
              </a:rPr>
              <a:t>мировоззрение</a:t>
            </a:r>
            <a:r>
              <a:rPr lang="ru-RU" altLang="ru-RU" sz="3500">
                <a:solidFill>
                  <a:schemeClr val="accent2"/>
                </a:solidFill>
              </a:rPr>
              <a:t> </a:t>
            </a:r>
            <a:r>
              <a:rPr lang="ru-RU" altLang="ru-RU" sz="3500"/>
              <a:t>человека, создавшееся в результате его физического опыта и духовной деятельности;</a:t>
            </a:r>
          </a:p>
          <a:p>
            <a:r>
              <a:rPr lang="ru-RU" altLang="ru-RU" sz="3500" b="1">
                <a:solidFill>
                  <a:schemeClr val="accent2"/>
                </a:solidFill>
              </a:rPr>
              <a:t>различается у разных народов</a:t>
            </a:r>
            <a:r>
              <a:rPr lang="ru-RU" altLang="ru-RU" sz="3500"/>
              <a:t>, что обусловлено рядом факторов: географией, историей, социальным устройством, традициями и т. п. </a:t>
            </a:r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xmlns="" id="{54E76DF7-35BE-4018-B73F-EECA773C28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altLang="ru-RU" sz="3200" i="1"/>
              <a:t>Культурные карты Европы</a:t>
            </a:r>
            <a:r>
              <a:rPr lang="ru-RU" altLang="ru-RU" sz="3200"/>
              <a:t>, составленные </a:t>
            </a:r>
            <a:r>
              <a:rPr lang="ru-RU" altLang="ru-RU" sz="3200" i="1"/>
              <a:t>студентами факультета иностранных языков МГУ</a:t>
            </a:r>
            <a:r>
              <a:rPr lang="ru-RU" altLang="ru-RU" sz="3200"/>
              <a:t>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8A204DB-0C5C-4D28-8326-7FE8A21B3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0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800" dirty="0"/>
              <a:t>Карты отражают не реальные географические и политические особенности европейских стран, а </a:t>
            </a:r>
            <a:r>
              <a:rPr lang="ru-RU" sz="2800" u="sng" dirty="0"/>
              <a:t>восприятие этих стран, основанное на стереотипах культурных представлений, присущих русским студентам. </a:t>
            </a:r>
          </a:p>
          <a:p>
            <a:pPr marL="0" indent="0">
              <a:buFontTx/>
              <a:buNone/>
              <a:defRPr/>
            </a:pPr>
            <a:r>
              <a:rPr lang="ru-RU" sz="2800" dirty="0"/>
              <a:t>Иными словами, это культурная картина Европы глазами жителей России.</a:t>
            </a:r>
          </a:p>
          <a:p>
            <a:pPr marL="0" indent="0">
              <a:buFontTx/>
              <a:buNone/>
              <a:defRPr/>
            </a:pPr>
            <a:endParaRPr lang="ru-RU" sz="2800" dirty="0"/>
          </a:p>
          <a:p>
            <a:pPr marL="0" indent="0">
              <a:buFontTx/>
              <a:buNone/>
              <a:defRPr/>
            </a:pPr>
            <a:r>
              <a:rPr lang="ru-RU" sz="2800" dirty="0"/>
              <a:t>(Австрия, Великобритания, Голландия, Италия)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xmlns="" id="{C99B54D0-738F-4FDB-9F08-13EEAA2E98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altLang="ru-RU"/>
              <a:t>Австрия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D78F1FE-6943-4C17-93BA-3B2D0056F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>
              <a:defRPr/>
            </a:pPr>
            <a:r>
              <a:rPr lang="ru-RU" sz="2800" dirty="0"/>
              <a:t>вальс</a:t>
            </a:r>
          </a:p>
          <a:p>
            <a:pPr>
              <a:defRPr/>
            </a:pPr>
            <a:r>
              <a:rPr lang="ru-RU" sz="2800" dirty="0"/>
              <a:t>Альпы</a:t>
            </a:r>
          </a:p>
          <a:p>
            <a:pPr>
              <a:defRPr/>
            </a:pPr>
            <a:r>
              <a:rPr lang="ru-RU" sz="2800" dirty="0"/>
              <a:t>мирная страна</a:t>
            </a:r>
            <a:r>
              <a:rPr lang="en-US" sz="2800" dirty="0"/>
              <a:t> </a:t>
            </a:r>
            <a:endParaRPr lang="ru-RU" sz="2800" dirty="0"/>
          </a:p>
          <a:p>
            <a:pPr>
              <a:defRPr/>
            </a:pPr>
            <a:r>
              <a:rPr lang="ru-RU" sz="2800" dirty="0"/>
              <a:t>воинственное отношение в прошлом</a:t>
            </a:r>
            <a:r>
              <a:rPr lang="en-US" sz="2800" dirty="0"/>
              <a:t> </a:t>
            </a:r>
            <a:endParaRPr lang="ru-RU" sz="2800" dirty="0"/>
          </a:p>
          <a:p>
            <a:pPr>
              <a:defRPr/>
            </a:pPr>
            <a:r>
              <a:rPr lang="ru-RU" sz="2800" dirty="0"/>
              <a:t>мир музыки</a:t>
            </a:r>
            <a:r>
              <a:rPr lang="en-US" sz="2800" dirty="0"/>
              <a:t> </a:t>
            </a:r>
            <a:endParaRPr lang="ru-RU" sz="2800" dirty="0"/>
          </a:p>
          <a:p>
            <a:pPr>
              <a:defRPr/>
            </a:pPr>
            <a:r>
              <a:rPr lang="ru-RU" sz="2800" dirty="0"/>
              <a:t>катание на лыжах</a:t>
            </a:r>
          </a:p>
          <a:p>
            <a:pPr>
              <a:defRPr/>
            </a:pPr>
            <a:r>
              <a:rPr lang="ru-RU" sz="2800" dirty="0"/>
              <a:t>балы </a:t>
            </a:r>
          </a:p>
          <a:p>
            <a:pPr>
              <a:defRPr/>
            </a:pPr>
            <a:r>
              <a:rPr lang="ru-RU" sz="2800" dirty="0"/>
              <a:t>опера </a:t>
            </a:r>
          </a:p>
          <a:p>
            <a:pPr>
              <a:defRPr/>
            </a:pPr>
            <a:r>
              <a:rPr lang="ru-RU" sz="2800" dirty="0"/>
              <a:t>Моцарт</a:t>
            </a:r>
          </a:p>
          <a:p>
            <a:pPr>
              <a:defRPr/>
            </a:pPr>
            <a:r>
              <a:rPr lang="ru-RU" sz="2800" dirty="0"/>
              <a:t>венский вальс</a:t>
            </a:r>
          </a:p>
          <a:p>
            <a:pPr>
              <a:defRPr/>
            </a:pPr>
            <a:r>
              <a:rPr lang="ru-RU" sz="2800" dirty="0"/>
              <a:t>кофе со сливками</a:t>
            </a:r>
          </a:p>
          <a:p>
            <a:pPr marL="0" indent="0">
              <a:buFontTx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>
            <a:extLst>
              <a:ext uri="{FF2B5EF4-FFF2-40B4-BE49-F238E27FC236}">
                <a16:creationId xmlns:a16="http://schemas.microsoft.com/office/drawing/2014/main" xmlns="" id="{5F759CC6-DE5A-43E4-BDE3-7182D1B3A1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503238"/>
          </a:xfrm>
        </p:spPr>
        <p:txBody>
          <a:bodyPr/>
          <a:lstStyle/>
          <a:p>
            <a:r>
              <a:rPr lang="ru-RU" altLang="ru-RU" sz="3200"/>
              <a:t>Великобритания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C09BC41-4F24-48CD-8B84-78307C785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>
              <a:defRPr/>
            </a:pPr>
            <a:r>
              <a:rPr lang="ru-RU" sz="2400" dirty="0"/>
              <a:t>туман</a:t>
            </a:r>
          </a:p>
          <a:p>
            <a:pPr>
              <a:defRPr/>
            </a:pPr>
            <a:r>
              <a:rPr lang="ru-RU" sz="2400" dirty="0"/>
              <a:t>Шекспир </a:t>
            </a:r>
          </a:p>
          <a:p>
            <a:pPr>
              <a:defRPr/>
            </a:pPr>
            <a:r>
              <a:rPr lang="ru-RU" sz="2400" dirty="0"/>
              <a:t>чаепитие </a:t>
            </a:r>
          </a:p>
          <a:p>
            <a:pPr>
              <a:defRPr/>
            </a:pPr>
            <a:r>
              <a:rPr lang="ru-RU" sz="2400" dirty="0"/>
              <a:t>монархия</a:t>
            </a:r>
          </a:p>
          <a:p>
            <a:pPr>
              <a:defRPr/>
            </a:pPr>
            <a:r>
              <a:rPr lang="ru-RU" sz="2400" dirty="0"/>
              <a:t>суховатый юмор</a:t>
            </a:r>
          </a:p>
          <a:p>
            <a:pPr>
              <a:defRPr/>
            </a:pPr>
            <a:r>
              <a:rPr lang="en-US" sz="2400" dirty="0"/>
              <a:t>special tea [ </a:t>
            </a:r>
            <a:r>
              <a:rPr lang="ru-RU" sz="2400" dirty="0"/>
              <a:t>особый чай</a:t>
            </a:r>
            <a:r>
              <a:rPr lang="en-US" sz="2400" dirty="0"/>
              <a:t> </a:t>
            </a:r>
            <a:endParaRPr lang="ru-RU" sz="2400" dirty="0"/>
          </a:p>
          <a:p>
            <a:pPr>
              <a:defRPr/>
            </a:pPr>
            <a:r>
              <a:rPr lang="ru-RU" sz="2400" dirty="0"/>
              <a:t>Робин Гуд</a:t>
            </a:r>
            <a:r>
              <a:rPr lang="en-US" sz="2400" dirty="0"/>
              <a:t> </a:t>
            </a:r>
            <a:endParaRPr lang="ru-RU" sz="2400" dirty="0"/>
          </a:p>
          <a:p>
            <a:pPr>
              <a:defRPr/>
            </a:pPr>
            <a:r>
              <a:rPr lang="en-US" sz="2400" dirty="0"/>
              <a:t>Oxbridge [ </a:t>
            </a:r>
            <a:r>
              <a:rPr lang="ru-RU" sz="2400" dirty="0"/>
              <a:t>Оксфорд</a:t>
            </a:r>
            <a:r>
              <a:rPr lang="en-US" sz="2400" dirty="0"/>
              <a:t> — </a:t>
            </a:r>
            <a:r>
              <a:rPr lang="ru-RU" sz="2400" dirty="0"/>
              <a:t>Кембридж</a:t>
            </a:r>
            <a:r>
              <a:rPr lang="en-US" sz="2400" dirty="0"/>
              <a:t> (</a:t>
            </a:r>
            <a:r>
              <a:rPr lang="ru-RU" sz="2400" dirty="0" err="1"/>
              <a:t>Оксбридж</a:t>
            </a:r>
            <a:r>
              <a:rPr lang="en-US" sz="2400" dirty="0"/>
              <a:t>)]</a:t>
            </a:r>
            <a:endParaRPr lang="ru-RU" sz="2400" dirty="0"/>
          </a:p>
          <a:p>
            <a:pPr>
              <a:defRPr/>
            </a:pPr>
            <a:r>
              <a:rPr lang="ru-RU" sz="2400" dirty="0"/>
              <a:t>дождь</a:t>
            </a:r>
          </a:p>
          <a:p>
            <a:pPr>
              <a:defRPr/>
            </a:pPr>
            <a:r>
              <a:rPr lang="ru-RU" sz="2400" dirty="0"/>
              <a:t>хорошие манеры</a:t>
            </a:r>
          </a:p>
          <a:p>
            <a:pPr>
              <a:defRPr/>
            </a:pPr>
            <a:r>
              <a:rPr lang="ru-RU" sz="2400" dirty="0"/>
              <a:t>джентльмены</a:t>
            </a:r>
          </a:p>
          <a:p>
            <a:pPr marL="0" indent="0">
              <a:buFontTx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xmlns="" id="{E3CB100A-930D-44D9-91EE-5132A5229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altLang="ru-RU" sz="2800"/>
              <a:t>Голландия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038B969-A92B-4E66-81F6-4D1E0A71E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>
              <a:defRPr/>
            </a:pPr>
            <a:r>
              <a:rPr lang="ru-RU" sz="2800" dirty="0"/>
              <a:t>тюльпаны </a:t>
            </a:r>
          </a:p>
          <a:p>
            <a:pPr>
              <a:defRPr/>
            </a:pPr>
            <a:r>
              <a:rPr lang="ru-RU" sz="2800" dirty="0"/>
              <a:t>сексуальная свобода</a:t>
            </a:r>
          </a:p>
          <a:p>
            <a:pPr>
              <a:defRPr/>
            </a:pPr>
            <a:r>
              <a:rPr lang="ru-RU" sz="2800" dirty="0"/>
              <a:t>наркотики</a:t>
            </a:r>
          </a:p>
          <a:p>
            <a:pPr>
              <a:defRPr/>
            </a:pPr>
            <a:r>
              <a:rPr lang="ru-RU" sz="2800" dirty="0"/>
              <a:t>школа живописи</a:t>
            </a:r>
            <a:r>
              <a:rPr lang="en-US" sz="2800" dirty="0"/>
              <a:t> XV - XVIII </a:t>
            </a:r>
            <a:r>
              <a:rPr lang="ru-RU" sz="2800" dirty="0"/>
              <a:t>веков</a:t>
            </a:r>
          </a:p>
          <a:p>
            <a:pPr>
              <a:defRPr/>
            </a:pPr>
            <a:r>
              <a:rPr lang="ru-RU" sz="2800" dirty="0"/>
              <a:t>коньки</a:t>
            </a:r>
          </a:p>
          <a:p>
            <a:pPr>
              <a:defRPr/>
            </a:pPr>
            <a:r>
              <a:rPr lang="ru-RU" sz="2800" dirty="0"/>
              <a:t>сыр</a:t>
            </a:r>
          </a:p>
          <a:p>
            <a:pPr>
              <a:defRPr/>
            </a:pPr>
            <a:r>
              <a:rPr lang="ru-RU" sz="2800" dirty="0"/>
              <a:t>корабли</a:t>
            </a:r>
          </a:p>
          <a:p>
            <a:pPr>
              <a:defRPr/>
            </a:pPr>
            <a:r>
              <a:rPr lang="ru-RU" sz="2800" dirty="0"/>
              <a:t>мельница</a:t>
            </a:r>
          </a:p>
          <a:p>
            <a:pPr>
              <a:defRPr/>
            </a:pPr>
            <a:r>
              <a:rPr lang="ru-RU" sz="2800" dirty="0"/>
              <a:t>марихуана</a:t>
            </a:r>
          </a:p>
          <a:p>
            <a:pPr>
              <a:defRPr/>
            </a:pPr>
            <a:r>
              <a:rPr lang="ru-RU" sz="2800" dirty="0"/>
              <a:t>каналы</a:t>
            </a:r>
          </a:p>
          <a:p>
            <a:pPr>
              <a:defRPr/>
            </a:pPr>
            <a:r>
              <a:rPr lang="ru-RU" sz="2800" dirty="0"/>
              <a:t>Сальвадор Дали </a:t>
            </a:r>
          </a:p>
          <a:p>
            <a:pPr marL="0" indent="0">
              <a:buFontTx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>
            <a:extLst>
              <a:ext uri="{FF2B5EF4-FFF2-40B4-BE49-F238E27FC236}">
                <a16:creationId xmlns:a16="http://schemas.microsoft.com/office/drawing/2014/main" xmlns="" id="{2EACA8D3-7E74-44B5-A9D0-39BD7D2481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ru-RU" altLang="ru-RU" sz="3200"/>
              <a:t>Италия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5753AF7-9BFC-4838-A8E4-84C63BC9A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836613"/>
            <a:ext cx="8229600" cy="4957762"/>
          </a:xfrm>
        </p:spPr>
        <p:txBody>
          <a:bodyPr/>
          <a:lstStyle/>
          <a:p>
            <a:pPr>
              <a:defRPr/>
            </a:pPr>
            <a:r>
              <a:rPr lang="ru-RU" dirty="0"/>
              <a:t>отдых</a:t>
            </a:r>
          </a:p>
          <a:p>
            <a:pPr>
              <a:defRPr/>
            </a:pPr>
            <a:r>
              <a:rPr lang="ru-RU" dirty="0"/>
              <a:t>оливки </a:t>
            </a:r>
          </a:p>
          <a:p>
            <a:pPr>
              <a:defRPr/>
            </a:pPr>
            <a:r>
              <a:rPr lang="ru-RU" dirty="0"/>
              <a:t>спагетти </a:t>
            </a:r>
          </a:p>
          <a:p>
            <a:pPr>
              <a:defRPr/>
            </a:pPr>
            <a:r>
              <a:rPr lang="ru-RU" dirty="0"/>
              <a:t>пицца </a:t>
            </a:r>
          </a:p>
          <a:p>
            <a:pPr>
              <a:defRPr/>
            </a:pPr>
            <a:r>
              <a:rPr lang="ru-RU" dirty="0" err="1"/>
              <a:t>Renaissance</a:t>
            </a:r>
            <a:r>
              <a:rPr lang="ru-RU" dirty="0"/>
              <a:t> [Возрождение] </a:t>
            </a:r>
          </a:p>
          <a:p>
            <a:pPr>
              <a:defRPr/>
            </a:pPr>
            <a:r>
              <a:rPr lang="ru-RU" dirty="0"/>
              <a:t>Рим </a:t>
            </a:r>
          </a:p>
          <a:p>
            <a:pPr>
              <a:defRPr/>
            </a:pPr>
            <a:r>
              <a:rPr lang="ru-RU" dirty="0"/>
              <a:t>Папа Римский</a:t>
            </a:r>
          </a:p>
          <a:p>
            <a:pPr>
              <a:defRPr/>
            </a:pPr>
            <a:r>
              <a:rPr lang="ru-RU" dirty="0"/>
              <a:t>венецианский карнавал  </a:t>
            </a:r>
          </a:p>
          <a:p>
            <a:pPr>
              <a:defRPr/>
            </a:pPr>
            <a:r>
              <a:rPr lang="ru-RU" dirty="0"/>
              <a:t>опера</a:t>
            </a:r>
          </a:p>
          <a:p>
            <a:pPr>
              <a:defRPr/>
            </a:pPr>
            <a:r>
              <a:rPr lang="ru-RU" dirty="0" err="1"/>
              <a:t>pasta</a:t>
            </a:r>
            <a:r>
              <a:rPr lang="ru-RU" dirty="0"/>
              <a:t> [макароны]</a:t>
            </a:r>
          </a:p>
          <a:p>
            <a:pPr marL="0" indent="0">
              <a:buFontTx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702E9C1-52D4-4ED1-8CD5-CF80C43288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sz="4800" b="1">
                <a:solidFill>
                  <a:srgbClr val="FF0000"/>
                </a:solidFill>
              </a:rPr>
              <a:t>Языковая картина мира </a:t>
            </a:r>
            <a:r>
              <a:rPr lang="ru-RU" altLang="ru-RU" sz="4500"/>
              <a:t>– совокупность знаний о мире, которые отражены в языке.</a:t>
            </a:r>
          </a:p>
          <a:p>
            <a:pPr marL="0" indent="0" algn="ctr">
              <a:buFontTx/>
              <a:buNone/>
            </a:pPr>
            <a:r>
              <a:rPr lang="ru-RU" altLang="ru-RU" sz="4500" u="sng"/>
              <a:t>Лексические значения слов в совокупности образуют языковую картину мира.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E26056A-ADBA-4C7F-99C7-1A4EEE9C1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260350"/>
            <a:ext cx="8229600" cy="6192838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3800" u="sng" dirty="0"/>
              <a:t>Языковая картина мира: </a:t>
            </a:r>
          </a:p>
          <a:p>
            <a:pPr>
              <a:defRPr/>
            </a:pPr>
            <a:r>
              <a:rPr lang="ru-RU" sz="3500" dirty="0"/>
              <a:t>является </a:t>
            </a:r>
            <a:r>
              <a:rPr lang="ru-RU" sz="3500" b="1" dirty="0">
                <a:solidFill>
                  <a:schemeClr val="accent2"/>
                </a:solidFill>
              </a:rPr>
              <a:t>«наивной»</a:t>
            </a:r>
            <a:r>
              <a:rPr lang="ru-RU" sz="3500" dirty="0"/>
              <a:t>, т.к. во многих отношениях отличается от «научной» картины; </a:t>
            </a:r>
          </a:p>
          <a:p>
            <a:pPr>
              <a:defRPr/>
            </a:pPr>
            <a:r>
              <a:rPr lang="ru-RU" sz="3500" b="1" dirty="0">
                <a:solidFill>
                  <a:schemeClr val="accent2"/>
                </a:solidFill>
              </a:rPr>
              <a:t>предшествует и формирует  научную картину мира </a:t>
            </a:r>
            <a:r>
              <a:rPr lang="ru-RU" sz="3500" dirty="0"/>
              <a:t>(химическую, физическую и др.), т.к. человек способен понимать мир и самого себя благодаря языку, в котором закрепляется общественно-исторический опыт.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xmlns="" id="{1F5072B2-AAAE-47BD-8BA0-314179030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873250"/>
          </a:xfrm>
        </p:spPr>
        <p:txBody>
          <a:bodyPr/>
          <a:lstStyle/>
          <a:p>
            <a:pPr>
              <a:defRPr/>
            </a:pPr>
            <a:r>
              <a:rPr lang="ru-RU" sz="2400" b="1" u="sng" kern="1200" dirty="0">
                <a:solidFill>
                  <a:schemeClr val="tx1"/>
                </a:solidFill>
                <a:ea typeface="+mn-ea"/>
              </a:rPr>
              <a:t>2. Отличия между лексическим значением слова и научным понятием</a:t>
            </a:r>
          </a:p>
        </p:txBody>
      </p:sp>
      <p:sp>
        <p:nvSpPr>
          <p:cNvPr id="14339" name="Объект 2">
            <a:extLst>
              <a:ext uri="{FF2B5EF4-FFF2-40B4-BE49-F238E27FC236}">
                <a16:creationId xmlns:a16="http://schemas.microsoft.com/office/drawing/2014/main" xmlns="" id="{18C9F274-EF82-46C6-B313-0736C846E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2205038"/>
            <a:ext cx="8229600" cy="43926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800" dirty="0"/>
              <a:t>1. </a:t>
            </a:r>
            <a:r>
              <a:rPr lang="ru-RU" sz="2800" b="1" i="1" dirty="0">
                <a:solidFill>
                  <a:srgbClr val="FF0000"/>
                </a:solidFill>
              </a:rPr>
              <a:t>Лексические значения слов </a:t>
            </a:r>
            <a:r>
              <a:rPr lang="ru-RU" sz="2800" i="1" dirty="0"/>
              <a:t>в совокупности образуют </a:t>
            </a:r>
            <a:r>
              <a:rPr lang="ru-RU" sz="2800" b="1" i="1" dirty="0"/>
              <a:t>языковую картину мира</a:t>
            </a:r>
            <a:r>
              <a:rPr lang="ru-RU" sz="2800" dirty="0"/>
              <a:t>, которая отличается от научной картины мира, но в целом не противоречит ей.</a:t>
            </a:r>
            <a:r>
              <a:rPr lang="ru-RU" sz="2800" i="1" dirty="0"/>
              <a:t> На основе языковой картины складывается обыденное сознание</a:t>
            </a:r>
            <a:r>
              <a:rPr lang="ru-RU" sz="2800" dirty="0"/>
              <a:t> (как одна из форм общественного сознания).</a:t>
            </a:r>
          </a:p>
          <a:p>
            <a:pPr marL="0" indent="442913">
              <a:buFontTx/>
              <a:buNone/>
              <a:defRPr/>
            </a:pPr>
            <a:r>
              <a:rPr lang="ru-RU" sz="2800" b="1" i="1" dirty="0">
                <a:solidFill>
                  <a:srgbClr val="FF0000"/>
                </a:solidFill>
              </a:rPr>
              <a:t>Научные понятия </a:t>
            </a:r>
            <a:r>
              <a:rPr lang="ru-RU" sz="2800" i="1" dirty="0"/>
              <a:t>образуют </a:t>
            </a:r>
            <a:r>
              <a:rPr lang="ru-RU" sz="2800" b="1" i="1" dirty="0"/>
              <a:t>научную картину мира.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2116D5EC-BCA1-4AD1-80F3-96A0C652F8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73063"/>
            <a:ext cx="8229600" cy="1143000"/>
          </a:xfrm>
        </p:spPr>
        <p:txBody>
          <a:bodyPr/>
          <a:lstStyle/>
          <a:p>
            <a:r>
              <a:rPr lang="ru-RU" altLang="ru-RU"/>
              <a:t>Вопросы</a:t>
            </a:r>
          </a:p>
        </p:txBody>
      </p:sp>
      <p:sp>
        <p:nvSpPr>
          <p:cNvPr id="3075" name="Объект 2">
            <a:extLst>
              <a:ext uri="{FF2B5EF4-FFF2-40B4-BE49-F238E27FC236}">
                <a16:creationId xmlns:a16="http://schemas.microsoft.com/office/drawing/2014/main" xmlns="" id="{2AA7564F-E656-470B-8D38-E79DEE37F5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/>
              <a:t>1. Понятие реальной, языковой, научной и культурной (концептуальной), картин мира.</a:t>
            </a:r>
          </a:p>
          <a:p>
            <a:pPr marL="0" indent="0">
              <a:buFontTx/>
              <a:buNone/>
            </a:pPr>
            <a:r>
              <a:rPr lang="ru-RU" altLang="ru-RU"/>
              <a:t>2. Отличия между лексическим значением слова и научным понятием.</a:t>
            </a:r>
          </a:p>
          <a:p>
            <a:pPr marL="0" indent="0">
              <a:buFontTx/>
              <a:buNone/>
            </a:pPr>
            <a:r>
              <a:rPr lang="ru-RU" altLang="ru-RU"/>
              <a:t>3. Гипотеза "лингвистической относительности" Эдварда Сепира и Бенджамина Уорфа и экспериментальные подходы к ее верификации.</a:t>
            </a:r>
          </a:p>
          <a:p>
            <a:pPr marL="0" indent="0">
              <a:buFontTx/>
              <a:buNone/>
            </a:pPr>
            <a:endParaRPr lang="ru-RU" alt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>
            <a:extLst>
              <a:ext uri="{FF2B5EF4-FFF2-40B4-BE49-F238E27FC236}">
                <a16:creationId xmlns:a16="http://schemas.microsoft.com/office/drawing/2014/main" xmlns="" id="{00F6C509-DF7C-459E-9942-4E8A1D7E96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4579" name="Объект 2">
            <a:extLst>
              <a:ext uri="{FF2B5EF4-FFF2-40B4-BE49-F238E27FC236}">
                <a16:creationId xmlns:a16="http://schemas.microsoft.com/office/drawing/2014/main" xmlns="" id="{6F018A92-08A2-4B2B-86AB-FD24AC436F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2800" i="1"/>
              <a:t>Значения слов</a:t>
            </a:r>
            <a:r>
              <a:rPr lang="ru-RU" altLang="ru-RU" sz="2800"/>
              <a:t>, будучи коллективными представлениями о разных явлениях мира, не только </a:t>
            </a:r>
            <a:r>
              <a:rPr lang="ru-RU" altLang="ru-RU" sz="2800" i="1"/>
              <a:t>неполны</a:t>
            </a:r>
            <a:r>
              <a:rPr lang="ru-RU" altLang="ru-RU" sz="2800"/>
              <a:t> или «</a:t>
            </a:r>
            <a:r>
              <a:rPr lang="ru-RU" altLang="ru-RU" sz="2800" i="1"/>
              <a:t>поверхностны</a:t>
            </a:r>
            <a:r>
              <a:rPr lang="ru-RU" altLang="ru-RU" sz="2800"/>
              <a:t>» (в сравнении с научными понятиями), но иногда и </a:t>
            </a:r>
            <a:r>
              <a:rPr lang="ru-RU" altLang="ru-RU" sz="2800" i="1"/>
              <a:t>противоречат</a:t>
            </a:r>
            <a:r>
              <a:rPr lang="ru-RU" altLang="ru-RU" sz="2800"/>
              <a:t> им (например, по народным представлениям </a:t>
            </a:r>
            <a:r>
              <a:rPr lang="ru-RU" altLang="ru-RU" sz="2800" i="1"/>
              <a:t>кит</a:t>
            </a:r>
            <a:r>
              <a:rPr lang="ru-RU" altLang="ru-RU" sz="2800"/>
              <a:t> — это 'рыба’). </a:t>
            </a:r>
          </a:p>
          <a:p>
            <a:pPr marL="0" indent="0">
              <a:buFontTx/>
              <a:buNone/>
            </a:pPr>
            <a:r>
              <a:rPr lang="ru-RU" altLang="ru-RU" sz="2800"/>
              <a:t>Л.В. Щерба указывал в этой связи на различия в классификациях и определениях между ботаникой, зоологией, минералогией, геометрией, с одной стороны, и «наивными» или, как их называл Л.В. Щерба, «обывательскими», или «бытовыми», понятиями, с другой.</a:t>
            </a:r>
          </a:p>
          <a:p>
            <a:pPr marL="0" indent="0">
              <a:buFontTx/>
              <a:buNone/>
            </a:pPr>
            <a:endParaRPr lang="ru-RU" alt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>
            <a:extLst>
              <a:ext uri="{FF2B5EF4-FFF2-40B4-BE49-F238E27FC236}">
                <a16:creationId xmlns:a16="http://schemas.microsoft.com/office/drawing/2014/main" xmlns="" id="{712DC631-BEC5-4D1E-9B8B-585C9A4779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31D3230-AF6C-4F74-9A29-F2B06B1AC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i="1" dirty="0"/>
              <a:t>В целом, языковая картина мира, хотя и отличается от научной, все же не противоречит ей</a:t>
            </a:r>
            <a:r>
              <a:rPr lang="ru-RU" dirty="0"/>
              <a:t> (за исключением немногих частностей). В языковой картине запечатлен первый опыт в осознании мира. </a:t>
            </a:r>
          </a:p>
          <a:p>
            <a:pPr marL="0" indent="0">
              <a:buFontTx/>
              <a:buNone/>
              <a:defRPr/>
            </a:pPr>
            <a:r>
              <a:rPr lang="ru-RU" dirty="0"/>
              <a:t>Этот опыт не полон и не глубок, но в основной массе своих единиц - лексических значений - подтверждается наукой.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Объект 2">
            <a:extLst>
              <a:ext uri="{FF2B5EF4-FFF2-40B4-BE49-F238E27FC236}">
                <a16:creationId xmlns:a16="http://schemas.microsoft.com/office/drawing/2014/main" xmlns="" id="{9443D05A-F2F0-4FE6-9F8F-03DBE5AF1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333375"/>
            <a:ext cx="8507413" cy="633571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dirty="0"/>
              <a:t>2. </a:t>
            </a:r>
            <a:r>
              <a:rPr lang="ru-RU" b="1" dirty="0">
                <a:solidFill>
                  <a:srgbClr val="C00000"/>
                </a:solidFill>
              </a:rPr>
              <a:t>Слово</a:t>
            </a:r>
            <a:r>
              <a:rPr lang="ru-RU" dirty="0"/>
              <a:t> </a:t>
            </a:r>
            <a:r>
              <a:rPr lang="ru-RU" b="1" dirty="0"/>
              <a:t>многозначно.</a:t>
            </a:r>
            <a:r>
              <a:rPr lang="ru-RU" dirty="0"/>
              <a:t> </a:t>
            </a:r>
          </a:p>
          <a:p>
            <a:pPr marL="0" indent="0">
              <a:buFontTx/>
              <a:buNone/>
              <a:defRPr/>
            </a:pPr>
            <a:r>
              <a:rPr lang="ru-RU" sz="2400" dirty="0"/>
              <a:t>Т.е. содержание отдельного слова не является монолитом; оно существует как система отдельных значений. Для общего языка (за пределами терминологии) характерна возможность выразить «одно и то же» по-разному. (Это свойство языка называют «</a:t>
            </a:r>
            <a:r>
              <a:rPr lang="ru-RU" sz="2400" i="1" dirty="0"/>
              <a:t>гибкость</a:t>
            </a:r>
            <a:r>
              <a:rPr lang="ru-RU" sz="2400" dirty="0"/>
              <a:t>».)</a:t>
            </a:r>
          </a:p>
          <a:p>
            <a:pPr marL="0" indent="0">
              <a:buFontTx/>
              <a:buNone/>
              <a:defRPr/>
            </a:pPr>
            <a:endParaRPr lang="ru-RU" sz="2400" dirty="0"/>
          </a:p>
          <a:p>
            <a:pPr marL="0" indent="0">
              <a:buFontTx/>
              <a:buNone/>
              <a:defRPr/>
            </a:pPr>
            <a:r>
              <a:rPr lang="ru-RU" b="1" dirty="0">
                <a:solidFill>
                  <a:srgbClr val="C00000"/>
                </a:solidFill>
              </a:rPr>
              <a:t>Термины</a:t>
            </a:r>
            <a:r>
              <a:rPr lang="ru-RU" dirty="0"/>
              <a:t> </a:t>
            </a:r>
            <a:r>
              <a:rPr lang="ru-RU" b="1" dirty="0"/>
              <a:t>«стремятся» к однозначности</a:t>
            </a:r>
            <a:r>
              <a:rPr lang="ru-RU" dirty="0"/>
              <a:t>. </a:t>
            </a:r>
          </a:p>
          <a:p>
            <a:pPr marL="0" indent="0">
              <a:buFontTx/>
              <a:buNone/>
              <a:defRPr/>
            </a:pPr>
            <a:r>
              <a:rPr lang="ru-RU" sz="2400" dirty="0"/>
              <a:t>Чем </a:t>
            </a:r>
            <a:r>
              <a:rPr lang="ru-RU" sz="2400" dirty="0" err="1"/>
              <a:t>специальнее</a:t>
            </a:r>
            <a:r>
              <a:rPr lang="ru-RU" sz="2400" dirty="0"/>
              <a:t> и строже терминология, тем дальше она от общей лексики, от ее стихийного и непрестанного семантического варьирования. «Хороший» термин в принципе не только однозначен, но и незаменим, т.е. не имеет синонимов или дублетов.</a:t>
            </a:r>
          </a:p>
          <a:p>
            <a:pPr marL="0" indent="0">
              <a:buFontTx/>
              <a:buNone/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Объект 2">
            <a:extLst>
              <a:ext uri="{FF2B5EF4-FFF2-40B4-BE49-F238E27FC236}">
                <a16:creationId xmlns:a16="http://schemas.microsoft.com/office/drawing/2014/main" xmlns="" id="{B693812B-EE18-4B94-BF2A-59977F0B6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3250"/>
            <a:ext cx="8229600" cy="5649913"/>
          </a:xfrm>
        </p:spPr>
        <p:txBody>
          <a:bodyPr/>
          <a:lstStyle/>
          <a:p>
            <a:pPr marL="633413" indent="-633413">
              <a:buFontTx/>
              <a:buNone/>
              <a:defRPr/>
            </a:pPr>
            <a:r>
              <a:rPr lang="ru-RU" dirty="0"/>
              <a:t>3. </a:t>
            </a:r>
            <a:r>
              <a:rPr lang="ru-RU" b="1" dirty="0">
                <a:solidFill>
                  <a:srgbClr val="C00000"/>
                </a:solidFill>
              </a:rPr>
              <a:t>Лексическое</a:t>
            </a:r>
            <a:r>
              <a:rPr lang="ru-RU" b="1" dirty="0"/>
              <a:t> </a:t>
            </a:r>
            <a:r>
              <a:rPr lang="ru-RU" b="1" dirty="0">
                <a:solidFill>
                  <a:srgbClr val="C00000"/>
                </a:solidFill>
              </a:rPr>
              <a:t>значение</a:t>
            </a:r>
            <a:r>
              <a:rPr lang="ru-RU" dirty="0"/>
              <a:t> принадлежит этапу</a:t>
            </a:r>
            <a:r>
              <a:rPr lang="ru-RU" i="1" dirty="0"/>
              <a:t> </a:t>
            </a:r>
            <a:r>
              <a:rPr lang="ru-RU" b="1" i="1" dirty="0"/>
              <a:t>чувственно-наглядного</a:t>
            </a:r>
            <a:r>
              <a:rPr lang="ru-RU" i="1" dirty="0"/>
              <a:t> отображения мира.</a:t>
            </a:r>
            <a:r>
              <a:rPr lang="ru-RU" dirty="0"/>
              <a:t> </a:t>
            </a:r>
          </a:p>
          <a:p>
            <a:pPr marL="633413" indent="-633413">
              <a:buFontTx/>
              <a:buNone/>
              <a:defRPr/>
            </a:pPr>
            <a:r>
              <a:rPr lang="ru-RU" sz="2800" dirty="0"/>
              <a:t>По характеру заключенной в нем информации лексическое значение соответствует представлению; значение слова есть коллективное представление.</a:t>
            </a:r>
            <a:endParaRPr lang="ru-RU" sz="2800" i="1" dirty="0"/>
          </a:p>
          <a:p>
            <a:pPr marL="633413" indent="0">
              <a:buFontTx/>
              <a:buNone/>
              <a:defRPr/>
            </a:pPr>
            <a:r>
              <a:rPr lang="ru-RU" b="1" dirty="0">
                <a:solidFill>
                  <a:srgbClr val="C00000"/>
                </a:solidFill>
              </a:rPr>
              <a:t>Понятие</a:t>
            </a:r>
            <a:r>
              <a:rPr lang="ru-RU" dirty="0"/>
              <a:t> принадлежит этапу</a:t>
            </a:r>
            <a:r>
              <a:rPr lang="ru-RU" i="1" dirty="0"/>
              <a:t> </a:t>
            </a:r>
            <a:r>
              <a:rPr lang="ru-RU" b="1" i="1" dirty="0"/>
              <a:t>абстрактного</a:t>
            </a:r>
            <a:r>
              <a:rPr lang="ru-RU" i="1" dirty="0"/>
              <a:t> мышления.</a:t>
            </a: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Объект 2">
            <a:extLst>
              <a:ext uri="{FF2B5EF4-FFF2-40B4-BE49-F238E27FC236}">
                <a16:creationId xmlns:a16="http://schemas.microsoft.com/office/drawing/2014/main" xmlns="" id="{826412B0-9688-40A4-9B79-442314D38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620713"/>
            <a:ext cx="8229600" cy="5761037"/>
          </a:xfrm>
        </p:spPr>
        <p:txBody>
          <a:bodyPr/>
          <a:lstStyle/>
          <a:p>
            <a:pPr marL="633413" indent="-633413">
              <a:buFontTx/>
              <a:buNone/>
              <a:defRPr/>
            </a:pPr>
            <a:r>
              <a:rPr lang="ru-RU" sz="4500" dirty="0"/>
              <a:t>4. В </a:t>
            </a:r>
            <a:r>
              <a:rPr lang="ru-RU" sz="4500" b="1" dirty="0">
                <a:solidFill>
                  <a:srgbClr val="C00000"/>
                </a:solidFill>
              </a:rPr>
              <a:t>лексическом значении </a:t>
            </a:r>
            <a:r>
              <a:rPr lang="ru-RU" sz="4500" dirty="0"/>
              <a:t>отображаются </a:t>
            </a:r>
            <a:r>
              <a:rPr lang="ru-RU" sz="4500" b="1" dirty="0"/>
              <a:t>видимые</a:t>
            </a:r>
            <a:r>
              <a:rPr lang="ru-RU" sz="4500" dirty="0"/>
              <a:t>, но </a:t>
            </a:r>
            <a:r>
              <a:rPr lang="ru-RU" sz="4500" b="1" dirty="0"/>
              <a:t>не </a:t>
            </a:r>
            <a:r>
              <a:rPr lang="ru-RU" sz="4500" dirty="0"/>
              <a:t>обязательно </a:t>
            </a:r>
            <a:r>
              <a:rPr lang="ru-RU" sz="4500" b="1" dirty="0"/>
              <a:t>существенные свойства </a:t>
            </a:r>
            <a:r>
              <a:rPr lang="ru-RU" sz="4500" dirty="0"/>
              <a:t>вещей.</a:t>
            </a:r>
          </a:p>
          <a:p>
            <a:pPr marL="633413" indent="0">
              <a:buFontTx/>
              <a:buNone/>
              <a:defRPr/>
            </a:pPr>
            <a:r>
              <a:rPr lang="ru-RU" sz="4500" dirty="0"/>
              <a:t>В </a:t>
            </a:r>
            <a:r>
              <a:rPr lang="ru-RU" sz="4500" b="1" dirty="0">
                <a:solidFill>
                  <a:srgbClr val="C00000"/>
                </a:solidFill>
              </a:rPr>
              <a:t>понятии</a:t>
            </a:r>
            <a:r>
              <a:rPr lang="ru-RU" sz="4500" dirty="0"/>
              <a:t> отображаются </a:t>
            </a:r>
            <a:r>
              <a:rPr lang="ru-RU" sz="4500" b="1" dirty="0"/>
              <a:t>сущностные свойства </a:t>
            </a:r>
            <a:r>
              <a:rPr lang="ru-RU" sz="4500" dirty="0"/>
              <a:t>вещей.</a:t>
            </a:r>
          </a:p>
          <a:p>
            <a:pPr marL="0" indent="0">
              <a:buFontTx/>
              <a:buNone/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Объект 2">
            <a:extLst>
              <a:ext uri="{FF2B5EF4-FFF2-40B4-BE49-F238E27FC236}">
                <a16:creationId xmlns:a16="http://schemas.microsoft.com/office/drawing/2014/main" xmlns="" id="{A70DB1FF-7DEF-4ADB-9A46-86CEF6817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225" y="404813"/>
            <a:ext cx="8964613" cy="6337300"/>
          </a:xfrm>
        </p:spPr>
        <p:txBody>
          <a:bodyPr/>
          <a:lstStyle/>
          <a:p>
            <a:pPr marL="633413" indent="-633413">
              <a:buFontTx/>
              <a:buNone/>
              <a:defRPr/>
            </a:pPr>
            <a:r>
              <a:rPr lang="ru-RU" sz="4500" dirty="0"/>
              <a:t>5. В </a:t>
            </a:r>
            <a:r>
              <a:rPr lang="ru-RU" sz="4500" b="1" dirty="0">
                <a:solidFill>
                  <a:srgbClr val="C00000"/>
                </a:solidFill>
              </a:rPr>
              <a:t>лексических значениях </a:t>
            </a:r>
            <a:r>
              <a:rPr lang="ru-RU" sz="4500" dirty="0"/>
              <a:t>бывают </a:t>
            </a:r>
            <a:r>
              <a:rPr lang="ru-RU" sz="4500" b="1" dirty="0"/>
              <a:t>коннотации</a:t>
            </a:r>
            <a:r>
              <a:rPr lang="ru-RU" sz="4500" dirty="0"/>
              <a:t> (</a:t>
            </a:r>
            <a:r>
              <a:rPr lang="ru-RU" sz="4500" i="1" dirty="0"/>
              <a:t>субъективные</a:t>
            </a:r>
            <a:r>
              <a:rPr lang="ru-RU" sz="4500" dirty="0"/>
              <a:t> эмоционально-оценочные компоненты).</a:t>
            </a:r>
          </a:p>
          <a:p>
            <a:pPr marL="633413" indent="0">
              <a:buFontTx/>
              <a:buNone/>
              <a:defRPr/>
            </a:pPr>
            <a:r>
              <a:rPr lang="ru-RU" sz="4500" dirty="0"/>
              <a:t>Научные понятия стремятся к </a:t>
            </a:r>
            <a:r>
              <a:rPr lang="ru-RU" sz="4500" i="1" dirty="0"/>
              <a:t>объективности</a:t>
            </a:r>
            <a:r>
              <a:rPr lang="ru-RU" sz="4500" dirty="0"/>
              <a:t>, </a:t>
            </a:r>
            <a:r>
              <a:rPr lang="ru-RU" sz="4500" b="1" dirty="0"/>
              <a:t>коннотации</a:t>
            </a:r>
            <a:r>
              <a:rPr lang="ru-RU" sz="4500" dirty="0"/>
              <a:t> в них </a:t>
            </a:r>
            <a:r>
              <a:rPr lang="ru-RU" sz="4500" b="1" dirty="0"/>
              <a:t>отсутствуют</a:t>
            </a:r>
            <a:r>
              <a:rPr lang="ru-RU" sz="4500" dirty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>
            <a:extLst>
              <a:ext uri="{FF2B5EF4-FFF2-40B4-BE49-F238E27FC236}">
                <a16:creationId xmlns:a16="http://schemas.microsoft.com/office/drawing/2014/main" xmlns="" id="{7D2ECFA1-7D3C-4D0E-83A4-8B543EA2A3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r>
              <a:rPr lang="ru-RU" altLang="ru-RU" sz="2800" b="1" u="sng" dirty="0"/>
              <a:t>3. Гипотеза "лингвистической относительности" Эдварда Сепира и Бенджамина Уорфа и экспериментальные подходы к ее верификации</a:t>
            </a:r>
          </a:p>
        </p:txBody>
      </p:sp>
      <p:sp>
        <p:nvSpPr>
          <p:cNvPr id="19459" name="Объект 2">
            <a:extLst>
              <a:ext uri="{FF2B5EF4-FFF2-40B4-BE49-F238E27FC236}">
                <a16:creationId xmlns:a16="http://schemas.microsoft.com/office/drawing/2014/main" xmlns="" id="{48054AE8-9F5E-4285-8EEF-CF5BE0119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2420938"/>
            <a:ext cx="8229600" cy="4103687"/>
          </a:xfrm>
        </p:spPr>
        <p:txBody>
          <a:bodyPr/>
          <a:lstStyle/>
          <a:p>
            <a:pPr marL="0" indent="354013" algn="ctr">
              <a:buFontTx/>
              <a:buNone/>
              <a:defRPr/>
            </a:pPr>
            <a:r>
              <a:rPr lang="ru-RU" sz="3500" u="sng" dirty="0"/>
              <a:t>Суть гипотезы:</a:t>
            </a:r>
          </a:p>
          <a:p>
            <a:pPr>
              <a:defRPr/>
            </a:pPr>
            <a:r>
              <a:rPr lang="ru-RU" sz="3500" b="1" dirty="0"/>
              <a:t>люди видят мир по-разному - сквозь призму своего родного языка;</a:t>
            </a:r>
            <a:endParaRPr lang="ru-RU" sz="3500" dirty="0"/>
          </a:p>
          <a:p>
            <a:pPr>
              <a:defRPr/>
            </a:pPr>
            <a:r>
              <a:rPr lang="ru-RU" sz="3500" b="1" dirty="0"/>
              <a:t>язык</a:t>
            </a:r>
            <a:r>
              <a:rPr lang="ru-RU" sz="3500" dirty="0"/>
              <a:t> – это не просто инструмент для воспроизведения мыслей, он сам </a:t>
            </a:r>
            <a:r>
              <a:rPr lang="ru-RU" sz="3500" b="1" dirty="0"/>
              <a:t>формирует наши мысли.</a:t>
            </a:r>
            <a:endParaRPr lang="ru-RU" sz="3500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>
            <a:extLst>
              <a:ext uri="{FF2B5EF4-FFF2-40B4-BE49-F238E27FC236}">
                <a16:creationId xmlns:a16="http://schemas.microsoft.com/office/drawing/2014/main" xmlns="" id="{AB2AA9BB-6289-44F4-800A-3C31C1199E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635000"/>
          </a:xfrm>
        </p:spPr>
        <p:txBody>
          <a:bodyPr/>
          <a:lstStyle/>
          <a:p>
            <a:r>
              <a:rPr lang="ru-RU" altLang="ru-RU" u="sng"/>
              <a:t>Согласно этой гипотезе:</a:t>
            </a:r>
          </a:p>
        </p:txBody>
      </p:sp>
      <p:sp>
        <p:nvSpPr>
          <p:cNvPr id="20483" name="Объект 2">
            <a:extLst>
              <a:ext uri="{FF2B5EF4-FFF2-40B4-BE49-F238E27FC236}">
                <a16:creationId xmlns:a16="http://schemas.microsoft.com/office/drawing/2014/main" xmlns="" id="{18C062A6-52D6-4E0A-864B-31F695ABBF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981075"/>
            <a:ext cx="8229600" cy="5256213"/>
          </a:xfrm>
        </p:spPr>
        <p:txBody>
          <a:bodyPr/>
          <a:lstStyle/>
          <a:p>
            <a:r>
              <a:rPr lang="ru-RU" altLang="ru-RU"/>
              <a:t>предмет или явление становятся </a:t>
            </a:r>
            <a:r>
              <a:rPr lang="ru-RU" altLang="ru-RU" i="1"/>
              <a:t>доступными </a:t>
            </a:r>
            <a:r>
              <a:rPr lang="ru-RU" altLang="ru-RU"/>
              <a:t>для нас только тогда, когда им </a:t>
            </a:r>
            <a:r>
              <a:rPr lang="ru-RU" altLang="ru-RU" i="1"/>
              <a:t>дается название</a:t>
            </a:r>
            <a:r>
              <a:rPr lang="ru-RU" altLang="ru-RU"/>
              <a:t>:</a:t>
            </a:r>
          </a:p>
          <a:p>
            <a:r>
              <a:rPr lang="ru-RU" altLang="ru-RU"/>
              <a:t>предмет или явление, </a:t>
            </a:r>
            <a:r>
              <a:rPr lang="ru-RU" altLang="ru-RU" i="1"/>
              <a:t>не имеющие названия</a:t>
            </a:r>
            <a:r>
              <a:rPr lang="ru-RU" altLang="ru-RU"/>
              <a:t>, для нас </a:t>
            </a:r>
            <a:r>
              <a:rPr lang="ru-RU" altLang="ru-RU" i="1"/>
              <a:t>не существуют</a:t>
            </a:r>
            <a:r>
              <a:rPr lang="ru-RU" altLang="ru-RU"/>
              <a:t>;</a:t>
            </a:r>
          </a:p>
          <a:p>
            <a:r>
              <a:rPr lang="ru-RU" altLang="ru-RU" i="1"/>
              <a:t>язык </a:t>
            </a:r>
            <a:r>
              <a:rPr lang="ru-RU" altLang="ru-RU"/>
              <a:t>не просто отображает мир, а </a:t>
            </a:r>
            <a:r>
              <a:rPr lang="ru-RU" altLang="ru-RU" i="1"/>
              <a:t>строит идеальный мир </a:t>
            </a:r>
            <a:r>
              <a:rPr lang="ru-RU" altLang="ru-RU"/>
              <a:t>в нашем сознании;</a:t>
            </a:r>
          </a:p>
          <a:p>
            <a:r>
              <a:rPr lang="ru-RU" altLang="ru-RU"/>
              <a:t>люди, говорящие на разных языках, видят мир по-разному.</a:t>
            </a:r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>
            <a:extLst>
              <a:ext uri="{FF2B5EF4-FFF2-40B4-BE49-F238E27FC236}">
                <a16:creationId xmlns:a16="http://schemas.microsoft.com/office/drawing/2014/main" xmlns="" id="{AFAA4510-4811-4AA9-8393-DDFF174232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8915" name="Объект 2">
            <a:extLst>
              <a:ext uri="{FF2B5EF4-FFF2-40B4-BE49-F238E27FC236}">
                <a16:creationId xmlns:a16="http://schemas.microsoft.com/office/drawing/2014/main" xmlns="" id="{CA3E0E5A-27F5-4A59-ACEA-087CF7CCBD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altLang="ru-RU"/>
              <a:t>В поисках доказательств гипотезы Сепира - Уорфа часто пишут о различиях между языками в членении цветового континуума: в одних языках есть семь основных (однословных) названий цветов радуги (например, русский, белорусский), в других - шесть (английский, немецкий), где-то - пять, в языке шона (Родезия) - четыре, в языке басса (Либерия) - два.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>
            <a:extLst>
              <a:ext uri="{FF2B5EF4-FFF2-40B4-BE49-F238E27FC236}">
                <a16:creationId xmlns:a16="http://schemas.microsoft.com/office/drawing/2014/main" xmlns="" id="{B07C7B34-0C8B-411E-BA0C-24BA770B59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41475"/>
          </a:xfrm>
        </p:spPr>
        <p:txBody>
          <a:bodyPr/>
          <a:lstStyle/>
          <a:p>
            <a:r>
              <a:rPr lang="ru-RU" altLang="ru-RU" sz="3700" b="1" u="sng"/>
              <a:t>Экспериментальные проверки гипотезы «лингвистической относительности»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CAE33E35-447F-4DAB-9A73-5601D790AB3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060575"/>
          <a:ext cx="8229600" cy="43894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6026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385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8680">
                <a:tc>
                  <a:txBody>
                    <a:bodyPr/>
                    <a:lstStyle/>
                    <a:p>
                      <a:pPr algn="l"/>
                      <a:r>
                        <a:rPr lang="ru-RU" sz="3000" dirty="0">
                          <a:solidFill>
                            <a:srgbClr val="C00000"/>
                          </a:solidFill>
                        </a:rPr>
                        <a:t>Рус.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000" dirty="0">
                          <a:solidFill>
                            <a:srgbClr val="C00000"/>
                          </a:solidFill>
                        </a:rPr>
                        <a:t>Англ.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000" dirty="0">
                          <a:solidFill>
                            <a:srgbClr val="C00000"/>
                          </a:solidFill>
                        </a:rPr>
                        <a:t>Шона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000" dirty="0" err="1">
                          <a:solidFill>
                            <a:srgbClr val="C00000"/>
                          </a:solidFill>
                        </a:rPr>
                        <a:t>Басса</a:t>
                      </a:r>
                      <a:endParaRPr lang="ru-RU" sz="3000" dirty="0">
                        <a:solidFill>
                          <a:srgbClr val="C00000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8680">
                <a:tc>
                  <a:txBody>
                    <a:bodyPr/>
                    <a:lstStyle/>
                    <a:p>
                      <a:r>
                        <a:rPr lang="ru-RU" sz="3000" dirty="0"/>
                        <a:t>красный</a:t>
                      </a:r>
                      <a:endParaRPr lang="ru-RU" sz="30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red</a:t>
                      </a:r>
                      <a:endParaRPr lang="ru-RU" sz="30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tc rowSpan="2">
                  <a:txBody>
                    <a:bodyPr/>
                    <a:lstStyle/>
                    <a:p>
                      <a:endParaRPr lang="ru-RU" sz="3000" dirty="0"/>
                    </a:p>
                    <a:p>
                      <a:r>
                        <a:rPr lang="en-US" sz="3000" dirty="0" err="1"/>
                        <a:t>cipwuka</a:t>
                      </a:r>
                      <a:endParaRPr lang="ru-RU" sz="30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tc rowSpan="3">
                  <a:txBody>
                    <a:bodyPr/>
                    <a:lstStyle/>
                    <a:p>
                      <a:endParaRPr lang="en-US" sz="3000" dirty="0"/>
                    </a:p>
                    <a:p>
                      <a:r>
                        <a:rPr lang="en-US" sz="3000" dirty="0" err="1"/>
                        <a:t>ztza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8680">
                <a:tc>
                  <a:txBody>
                    <a:bodyPr/>
                    <a:lstStyle/>
                    <a:p>
                      <a:r>
                        <a:rPr lang="ru-RU" sz="3000" dirty="0"/>
                        <a:t>оранжевый</a:t>
                      </a:r>
                      <a:endParaRPr lang="ru-RU" sz="30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orange</a:t>
                      </a:r>
                      <a:endParaRPr lang="ru-RU" sz="30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tc vMerge="1">
                  <a:txBody>
                    <a:bodyPr/>
                    <a:lstStyle/>
                    <a:p>
                      <a:endParaRPr lang="ru-RU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8680">
                <a:tc>
                  <a:txBody>
                    <a:bodyPr/>
                    <a:lstStyle/>
                    <a:p>
                      <a:r>
                        <a:rPr lang="ru-RU" sz="3000" dirty="0"/>
                        <a:t>желтый</a:t>
                      </a:r>
                      <a:endParaRPr lang="ru-RU" sz="30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yellow</a:t>
                      </a:r>
                      <a:endParaRPr lang="ru-RU" sz="30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tc rowSpan="2">
                  <a:txBody>
                    <a:bodyPr/>
                    <a:lstStyle/>
                    <a:p>
                      <a:endParaRPr lang="en-US" sz="3000" dirty="0"/>
                    </a:p>
                    <a:p>
                      <a:r>
                        <a:rPr lang="en-US" sz="3000" dirty="0" err="1"/>
                        <a:t>cicena</a:t>
                      </a:r>
                      <a:endParaRPr lang="ru-RU" sz="30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tc vMerge="1">
                  <a:txBody>
                    <a:bodyPr/>
                    <a:lstStyle/>
                    <a:p>
                      <a:endParaRPr lang="ru-RU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8680">
                <a:tc>
                  <a:txBody>
                    <a:bodyPr/>
                    <a:lstStyle/>
                    <a:p>
                      <a:r>
                        <a:rPr lang="ru-RU" sz="3000" dirty="0"/>
                        <a:t>зеленый</a:t>
                      </a:r>
                      <a:endParaRPr lang="ru-RU" sz="30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green</a:t>
                      </a:r>
                      <a:endParaRPr lang="ru-RU" sz="30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tc vMerge="1">
                  <a:txBody>
                    <a:bodyPr/>
                    <a:lstStyle/>
                    <a:p>
                      <a:endParaRPr lang="ru-RU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US" sz="3000" dirty="0"/>
                    </a:p>
                    <a:p>
                      <a:endParaRPr lang="en-US" sz="3000" dirty="0"/>
                    </a:p>
                    <a:p>
                      <a:r>
                        <a:rPr lang="en-US" sz="3000" dirty="0" err="1"/>
                        <a:t>hui</a:t>
                      </a:r>
                      <a:endParaRPr lang="ru-RU" sz="30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8680">
                <a:tc>
                  <a:txBody>
                    <a:bodyPr/>
                    <a:lstStyle/>
                    <a:p>
                      <a:r>
                        <a:rPr lang="ru-RU" sz="3000" dirty="0"/>
                        <a:t>голубой</a:t>
                      </a:r>
                      <a:endParaRPr lang="ru-RU" sz="30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tc rowSpan="2">
                  <a:txBody>
                    <a:bodyPr/>
                    <a:lstStyle/>
                    <a:p>
                      <a:endParaRPr lang="en-US" sz="3000" dirty="0"/>
                    </a:p>
                    <a:p>
                      <a:r>
                        <a:rPr lang="en-US" sz="3000" dirty="0"/>
                        <a:t>blue</a:t>
                      </a:r>
                      <a:endParaRPr lang="ru-RU" sz="30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tc rowSpan="2">
                  <a:txBody>
                    <a:bodyPr/>
                    <a:lstStyle/>
                    <a:p>
                      <a:endParaRPr lang="en-US" sz="3000" dirty="0"/>
                    </a:p>
                    <a:p>
                      <a:r>
                        <a:rPr lang="en-US" sz="3000" dirty="0" err="1"/>
                        <a:t>citema</a:t>
                      </a:r>
                      <a:endParaRPr lang="ru-RU" sz="30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tc vMerge="1">
                  <a:txBody>
                    <a:bodyPr/>
                    <a:lstStyle/>
                    <a:p>
                      <a:endParaRPr lang="ru-RU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8680">
                <a:tc>
                  <a:txBody>
                    <a:bodyPr/>
                    <a:lstStyle/>
                    <a:p>
                      <a:r>
                        <a:rPr lang="ru-RU" sz="3000" dirty="0"/>
                        <a:t>синий</a:t>
                      </a:r>
                      <a:endParaRPr lang="ru-RU" sz="30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tc vMerge="1">
                  <a:txBody>
                    <a:bodyPr/>
                    <a:lstStyle/>
                    <a:p>
                      <a:endParaRPr lang="ru-RU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8680">
                <a:tc>
                  <a:txBody>
                    <a:bodyPr/>
                    <a:lstStyle/>
                    <a:p>
                      <a:r>
                        <a:rPr lang="ru-RU" sz="3000" dirty="0"/>
                        <a:t>фиолетовый</a:t>
                      </a:r>
                      <a:endParaRPr lang="ru-RU" sz="30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purple</a:t>
                      </a:r>
                      <a:endParaRPr lang="ru-RU" sz="30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3000" dirty="0" err="1"/>
                        <a:t>guvina</a:t>
                      </a:r>
                      <a:endParaRPr lang="ru-RU" sz="30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tc vMerge="1">
                  <a:txBody>
                    <a:bodyPr/>
                    <a:lstStyle/>
                    <a:p>
                      <a:endParaRPr lang="ru-RU" sz="2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E6097F96-3664-43EE-B066-390A48166D3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844675"/>
            <a:ext cx="7772400" cy="4392613"/>
          </a:xfrm>
        </p:spPr>
        <p:txBody>
          <a:bodyPr/>
          <a:lstStyle/>
          <a:p>
            <a:pPr eaLnBrk="1" hangingPunct="1"/>
            <a:r>
              <a:rPr lang="ru-RU" altLang="ru-RU" sz="2800" b="1"/>
              <a:t>Язык, мышление и культура </a:t>
            </a:r>
            <a:r>
              <a:rPr lang="ru-RU" altLang="ru-RU" sz="2800"/>
              <a:t>взаимосвязаны настолько тесно, что практически составляют единое целое, состоящее из этих трех компонентов, ни один из которых не может функционировать (а, следовательно, и существовать) без двух других. Все вместе они соотносятся с </a:t>
            </a:r>
            <a:r>
              <a:rPr lang="ru-RU" altLang="ru-RU" sz="2800" b="1"/>
              <a:t>реальным миром, </a:t>
            </a:r>
            <a:r>
              <a:rPr lang="ru-RU" altLang="ru-RU" sz="2800"/>
              <a:t>противостоят ему, зависят от него, отражают и одновременно формируют его.</a:t>
            </a:r>
          </a:p>
        </p:txBody>
      </p:sp>
      <p:sp>
        <p:nvSpPr>
          <p:cNvPr id="5123" name="Заголовок 1">
            <a:extLst>
              <a:ext uri="{FF2B5EF4-FFF2-40B4-BE49-F238E27FC236}">
                <a16:creationId xmlns:a16="http://schemas.microsoft.com/office/drawing/2014/main" xmlns="" id="{86965070-36CF-4D50-B6C9-A3500F42EFCC}"/>
              </a:ext>
            </a:extLst>
          </p:cNvPr>
          <p:cNvSpPr txBox="1">
            <a:spLocks/>
          </p:cNvSpPr>
          <p:nvPr/>
        </p:nvSpPr>
        <p:spPr bwMode="auto">
          <a:xfrm>
            <a:off x="250825" y="477838"/>
            <a:ext cx="8642350" cy="115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54013" indent="-3540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 u="sng" dirty="0"/>
              <a:t>1. Понятие реальной, языковой, научной и культурной (концептуальной) картин мира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>
            <a:extLst>
              <a:ext uri="{FF2B5EF4-FFF2-40B4-BE49-F238E27FC236}">
                <a16:creationId xmlns:a16="http://schemas.microsoft.com/office/drawing/2014/main" xmlns="" id="{ED3E4FAB-B7CC-479E-BA81-7CCDAFD0D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7DAB932-7AEF-4D0B-A23D-2BFDDF8D7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400" dirty="0"/>
              <a:t>В одном из экспериментов испытуемым, говорящим на </a:t>
            </a:r>
            <a:r>
              <a:rPr lang="ru-RU" sz="2400" dirty="0" err="1"/>
              <a:t>шона</a:t>
            </a:r>
            <a:r>
              <a:rPr lang="ru-RU" sz="2400" dirty="0"/>
              <a:t>, и носителям английского языка предлагалось подбирать названия для различно окрашенных полосок бу­маги. Выяснилось, что цвета, имеющие в родном языке однословные обозначения, воспринимаются испытуемыми как „чистые", и названия для них отыскиваются быстрее, чем для цветов, переходных между „чистыми" красками. Однако считать такие результаты доказательством зависимости познавательных процессов от лексической структуры языка все же трудно. </a:t>
            </a:r>
          </a:p>
          <a:p>
            <a:pPr marL="0" indent="0">
              <a:buFontTx/>
              <a:buNone/>
              <a:defRPr/>
            </a:pPr>
            <a:r>
              <a:rPr lang="ru-RU" sz="2400" dirty="0"/>
              <a:t>Психологи приходили к выводу, что в познавательных процессах в отношениях </a:t>
            </a:r>
            <a:r>
              <a:rPr lang="ru-RU" sz="2400" u="sng" dirty="0"/>
              <a:t>между языком и мыслительной деятельностью решающей промежуточной переменной является активность познающего человека</a:t>
            </a:r>
            <a:r>
              <a:rPr lang="ru-RU" sz="2400" dirty="0"/>
              <a:t>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>
            <a:extLst>
              <a:ext uri="{FF2B5EF4-FFF2-40B4-BE49-F238E27FC236}">
                <a16:creationId xmlns:a16="http://schemas.microsoft.com/office/drawing/2014/main" xmlns="" id="{BB6BD80B-ECAB-418A-8447-6B622D1D81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89B92AF-FED2-4F3F-98F2-CE96671A1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196975"/>
            <a:ext cx="8229600" cy="47085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dirty="0"/>
              <a:t>Высказывались предположения, что зависимость мышления от языка может быть обнаружена скорее в грамматике, чем в лексике, поскольку грамматика - это сфера обязательных значений, „принудительно" и достаточно рано известных всем говорящим.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>
            <a:extLst>
              <a:ext uri="{FF2B5EF4-FFF2-40B4-BE49-F238E27FC236}">
                <a16:creationId xmlns:a16="http://schemas.microsoft.com/office/drawing/2014/main" xmlns="" id="{2D566551-32D3-453F-A8E4-903BB86138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29600" cy="850900"/>
          </a:xfrm>
        </p:spPr>
        <p:txBody>
          <a:bodyPr/>
          <a:lstStyle/>
          <a:p>
            <a:r>
              <a:rPr lang="ru-RU" altLang="ru-RU" u="sng"/>
              <a:t>Выводы исследователей: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C0BC706-43FB-4821-A3C9-DB04A65E22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981075"/>
            <a:ext cx="8229600" cy="5732463"/>
          </a:xfrm>
        </p:spPr>
        <p:txBody>
          <a:bodyPr/>
          <a:lstStyle/>
          <a:p>
            <a:r>
              <a:rPr lang="ru-RU" altLang="ru-RU"/>
              <a:t>носителям одних языков легче говорить и думать об определенных вещах потому, что сам </a:t>
            </a:r>
            <a:r>
              <a:rPr lang="ru-RU" altLang="ru-RU" b="1"/>
              <a:t>язык облегчает им эту задачу</a:t>
            </a:r>
            <a:r>
              <a:rPr lang="ru-RU" altLang="ru-RU"/>
              <a:t>;</a:t>
            </a:r>
          </a:p>
          <a:p>
            <a:r>
              <a:rPr lang="ru-RU" altLang="ru-RU"/>
              <a:t>в познавательных процессах в отношениях между языком и мышлением </a:t>
            </a:r>
            <a:r>
              <a:rPr lang="ru-RU" altLang="ru-RU" b="1"/>
              <a:t>решающей является активность познающего человека</a:t>
            </a:r>
            <a:r>
              <a:rPr lang="ru-RU" altLang="ru-RU"/>
              <a:t>;</a:t>
            </a:r>
          </a:p>
          <a:p>
            <a:r>
              <a:rPr lang="ru-RU" altLang="ru-RU"/>
              <a:t>язык – это лишь </a:t>
            </a:r>
            <a:r>
              <a:rPr lang="ru-RU" altLang="ru-RU" sz="3000" b="1"/>
              <a:t>один из нескольких путей</a:t>
            </a:r>
            <a:r>
              <a:rPr lang="ru-RU" altLang="ru-RU"/>
              <a:t>, которыми ребенок может </a:t>
            </a:r>
            <a:r>
              <a:rPr lang="ru-RU" altLang="ru-RU" sz="3000" b="1"/>
              <a:t>постичь определенные свойства мира</a:t>
            </a:r>
            <a:r>
              <a:rPr lang="ru-RU" altLang="ru-RU"/>
              <a:t>.</a:t>
            </a:r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>
            <a:extLst>
              <a:ext uri="{FF2B5EF4-FFF2-40B4-BE49-F238E27FC236}">
                <a16:creationId xmlns:a16="http://schemas.microsoft.com/office/drawing/2014/main" xmlns="" id="{FC17C6C1-C67B-40FF-B6A3-08D82C3217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5059" name="Объект 2">
            <a:extLst>
              <a:ext uri="{FF2B5EF4-FFF2-40B4-BE49-F238E27FC236}">
                <a16:creationId xmlns:a16="http://schemas.microsoft.com/office/drawing/2014/main" xmlns="" id="{196F2620-A069-4C08-8007-9DF36D859A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28775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2800"/>
              <a:t>В экспериментах гипотеза Сепира - Уорфа теряет свою обобщенно-философскую внушительность. Речь идет уже не о разных картинах мира, увиденных сквозь призму разных языков, а об участии языка в процессах восприятия, запоминания, воспроизведения. Остается неясным, как результаты таких частных исследований соотнести с гипотезой Сепира - Уорфа в целом.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>
            <a:extLst>
              <a:ext uri="{FF2B5EF4-FFF2-40B4-BE49-F238E27FC236}">
                <a16:creationId xmlns:a16="http://schemas.microsoft.com/office/drawing/2014/main" xmlns="" id="{AF6EE303-0F41-4B84-B694-A690016D3A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altLang="ru-RU"/>
              <a:t>Литература</a:t>
            </a:r>
          </a:p>
        </p:txBody>
      </p:sp>
      <p:sp>
        <p:nvSpPr>
          <p:cNvPr id="46083" name="Объект 2">
            <a:extLst>
              <a:ext uri="{FF2B5EF4-FFF2-40B4-BE49-F238E27FC236}">
                <a16:creationId xmlns:a16="http://schemas.microsoft.com/office/drawing/2014/main" xmlns="" id="{B3BEB8E3-BAD4-4CD5-9A17-105E8C5ABF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981075"/>
            <a:ext cx="8280400" cy="55435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2300" b="1"/>
              <a:t>Кобозева, И.М.</a:t>
            </a:r>
            <a:r>
              <a:rPr lang="ru-RU" altLang="ru-RU" sz="2300"/>
              <a:t> Лингвистическая семантика: Учебник / И.М. Кобозева. – Изд-е 2-е. – М.: Едиториал УРСС, 2004. – 352 с.</a:t>
            </a:r>
          </a:p>
          <a:p>
            <a:pPr marL="0" indent="0">
              <a:buFontTx/>
              <a:buNone/>
            </a:pPr>
            <a:r>
              <a:rPr lang="ru-RU" altLang="ru-RU" sz="2300" b="1"/>
              <a:t>Мечковская, Н.Б. </a:t>
            </a:r>
            <a:r>
              <a:rPr lang="ru-RU" altLang="ru-RU" sz="2300"/>
              <a:t>Семиотика: Язык. Природа. Культура / Н.Б.</a:t>
            </a:r>
            <a:r>
              <a:rPr lang="en-US" altLang="ru-RU" sz="2300"/>
              <a:t> </a:t>
            </a:r>
            <a:r>
              <a:rPr lang="ru-RU" altLang="ru-RU" sz="2300"/>
              <a:t>Мечковская. – 2-е изд., испр. – М.: Академия, 2007. – 432 с.</a:t>
            </a:r>
          </a:p>
          <a:p>
            <a:pPr marL="0" indent="0">
              <a:buFontTx/>
              <a:buNone/>
            </a:pPr>
            <a:r>
              <a:rPr lang="ru-RU" altLang="ru-RU" sz="2300" b="1"/>
              <a:t>Языкознание. Большой энциклопедический словарь </a:t>
            </a:r>
            <a:r>
              <a:rPr lang="ru-RU" altLang="ru-RU" sz="2300"/>
              <a:t>/ редкол.: В.Н. Ярцева (гл. ред.) [и др.]. – </a:t>
            </a:r>
            <a:r>
              <a:rPr lang="ru-RU" altLang="ru-RU" sz="2300" i="1"/>
              <a:t>2-е (репринтное) изд. «Лингвистического энциклопедического словаря» 1990 года. </a:t>
            </a:r>
            <a:r>
              <a:rPr lang="ru-RU" altLang="ru-RU" sz="2300"/>
              <a:t>– М.: Большая Российская энциклопедия, 1998. – 685 с.</a:t>
            </a:r>
          </a:p>
          <a:p>
            <a:pPr marL="0" indent="0">
              <a:buFontTx/>
              <a:buNone/>
            </a:pPr>
            <a:endParaRPr lang="ru-RU" altLang="ru-RU" sz="2300"/>
          </a:p>
          <a:p>
            <a:pPr marL="0" indent="0">
              <a:buFontTx/>
              <a:buNone/>
            </a:pPr>
            <a:endParaRPr lang="ru-RU" altLang="ru-RU" sz="23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:a16="http://schemas.microsoft.com/office/drawing/2014/main" xmlns="" id="{B00B576A-166C-4959-AE34-50AB689F4D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B6A2379-D3DE-4D4D-9422-3A19D5A0A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ru-RU" dirty="0"/>
              <a:t>Окружающий человека мир представлен в трех формах: </a:t>
            </a:r>
          </a:p>
          <a:p>
            <a:pPr>
              <a:defRPr/>
            </a:pPr>
            <a:r>
              <a:rPr lang="ru-RU" dirty="0"/>
              <a:t> реальная картина мира, </a:t>
            </a:r>
          </a:p>
          <a:p>
            <a:pPr>
              <a:defRPr/>
            </a:pPr>
            <a:r>
              <a:rPr lang="ru-RU" dirty="0"/>
              <a:t> культурная (или понятийная) картина мира, </a:t>
            </a:r>
          </a:p>
          <a:p>
            <a:pPr>
              <a:defRPr/>
            </a:pPr>
            <a:r>
              <a:rPr lang="ru-RU" dirty="0"/>
              <a:t> языковая картина мира. </a:t>
            </a:r>
          </a:p>
          <a:p>
            <a:pPr marL="0" indent="0">
              <a:buFontTx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xmlns="" id="{83995120-F138-4CE8-AC09-E88543AB7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171" name="Объект 2">
            <a:extLst>
              <a:ext uri="{FF2B5EF4-FFF2-40B4-BE49-F238E27FC236}">
                <a16:creationId xmlns:a16="http://schemas.microsoft.com/office/drawing/2014/main" xmlns="" id="{224D781F-87BD-4992-8F75-BCF15A19EC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/>
              <a:t>Термин «картина мира» появился в 19 в. у физиков, в лингвистике этот термин стал активно употребляться в конце ХХ века.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>
            <a:extLst>
              <a:ext uri="{FF2B5EF4-FFF2-40B4-BE49-F238E27FC236}">
                <a16:creationId xmlns:a16="http://schemas.microsoft.com/office/drawing/2014/main" xmlns="" id="{460B1D13-B6A7-4DCE-BD17-1473BB4D8D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908050"/>
            <a:ext cx="8229600" cy="496887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sz="4800" b="1">
                <a:solidFill>
                  <a:srgbClr val="FF0000"/>
                </a:solidFill>
              </a:rPr>
              <a:t>Картина мира </a:t>
            </a:r>
            <a:r>
              <a:rPr lang="ru-RU" altLang="ru-RU" sz="4500"/>
              <a:t>– </a:t>
            </a:r>
          </a:p>
          <a:p>
            <a:pPr marL="0" indent="0" algn="ctr">
              <a:buFontTx/>
              <a:buNone/>
            </a:pPr>
            <a:r>
              <a:rPr lang="ru-RU" altLang="ru-RU" sz="4500" b="1" i="1">
                <a:solidFill>
                  <a:schemeClr val="accent2"/>
                </a:solidFill>
              </a:rPr>
              <a:t>образ мира</a:t>
            </a:r>
            <a:r>
              <a:rPr lang="ru-RU" altLang="ru-RU" sz="4500"/>
              <a:t>, складывающийся в голове человека </a:t>
            </a:r>
            <a:r>
              <a:rPr lang="ru-RU" altLang="ru-RU" sz="4500" i="1"/>
              <a:t>в процессе познавательной деятельности</a:t>
            </a:r>
            <a:r>
              <a:rPr lang="ru-RU" altLang="ru-RU" sz="4500"/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ъект 2">
            <a:extLst>
              <a:ext uri="{FF2B5EF4-FFF2-40B4-BE49-F238E27FC236}">
                <a16:creationId xmlns:a16="http://schemas.microsoft.com/office/drawing/2014/main" xmlns="" id="{12801579-FD78-4943-A2F8-B8D27FD7A5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052513"/>
            <a:ext cx="8229600" cy="4525962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sz="4800" b="1">
                <a:solidFill>
                  <a:srgbClr val="FF0000"/>
                </a:solidFill>
              </a:rPr>
              <a:t>Реальная картина мира (реальный мир) </a:t>
            </a:r>
            <a:r>
              <a:rPr lang="ru-RU" altLang="ru-RU" sz="4500"/>
              <a:t>– </a:t>
            </a:r>
          </a:p>
          <a:p>
            <a:pPr marL="0" indent="0" algn="ctr">
              <a:buFontTx/>
              <a:buNone/>
            </a:pPr>
            <a:r>
              <a:rPr lang="ru-RU" altLang="ru-RU" sz="4500"/>
              <a:t>это объективная внечеловеческая данность, это </a:t>
            </a:r>
            <a:r>
              <a:rPr lang="ru-RU" altLang="ru-RU" sz="4500" b="1">
                <a:solidFill>
                  <a:schemeClr val="accent2"/>
                </a:solidFill>
              </a:rPr>
              <a:t>мир, окружающий человека</a:t>
            </a:r>
            <a:r>
              <a:rPr lang="ru-RU" altLang="ru-RU" sz="450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326AAB7-9A8B-4351-92AE-99572E480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76250"/>
            <a:ext cx="9144000" cy="5329238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4000" b="1" dirty="0">
                <a:solidFill>
                  <a:srgbClr val="FF0000"/>
                </a:solidFill>
              </a:rPr>
              <a:t>Научная картина мира </a:t>
            </a:r>
            <a:r>
              <a:rPr lang="ru-RU" sz="4000" dirty="0"/>
              <a:t>– </a:t>
            </a:r>
          </a:p>
          <a:p>
            <a:pPr marL="0" indent="0" algn="ctr">
              <a:buFontTx/>
              <a:buNone/>
              <a:defRPr/>
            </a:pPr>
            <a:r>
              <a:rPr lang="ru-RU" sz="3600" dirty="0"/>
              <a:t>это вся </a:t>
            </a:r>
            <a:r>
              <a:rPr lang="ru-RU" sz="3600" b="1" dirty="0">
                <a:solidFill>
                  <a:schemeClr val="accent2"/>
                </a:solidFill>
              </a:rPr>
              <a:t>совокупность и система знаний в отдельной науке </a:t>
            </a:r>
          </a:p>
          <a:p>
            <a:pPr marL="0" indent="0" algn="ctr">
              <a:buFontTx/>
              <a:buNone/>
              <a:defRPr/>
            </a:pPr>
            <a:r>
              <a:rPr lang="ru-RU" sz="3600" dirty="0"/>
              <a:t>(«биологическая картина мира», «физическая картина мира» </a:t>
            </a:r>
          </a:p>
          <a:p>
            <a:pPr marL="0" indent="0" algn="ctr">
              <a:buFontTx/>
              <a:buNone/>
              <a:defRPr/>
            </a:pPr>
            <a:r>
              <a:rPr lang="ru-RU" sz="3600" dirty="0"/>
              <a:t>и т. п.).</a:t>
            </a:r>
          </a:p>
          <a:p>
            <a:pPr marL="0" indent="0" algn="ctr">
              <a:buFontTx/>
              <a:buNone/>
              <a:defRPr/>
            </a:pPr>
            <a:endParaRPr lang="ru-RU" sz="3600" dirty="0"/>
          </a:p>
          <a:p>
            <a:pPr marL="0" indent="0" algn="ctr">
              <a:buFontTx/>
              <a:buNone/>
              <a:defRPr/>
            </a:pPr>
            <a:endParaRPr lang="ru-RU" u="sng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AADCBC3-EA5A-4C0A-B252-0778297BA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333375"/>
            <a:ext cx="8229600" cy="611981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3700" u="sng" dirty="0"/>
              <a:t>Научная картина мира:</a:t>
            </a:r>
          </a:p>
          <a:p>
            <a:pPr>
              <a:defRPr/>
            </a:pPr>
            <a:r>
              <a:rPr lang="ru-RU" sz="3700" dirty="0"/>
              <a:t>формируется </a:t>
            </a:r>
            <a:r>
              <a:rPr lang="ru-RU" sz="3700" b="1" dirty="0">
                <a:solidFill>
                  <a:schemeClr val="accent2"/>
                </a:solidFill>
              </a:rPr>
              <a:t>на определенном этапе истории и меняется </a:t>
            </a:r>
            <a:r>
              <a:rPr lang="ru-RU" sz="3700" dirty="0"/>
              <a:t>с переходом от одного этапа к другому;</a:t>
            </a:r>
          </a:p>
          <a:p>
            <a:pPr>
              <a:defRPr/>
            </a:pPr>
            <a:r>
              <a:rPr lang="ru-RU" sz="3700" dirty="0"/>
              <a:t>фиксирует </a:t>
            </a:r>
            <a:r>
              <a:rPr lang="ru-RU" sz="3700" b="1" dirty="0">
                <a:solidFill>
                  <a:schemeClr val="accent2"/>
                </a:solidFill>
              </a:rPr>
              <a:t>сущностные </a:t>
            </a:r>
            <a:r>
              <a:rPr lang="ru-RU" sz="3700" dirty="0"/>
              <a:t>(т.е. глубокие и важные) </a:t>
            </a:r>
            <a:r>
              <a:rPr lang="ru-RU" sz="3700" b="1" dirty="0">
                <a:solidFill>
                  <a:schemeClr val="accent2"/>
                </a:solidFill>
              </a:rPr>
              <a:t>черты объекта</a:t>
            </a:r>
            <a:r>
              <a:rPr lang="ru-RU" sz="3700" dirty="0"/>
              <a:t>; </a:t>
            </a:r>
          </a:p>
          <a:p>
            <a:pPr>
              <a:defRPr/>
            </a:pPr>
            <a:r>
              <a:rPr lang="ru-RU" sz="3700" dirty="0"/>
              <a:t>формируется </a:t>
            </a:r>
            <a:r>
              <a:rPr lang="ru-RU" sz="3700" b="1" dirty="0">
                <a:solidFill>
                  <a:schemeClr val="accent2"/>
                </a:solidFill>
              </a:rPr>
              <a:t>на основе научных понятий</a:t>
            </a:r>
            <a:r>
              <a:rPr lang="ru-RU" sz="3700" dirty="0"/>
              <a:t>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4CAD84805683240BBC45A549CD29B2B" ma:contentTypeVersion="0" ma:contentTypeDescription="Создание документа." ma:contentTypeScope="" ma:versionID="2ab0def56dd0bbe99bca4b0e1ec6125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2AF3767-9367-4A89-9162-1D62B733333D}"/>
</file>

<file path=customXml/itemProps2.xml><?xml version="1.0" encoding="utf-8"?>
<ds:datastoreItem xmlns:ds="http://schemas.openxmlformats.org/officeDocument/2006/customXml" ds:itemID="{90237231-F0DC-4986-B020-C329EF0704AE}"/>
</file>

<file path=customXml/itemProps3.xml><?xml version="1.0" encoding="utf-8"?>
<ds:datastoreItem xmlns:ds="http://schemas.openxmlformats.org/officeDocument/2006/customXml" ds:itemID="{BCDFEFF7-DC61-4126-BDC8-1EC48A2E350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1067</TotalTime>
  <Words>1393</Words>
  <Application>Microsoft Office PowerPoint</Application>
  <PresentationFormat>Экран (4:3)</PresentationFormat>
  <Paragraphs>166</Paragraphs>
  <Slides>34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Оформление по умолчанию</vt:lpstr>
      <vt:lpstr>Слайд 1</vt:lpstr>
      <vt:lpstr>Вопросы</vt:lpstr>
      <vt:lpstr>Язык, мышление и культура взаимосвязаны настолько тесно, что практически составляют единое целое, состоящее из этих трех компонентов, ни один из которых не может функционировать (а, следовательно, и существовать) без двух других. Все вместе они соотносятся с реальным миром, противостоят ему, зависят от него, отражают и одновременно формируют его.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Культурно-концептуальная картина мира:</vt:lpstr>
      <vt:lpstr>Культурные карты Европы, составленные студентами факультета иностранных языков МГУ. </vt:lpstr>
      <vt:lpstr>Австрия </vt:lpstr>
      <vt:lpstr>Великобритания</vt:lpstr>
      <vt:lpstr>Голландия</vt:lpstr>
      <vt:lpstr>Италия</vt:lpstr>
      <vt:lpstr>Слайд 17</vt:lpstr>
      <vt:lpstr>Слайд 18</vt:lpstr>
      <vt:lpstr>2. Отличия между лексическим значением слова и научным понятием</vt:lpstr>
      <vt:lpstr>Слайд 20</vt:lpstr>
      <vt:lpstr>Слайд 21</vt:lpstr>
      <vt:lpstr>Слайд 22</vt:lpstr>
      <vt:lpstr>Слайд 23</vt:lpstr>
      <vt:lpstr>Слайд 24</vt:lpstr>
      <vt:lpstr>Слайд 25</vt:lpstr>
      <vt:lpstr>3. Гипотеза "лингвистической относительности" Эдварда Сепира и Бенджамина Уорфа и экспериментальные подходы к ее верификации</vt:lpstr>
      <vt:lpstr>Согласно этой гипотезе:</vt:lpstr>
      <vt:lpstr>Слайд 28</vt:lpstr>
      <vt:lpstr>Экспериментальные проверки гипотезы «лингвистической относительности»</vt:lpstr>
      <vt:lpstr>Слайд 30</vt:lpstr>
      <vt:lpstr>Слайд 31</vt:lpstr>
      <vt:lpstr>Выводы исследователей:</vt:lpstr>
      <vt:lpstr>Слайд 33</vt:lpstr>
      <vt:lpstr>Литература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Семантика  от греч. sēmantikós – ‘обозначающий’.</dc:title>
  <dc:creator>admin</dc:creator>
  <cp:lastModifiedBy>Виктория</cp:lastModifiedBy>
  <cp:revision>82</cp:revision>
  <dcterms:created xsi:type="dcterms:W3CDTF">2014-02-02T16:09:24Z</dcterms:created>
  <dcterms:modified xsi:type="dcterms:W3CDTF">2022-05-21T06:43:59Z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0x01010024CAD84805683240BBC45A549CD29B2B</vt:lpwstr>
  </property>
</Properties>
</file>