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44" r:id="rId3"/>
    <p:sldId id="318" r:id="rId4"/>
    <p:sldId id="319" r:id="rId5"/>
    <p:sldId id="345" r:id="rId6"/>
    <p:sldId id="257" r:id="rId7"/>
    <p:sldId id="346" r:id="rId8"/>
    <p:sldId id="320" r:id="rId9"/>
    <p:sldId id="321" r:id="rId10"/>
    <p:sldId id="322" r:id="rId11"/>
    <p:sldId id="323" r:id="rId12"/>
    <p:sldId id="324" r:id="rId13"/>
    <p:sldId id="347" r:id="rId14"/>
    <p:sldId id="325" r:id="rId15"/>
    <p:sldId id="326" r:id="rId16"/>
    <p:sldId id="327" r:id="rId17"/>
    <p:sldId id="348" r:id="rId18"/>
    <p:sldId id="267" r:id="rId19"/>
    <p:sldId id="328" r:id="rId20"/>
    <p:sldId id="329" r:id="rId21"/>
    <p:sldId id="330" r:id="rId22"/>
    <p:sldId id="331" r:id="rId23"/>
    <p:sldId id="294" r:id="rId24"/>
    <p:sldId id="349" r:id="rId25"/>
    <p:sldId id="295" r:id="rId26"/>
    <p:sldId id="296" r:id="rId27"/>
    <p:sldId id="35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07" r:id="rId36"/>
    <p:sldId id="339" r:id="rId37"/>
    <p:sldId id="308" r:id="rId38"/>
    <p:sldId id="309" r:id="rId39"/>
    <p:sldId id="340" r:id="rId40"/>
    <p:sldId id="341" r:id="rId41"/>
    <p:sldId id="342" r:id="rId42"/>
    <p:sldId id="313" r:id="rId43"/>
    <p:sldId id="343" r:id="rId44"/>
    <p:sldId id="315" r:id="rId45"/>
    <p:sldId id="316" r:id="rId46"/>
    <p:sldId id="355" r:id="rId47"/>
    <p:sldId id="356" r:id="rId48"/>
    <p:sldId id="357" r:id="rId49"/>
    <p:sldId id="358" r:id="rId5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3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E9EDFEB-DA41-479C-B73C-25FFFA1202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86F5163-B918-4DD3-913E-2CC69F9D5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0EEF66E-6E45-4BB6-B917-B34EBE779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50799-E562-4609-ABB0-73ED21BB31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2613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55CEA65-A03D-4608-9134-68AC21654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C613731-C06F-4D21-AD27-2CB9A978D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C9D9A99-856B-4D75-9F53-719AF5D14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1599B-4143-48D9-9E68-8D03BC988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7030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D04ADE1-E41B-403E-917C-94805151D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D1B55A2-7C52-48B0-AB33-8B4657D31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D971322-AAC2-4BEA-9A42-8156F90B2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92D15-4361-4001-9573-C6E65F563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7825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8CD2E84-EA1B-4EEF-B155-0A19D0507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5E2FAC4-14F4-4002-9F65-A19B19D5F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F4EF447-7BE7-4D08-85AC-9AA073A799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1E070-10F9-41E0-9C83-C5F1F51AC0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399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B0ABA69-D9F0-4B48-AAF3-0C4A74EA4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FA5B855-3502-4D35-9F61-0E47B05DA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F37BF7F-5F20-4886-8C9B-2596704A8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1F77-7FB9-45BC-A2C9-5D0AD4A308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5077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A6A9E6B-AFD3-4AE7-B6EE-A5D539BE72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90CC37C-D7FD-4059-A026-41F72EBEB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56D0807-4C03-4988-AD89-E9BD2B8B6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0AA97-749A-44AD-B54F-21F56C81FB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13943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92002F36-0FBC-4CD9-B8C6-76C83BA41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35205A14-BC48-4606-8083-86CA6A5F3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D6BCEF6A-40AE-4339-8AD2-FE0FF6846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A7F9D-9A1C-4D9F-8F86-D5FC47A98B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1143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00F0B2FF-48DF-4A15-94B2-325D2145A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4E9BFA1-3931-45F3-8FF5-A85018A295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D5DB5416-44D2-4EFF-BACA-7449E95AD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ACE3-F16C-4B6B-91B8-1CA4E84574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1314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C30C88D1-7520-4A8B-AD60-7605ECEC2E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55D99A6-6817-4D4E-BADB-4BE6936C69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FEE9ABF-2CCC-47ED-8EB3-BF4668D77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F6DCB-8706-44FC-B2C1-4A8D648EA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227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5CE04D5-E3CF-41ED-8C4F-66A91A01CE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4D7B385-F3D5-404C-8A22-AC25E9D2D3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5996B81-9134-469D-B8C8-3F8841AB1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34F8D-F0A0-496F-AEBA-293D47409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8834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60917E9-CBEB-4537-A2FF-119C5A030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C6D8D02-51C2-4708-9541-13E4F2B49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EC302-D4E1-4BBD-A39B-052CE6909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647A0-4BA4-405B-980E-F85FF678A0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44244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089BD21-E452-4AA4-A800-34C6E753E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010D60C5-E746-4780-986C-850946CDA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CFA311C3-CC1E-4C1D-AF1A-59B8D7A265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2BCCA2D-565C-4021-8087-182C3F3C83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66959947-A8CC-470D-9ED8-7A9D603DBC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2E3C8C-4999-4B80-8377-98559BCFE6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>
            <a:extLst>
              <a:ext uri="{FF2B5EF4-FFF2-40B4-BE49-F238E27FC236}">
                <a16:creationId xmlns="" xmlns:a16="http://schemas.microsoft.com/office/drawing/2014/main" id="{2BE51158-F7EA-4E3A-BC74-CDF140639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507412" cy="1143000"/>
          </a:xfrm>
        </p:spPr>
        <p:txBody>
          <a:bodyPr/>
          <a:lstStyle/>
          <a:p>
            <a:pPr eaLnBrk="1" hangingPunct="1"/>
            <a:endParaRPr lang="ru-RU" altLang="ru-RU" sz="3800"/>
          </a:p>
        </p:txBody>
      </p:sp>
      <p:sp>
        <p:nvSpPr>
          <p:cNvPr id="2051" name="Объект 2">
            <a:extLst>
              <a:ext uri="{FF2B5EF4-FFF2-40B4-BE49-F238E27FC236}">
                <a16:creationId xmlns="" xmlns:a16="http://schemas.microsoft.com/office/drawing/2014/main" id="{1225D6E8-1F6B-42B1-BCB0-C590EDEBE0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b="1" dirty="0" smtClean="0"/>
              <a:t>Национальная культура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dirty="0" smtClean="0"/>
              <a:t>и семантика языка</a:t>
            </a:r>
            <a:endParaRPr lang="ru-RU" altLang="ru-RU" b="1" dirty="0"/>
          </a:p>
          <a:p>
            <a:pPr marL="0" indent="0" algn="ctr" eaLnBrk="1" hangingPunct="1">
              <a:buFontTx/>
              <a:buNone/>
            </a:pPr>
            <a:endParaRPr lang="ru-RU" altLang="ru-RU" b="1" dirty="0"/>
          </a:p>
          <a:p>
            <a:pPr marL="0" indent="0" algn="ctr" eaLnBrk="1" hangingPunct="1">
              <a:buFontTx/>
              <a:buNone/>
            </a:pPr>
            <a:r>
              <a:rPr lang="ru-RU" altLang="ru-RU" sz="2800"/>
              <a:t>Лекция </a:t>
            </a:r>
            <a:r>
              <a:rPr lang="ru-RU" altLang="ru-RU" sz="2800" smtClean="0"/>
              <a:t>7</a:t>
            </a:r>
          </a:p>
          <a:p>
            <a:pPr marL="0" indent="0" algn="ctr" eaLnBrk="1" hangingPunct="1">
              <a:buFontTx/>
              <a:buNone/>
            </a:pPr>
            <a:endParaRPr lang="ru-RU" altLang="ru-RU" sz="2800" dirty="0"/>
          </a:p>
          <a:p>
            <a:pPr marL="0" indent="0" eaLnBrk="1" hangingPunct="1">
              <a:buFontTx/>
              <a:buNone/>
            </a:pP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EFF3DA7-11E9-4EA1-BCBE-45CBED07FF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500"/>
              <a:t>Иное понимание коннотации: </a:t>
            </a:r>
          </a:p>
          <a:p>
            <a:pPr marL="0" indent="0" eaLnBrk="1" hangingPunct="1">
              <a:buFontTx/>
              <a:buNone/>
            </a:pPr>
            <a:r>
              <a:rPr lang="ru-RU" altLang="ru-RU" sz="4500" b="1">
                <a:solidFill>
                  <a:srgbClr val="C00000"/>
                </a:solidFill>
              </a:rPr>
              <a:t>коннотация</a:t>
            </a:r>
            <a:r>
              <a:rPr lang="ru-RU" altLang="ru-RU" sz="4500">
                <a:solidFill>
                  <a:srgbClr val="C00000"/>
                </a:solidFill>
              </a:rPr>
              <a:t> </a:t>
            </a:r>
            <a:r>
              <a:rPr lang="ru-RU" altLang="ru-RU" sz="4500"/>
              <a:t>– это </a:t>
            </a:r>
            <a:r>
              <a:rPr lang="ru-RU" altLang="ru-RU" sz="4500" b="1"/>
              <a:t>семантическая ассоциация</a:t>
            </a:r>
            <a:r>
              <a:rPr lang="ru-RU" altLang="ru-RU" sz="4500"/>
              <a:t>,</a:t>
            </a:r>
          </a:p>
          <a:p>
            <a:pPr marL="0" indent="0" eaLnBrk="1" hangingPunct="1">
              <a:buFontTx/>
              <a:buNone/>
            </a:pPr>
            <a:r>
              <a:rPr lang="ru-RU" altLang="ru-RU" sz="4500"/>
              <a:t>т.е. совокупность закрепленных в данном обществе ассоциаций с обозначаемым предметом.</a:t>
            </a:r>
            <a:br>
              <a:rPr lang="ru-RU" altLang="ru-RU" sz="4500"/>
            </a:br>
            <a:endParaRPr lang="ru-RU" altLang="ru-RU" sz="4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4734504-16BD-4247-94BE-4C72520D20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500" b="1" i="1">
                <a:solidFill>
                  <a:schemeClr val="accent2"/>
                </a:solidFill>
              </a:rPr>
              <a:t>Теща</a:t>
            </a:r>
            <a:r>
              <a:rPr lang="ru-RU" altLang="ru-RU" sz="4500">
                <a:solidFill>
                  <a:schemeClr val="accent2"/>
                </a:solidFill>
              </a:rPr>
              <a:t> </a:t>
            </a:r>
            <a:r>
              <a:rPr lang="ru-RU" altLang="ru-RU" sz="4500"/>
              <a:t>– ‘злая и сварливая’</a:t>
            </a:r>
          </a:p>
          <a:p>
            <a:pPr marL="0" indent="0" eaLnBrk="1" hangingPunct="1">
              <a:buFontTx/>
              <a:buNone/>
            </a:pPr>
            <a:r>
              <a:rPr lang="ru-RU" altLang="ru-RU" sz="4500" b="1" i="1">
                <a:solidFill>
                  <a:schemeClr val="accent2"/>
                </a:solidFill>
              </a:rPr>
              <a:t>Осел</a:t>
            </a:r>
            <a:r>
              <a:rPr lang="ru-RU" altLang="ru-RU" sz="4500" b="1" i="1"/>
              <a:t> </a:t>
            </a:r>
            <a:r>
              <a:rPr lang="ru-RU" altLang="ru-RU" sz="4500"/>
              <a:t>– ‘упрямство’ и ‘тупость’ </a:t>
            </a:r>
          </a:p>
          <a:p>
            <a:pPr marL="0" indent="0" eaLnBrk="1" hangingPunct="1">
              <a:buFontTx/>
              <a:buNone/>
            </a:pPr>
            <a:r>
              <a:rPr lang="ru-RU" altLang="ru-RU" sz="4500" b="1" i="1">
                <a:solidFill>
                  <a:schemeClr val="accent2"/>
                </a:solidFill>
              </a:rPr>
              <a:t>Пилить</a:t>
            </a:r>
            <a:r>
              <a:rPr lang="ru-RU" altLang="ru-RU" sz="4500" b="1" i="1"/>
              <a:t> </a:t>
            </a:r>
            <a:r>
              <a:rPr lang="ru-RU" altLang="ru-RU" sz="4500"/>
              <a:t>– ‘монотонность’</a:t>
            </a:r>
          </a:p>
          <a:p>
            <a:pPr marL="0" indent="0" eaLnBrk="1" hangingPunct="1">
              <a:buFontTx/>
              <a:buNone/>
            </a:pPr>
            <a:r>
              <a:rPr lang="ru-RU" altLang="ru-RU" sz="4500" b="1" i="1">
                <a:solidFill>
                  <a:schemeClr val="accent2"/>
                </a:solidFill>
              </a:rPr>
              <a:t>Ветер</a:t>
            </a:r>
            <a:r>
              <a:rPr lang="ru-RU" altLang="ru-RU" sz="4500" b="1" i="1"/>
              <a:t> </a:t>
            </a:r>
            <a:r>
              <a:rPr lang="ru-RU" altLang="ru-RU" sz="4500"/>
              <a:t>– ‘быстрота’ и ‘непостоянство’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="" xmlns:a16="http://schemas.microsoft.com/office/drawing/2014/main" id="{AA386C88-8E95-4C68-BAFE-A4B80FCDD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ru-RU" altLang="ru-RU" b="1" u="sng" dirty="0" smtClean="0"/>
              <a:t>2. </a:t>
            </a:r>
            <a:r>
              <a:rPr lang="ru-RU" altLang="ru-RU" b="1" u="sng" dirty="0"/>
              <a:t>Национальная специфика семантики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34985C-B03F-4D7D-8AA1-FF53A1EC1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713787" cy="4210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/>
              <a:t>При переводе с одного языка на другой и при сравнении единиц разных языков обнаруживается, что сходные по смыслу слова двух языков далеко не всегда полностью совпадают по значению. Это проявление национальной специфики семантики лексических единиц.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="" xmlns:a16="http://schemas.microsoft.com/office/drawing/2014/main" id="{16ED7016-3132-49D3-987F-DC75936D6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19E952-B635-4B61-A611-49BDB2AE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Национальная специфика семантики языковой единицы </a:t>
            </a:r>
            <a:r>
              <a:rPr lang="ru-RU" dirty="0"/>
              <a:t>–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</a:rPr>
              <a:t>это её отличие по компонентам значения (семам) от сходных единиц языка сравнения.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7E1A34-1D3B-42A3-836B-ADD03B8F6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500" i="1" dirty="0"/>
              <a:t>* нем. </a:t>
            </a:r>
            <a:r>
              <a:rPr lang="ru-RU" sz="3500" b="1" i="1" dirty="0">
                <a:solidFill>
                  <a:srgbClr val="002060"/>
                </a:solidFill>
              </a:rPr>
              <a:t>M</a:t>
            </a:r>
            <a:r>
              <a:rPr lang="en-US" sz="3500" b="1" i="1" dirty="0">
                <a:solidFill>
                  <a:srgbClr val="002060"/>
                </a:solidFill>
              </a:rPr>
              <a:t>ä</a:t>
            </a:r>
            <a:r>
              <a:rPr lang="ru-RU" sz="3500" b="1" i="1" dirty="0" err="1">
                <a:solidFill>
                  <a:srgbClr val="002060"/>
                </a:solidFill>
              </a:rPr>
              <a:t>dchen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‘лицо женского пола от рождения до замужества’</a:t>
            </a:r>
          </a:p>
          <a:p>
            <a:pPr marL="0" indent="0" algn="ctr">
              <a:buFontTx/>
              <a:buNone/>
              <a:defRPr/>
            </a:pPr>
            <a:r>
              <a:rPr lang="ru-RU" sz="3500" u="sng" dirty="0"/>
              <a:t>обладает национальной спецификой семантики относительно русского языка</a:t>
            </a:r>
          </a:p>
          <a:p>
            <a:pPr>
              <a:defRPr/>
            </a:pPr>
            <a:endParaRPr lang="ru-RU" sz="3500" b="1" i="1" dirty="0">
              <a:solidFill>
                <a:srgbClr val="00206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* девочка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‘лицо женского пола от рождения до достижения половой зрелости’</a:t>
            </a:r>
          </a:p>
          <a:p>
            <a:pPr marL="0" indent="0" algn="ctr">
              <a:buFontTx/>
              <a:buNone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* девушка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‘лицо женского пола от достижения половой зрелости до замужества’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EFA9D0-D90B-4462-A232-704B694C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3800" i="1" dirty="0"/>
              <a:t>* нем. </a:t>
            </a:r>
            <a:r>
              <a:rPr lang="ru-RU" sz="3800" b="1" i="1" dirty="0">
                <a:solidFill>
                  <a:srgbClr val="002060"/>
                </a:solidFill>
              </a:rPr>
              <a:t>M</a:t>
            </a:r>
            <a:r>
              <a:rPr lang="en-US" sz="3800" b="1" i="1" dirty="0">
                <a:solidFill>
                  <a:srgbClr val="002060"/>
                </a:solidFill>
              </a:rPr>
              <a:t>ä</a:t>
            </a:r>
            <a:r>
              <a:rPr lang="ru-RU" sz="3800" b="1" i="1" dirty="0" err="1">
                <a:solidFill>
                  <a:srgbClr val="002060"/>
                </a:solidFill>
              </a:rPr>
              <a:t>dchen</a:t>
            </a:r>
            <a:r>
              <a:rPr lang="ru-RU" sz="3800" b="1" i="1" dirty="0">
                <a:solidFill>
                  <a:srgbClr val="002060"/>
                </a:solidFill>
              </a:rPr>
              <a:t> </a:t>
            </a:r>
            <a:r>
              <a:rPr lang="ru-RU" sz="3800" dirty="0"/>
              <a:t>‘лицо женского пола от рождения до замужества’</a:t>
            </a:r>
          </a:p>
          <a:p>
            <a:pPr marL="0" indent="0" algn="ctr">
              <a:buFontTx/>
              <a:buNone/>
              <a:defRPr/>
            </a:pPr>
            <a:r>
              <a:rPr lang="ru-RU" sz="3800" u="sng" dirty="0"/>
              <a:t>не обладает национальной спецификой семантики относительно английского языка</a:t>
            </a:r>
            <a:r>
              <a:rPr lang="ru-RU" sz="3800" dirty="0"/>
              <a:t> </a:t>
            </a:r>
          </a:p>
          <a:p>
            <a:pPr>
              <a:defRPr/>
            </a:pPr>
            <a:endParaRPr lang="ru-RU" sz="3800" i="1" dirty="0"/>
          </a:p>
          <a:p>
            <a:pPr marL="0" indent="0" algn="ctr">
              <a:buFontTx/>
              <a:buNone/>
              <a:defRPr/>
            </a:pPr>
            <a:r>
              <a:rPr lang="ru-RU" sz="3800" i="1" dirty="0"/>
              <a:t>* англ.</a:t>
            </a:r>
            <a:r>
              <a:rPr lang="ru-RU" sz="3800" b="1" i="1" dirty="0"/>
              <a:t> </a:t>
            </a:r>
            <a:r>
              <a:rPr lang="en-US" sz="3800" b="1" i="1" dirty="0">
                <a:solidFill>
                  <a:srgbClr val="002060"/>
                </a:solidFill>
              </a:rPr>
              <a:t>girl</a:t>
            </a:r>
            <a:r>
              <a:rPr lang="en-US" sz="3800" dirty="0"/>
              <a:t> </a:t>
            </a:r>
            <a:r>
              <a:rPr lang="ru-RU" sz="3800" dirty="0"/>
              <a:t>‘</a:t>
            </a:r>
            <a:r>
              <a:rPr lang="en-US" sz="3800" dirty="0"/>
              <a:t>a female child</a:t>
            </a:r>
            <a:r>
              <a:rPr lang="ru-RU" sz="3800" dirty="0"/>
              <a:t>; </a:t>
            </a:r>
            <a:r>
              <a:rPr lang="en-US" sz="3800" dirty="0"/>
              <a:t>commonly applied to all young unmarried women</a:t>
            </a:r>
            <a:r>
              <a:rPr lang="ru-RU" sz="3800" dirty="0"/>
              <a:t>’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16979C6-0CF9-4EB2-8165-4E1A7D26D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700" b="1" dirty="0"/>
              <a:t>Национальная специфика может проявляться и в отсутствии соответствия в одном из языков.</a:t>
            </a:r>
          </a:p>
          <a:p>
            <a:pPr marL="0" indent="0">
              <a:buFontTx/>
              <a:buNone/>
              <a:defRPr/>
            </a:pPr>
            <a:r>
              <a:rPr lang="ru-RU" sz="3700" i="1" dirty="0"/>
              <a:t>* русск. </a:t>
            </a:r>
            <a:r>
              <a:rPr lang="ru-RU" sz="3700" b="1" i="1" dirty="0">
                <a:solidFill>
                  <a:srgbClr val="002060"/>
                </a:solidFill>
              </a:rPr>
              <a:t>щи</a:t>
            </a:r>
            <a:r>
              <a:rPr lang="ru-RU" sz="3700" dirty="0"/>
              <a:t>, </a:t>
            </a:r>
            <a:r>
              <a:rPr lang="ru-RU" sz="3700" b="1" i="1" dirty="0">
                <a:solidFill>
                  <a:srgbClr val="002060"/>
                </a:solidFill>
              </a:rPr>
              <a:t>сутки</a:t>
            </a:r>
            <a:r>
              <a:rPr lang="ru-RU" sz="3700" dirty="0"/>
              <a:t>, </a:t>
            </a:r>
            <a:r>
              <a:rPr lang="ru-RU" sz="3700" b="1" i="1" dirty="0">
                <a:solidFill>
                  <a:srgbClr val="002060"/>
                </a:solidFill>
              </a:rPr>
              <a:t>кипяток</a:t>
            </a:r>
            <a:r>
              <a:rPr lang="ru-RU" sz="3700" dirty="0"/>
              <a:t>, </a:t>
            </a:r>
            <a:r>
              <a:rPr lang="ru-RU" sz="3700" b="1" i="1" dirty="0">
                <a:solidFill>
                  <a:srgbClr val="002060"/>
                </a:solidFill>
              </a:rPr>
              <a:t>автолюбитель</a:t>
            </a:r>
          </a:p>
          <a:p>
            <a:pPr marL="0" indent="0">
              <a:buFontTx/>
              <a:buNone/>
              <a:defRPr/>
            </a:pPr>
            <a:r>
              <a:rPr lang="ru-RU" sz="3700" i="1" dirty="0"/>
              <a:t>* нем. </a:t>
            </a:r>
            <a:r>
              <a:rPr lang="ru-RU" sz="3700" b="1" i="1" dirty="0" err="1">
                <a:solidFill>
                  <a:srgbClr val="002060"/>
                </a:solidFill>
              </a:rPr>
              <a:t>Feierabend</a:t>
            </a:r>
            <a:r>
              <a:rPr lang="ru-RU" sz="3700" i="1" dirty="0">
                <a:solidFill>
                  <a:srgbClr val="002060"/>
                </a:solidFill>
              </a:rPr>
              <a:t> </a:t>
            </a:r>
            <a:r>
              <a:rPr lang="en-US" sz="3700" i="1" dirty="0"/>
              <a:t>‘</a:t>
            </a:r>
            <a:r>
              <a:rPr lang="ru-RU" sz="3700" i="1" dirty="0"/>
              <a:t>вечер после работы</a:t>
            </a:r>
            <a:r>
              <a:rPr lang="en-US" sz="3700" i="1" dirty="0"/>
              <a:t>’</a:t>
            </a:r>
            <a:r>
              <a:rPr lang="ru-RU" sz="3700" i="1" dirty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3700" i="1" dirty="0"/>
              <a:t>* нем. </a:t>
            </a:r>
            <a:r>
              <a:rPr lang="ru-RU" sz="3700" b="1" i="1" dirty="0" err="1">
                <a:solidFill>
                  <a:srgbClr val="002060"/>
                </a:solidFill>
              </a:rPr>
              <a:t>Geschwister</a:t>
            </a:r>
            <a:r>
              <a:rPr lang="en-US" sz="3700" dirty="0">
                <a:solidFill>
                  <a:srgbClr val="002060"/>
                </a:solidFill>
              </a:rPr>
              <a:t> </a:t>
            </a:r>
            <a:r>
              <a:rPr lang="en-US" sz="3700" i="1" dirty="0"/>
              <a:t>‘</a:t>
            </a:r>
            <a:r>
              <a:rPr lang="ru-RU" sz="3700" i="1" dirty="0"/>
              <a:t>двое детей одних родителей</a:t>
            </a:r>
            <a:r>
              <a:rPr lang="en-US" sz="3700" i="1" dirty="0"/>
              <a:t>’</a:t>
            </a:r>
            <a:endParaRPr lang="ru-RU" sz="3700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="" xmlns:a16="http://schemas.microsoft.com/office/drawing/2014/main" id="{4C44BBF5-4D24-4977-8B0E-4A86CAB87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8435" name="Объект 2">
            <a:extLst>
              <a:ext uri="{FF2B5EF4-FFF2-40B4-BE49-F238E27FC236}">
                <a16:creationId xmlns="" xmlns:a16="http://schemas.microsoft.com/office/drawing/2014/main" id="{FBC36597-05B4-4933-B5DA-13A2A0BC2F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Для установления национальной специфики семантики лексической единицы необходимо рассмотреть ее возможные лексические соответствия.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22F59DD9-2820-4D23-AA9B-7BC4C44399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064500" cy="5903913"/>
          </a:xfrm>
        </p:spPr>
        <p:txBody>
          <a:bodyPr/>
          <a:lstStyle/>
          <a:p>
            <a:pPr eaLnBrk="1" hangingPunct="1"/>
            <a:r>
              <a:rPr lang="ru-RU" altLang="ru-RU" sz="3600" b="1" i="1"/>
              <a:t>Межъязыковые лексические соответствия</a:t>
            </a:r>
            <a:r>
              <a:rPr lang="ru-RU" altLang="ru-RU" sz="3600" i="1"/>
              <a:t> </a:t>
            </a:r>
            <a:r>
              <a:rPr lang="ru-RU" altLang="ru-RU" sz="3600" b="1" i="1"/>
              <a:t>(МЛС) </a:t>
            </a:r>
            <a:r>
              <a:rPr lang="ru-RU" altLang="ru-RU" sz="3600" i="1"/>
              <a:t>– </a:t>
            </a:r>
            <a:br>
              <a:rPr lang="ru-RU" altLang="ru-RU" sz="3600" i="1"/>
            </a:br>
            <a:r>
              <a:rPr lang="ru-RU" altLang="ru-RU" sz="3600" i="1"/>
              <a:t>слова двух языков, имеющие общие семантические компоненты (как минимум общую архисему – родовую сему) с единицей другого языка, которые могут использоваться для взаимного перевода хотя бы в некоторых контекстах.</a:t>
            </a:r>
            <a:endParaRPr lang="ru-RU" altLang="ru-RU"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AA7151-851F-4C56-B8C5-6C06EFAEE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000" i="1" dirty="0"/>
              <a:t>С </a:t>
            </a:r>
            <a:r>
              <a:rPr lang="ru-RU" sz="4000" b="1" i="1" dirty="0">
                <a:solidFill>
                  <a:srgbClr val="C00000"/>
                </a:solidFill>
              </a:rPr>
              <a:t>формальной</a:t>
            </a:r>
            <a:r>
              <a:rPr lang="ru-RU" sz="4000" i="1" dirty="0">
                <a:solidFill>
                  <a:srgbClr val="C00000"/>
                </a:solidFill>
              </a:rPr>
              <a:t> </a:t>
            </a:r>
            <a:r>
              <a:rPr lang="ru-RU" sz="4000" i="1" dirty="0"/>
              <a:t>точки зрения МЛС подразделяются на:</a:t>
            </a:r>
          </a:p>
          <a:p>
            <a:pPr marL="0" indent="0" algn="ctr">
              <a:buFontTx/>
              <a:buNone/>
              <a:defRPr/>
            </a:pPr>
            <a:r>
              <a:rPr lang="ru-RU" sz="4000" b="1" i="1" dirty="0">
                <a:solidFill>
                  <a:srgbClr val="002060"/>
                </a:solidFill>
              </a:rPr>
              <a:t>1. Линейные:</a:t>
            </a:r>
          </a:p>
          <a:p>
            <a:pPr marL="0" indent="0" algn="ctr">
              <a:buFontTx/>
              <a:buNone/>
              <a:defRPr/>
            </a:pPr>
            <a:r>
              <a:rPr lang="ru-RU" sz="4000" dirty="0"/>
              <a:t>одной единице языка А соответствует только одна единица языка В, </a:t>
            </a:r>
          </a:p>
          <a:p>
            <a:pPr marL="0" indent="0" algn="ctr">
              <a:buFontTx/>
              <a:buNone/>
              <a:defRPr/>
            </a:pPr>
            <a:r>
              <a:rPr lang="ru-RU" sz="4000" dirty="0"/>
              <a:t>соотношение 1:1. </a:t>
            </a:r>
          </a:p>
          <a:p>
            <a:pPr marL="0" indent="0" algn="ctr">
              <a:buFontTx/>
              <a:buNone/>
              <a:defRPr/>
            </a:pP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</a:rPr>
              <a:t>дерево –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</a:rPr>
              <a:t>tree</a:t>
            </a:r>
            <a:r>
              <a:rPr lang="ru-RU" sz="4000" i="1" dirty="0"/>
              <a:t/>
            </a:r>
            <a:br>
              <a:rPr lang="ru-RU" sz="4000" i="1" dirty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="" xmlns:a16="http://schemas.microsoft.com/office/drawing/2014/main" id="{032751E9-60FD-441E-B240-81074DDD1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="" xmlns:a16="http://schemas.microsoft.com/office/drawing/2014/main" id="{72549A10-7301-4890-99EA-F9B9427EF5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altLang="ru-RU" dirty="0" smtClean="0"/>
              <a:t>Соотношение денотативного, </a:t>
            </a:r>
            <a:r>
              <a:rPr lang="ru-RU" altLang="ru-RU" dirty="0" err="1" smtClean="0"/>
              <a:t>сигнификативного</a:t>
            </a:r>
            <a:r>
              <a:rPr lang="ru-RU" altLang="ru-RU" dirty="0" smtClean="0"/>
              <a:t> и </a:t>
            </a:r>
            <a:r>
              <a:rPr lang="ru-RU" altLang="ru-RU" dirty="0" err="1" smtClean="0"/>
              <a:t>коннотативного</a:t>
            </a:r>
            <a:r>
              <a:rPr lang="ru-RU" altLang="ru-RU" dirty="0" smtClean="0"/>
              <a:t> компонентов значения слова.</a:t>
            </a:r>
            <a:endParaRPr lang="ru-RU" altLang="ru-RU" dirty="0"/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dirty="0"/>
              <a:t>Национальная специфика семантики слова.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dirty="0"/>
              <a:t>Лакуны и </a:t>
            </a:r>
            <a:r>
              <a:rPr lang="ru-RU" altLang="ru-RU" dirty="0" err="1"/>
              <a:t>безэквивалентные</a:t>
            </a:r>
            <a:r>
              <a:rPr lang="ru-RU" altLang="ru-RU" dirty="0"/>
              <a:t> единицы в лексической системе языка.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ru-RU" altLang="ru-RU" dirty="0"/>
              <a:t>Национально-культурные особенности внутренней формы слова.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48FAA4A-C08F-467D-9345-5D03BCA7B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500" b="1" i="1" dirty="0">
                <a:solidFill>
                  <a:srgbClr val="002060"/>
                </a:solidFill>
              </a:rPr>
              <a:t>2. Векторные:</a:t>
            </a:r>
          </a:p>
          <a:p>
            <a:pPr marL="0" indent="0" algn="ctr">
              <a:buFontTx/>
              <a:buNone/>
              <a:defRPr/>
            </a:pPr>
            <a:r>
              <a:rPr lang="ru-RU" sz="4500" dirty="0"/>
              <a:t>одной единице языка А соответствуют несколько единиц языка В,</a:t>
            </a:r>
          </a:p>
          <a:p>
            <a:pPr marL="0" indent="0" algn="ctr">
              <a:buFontTx/>
              <a:buNone/>
              <a:defRPr/>
            </a:pPr>
            <a:r>
              <a:rPr lang="ru-RU" sz="4500" dirty="0"/>
              <a:t>соотношение 1:N. </a:t>
            </a:r>
          </a:p>
          <a:p>
            <a:pPr marL="0" indent="0" algn="ctr">
              <a:buFontTx/>
              <a:buNone/>
              <a:defRPr/>
            </a:pPr>
            <a:r>
              <a:rPr lang="en-US" sz="4500" b="1" i="1" dirty="0">
                <a:solidFill>
                  <a:schemeClr val="accent2">
                    <a:lumMod val="75000"/>
                  </a:schemeClr>
                </a:solidFill>
              </a:rPr>
              <a:t>* </a:t>
            </a:r>
            <a:r>
              <a:rPr lang="ru-RU" sz="4500" b="1" i="1" dirty="0">
                <a:solidFill>
                  <a:schemeClr val="accent2">
                    <a:lumMod val="75000"/>
                  </a:schemeClr>
                </a:solidFill>
              </a:rPr>
              <a:t>город – </a:t>
            </a:r>
            <a:r>
              <a:rPr lang="en-US" sz="4500" b="1" i="1" dirty="0">
                <a:solidFill>
                  <a:schemeClr val="accent2">
                    <a:lumMod val="75000"/>
                  </a:schemeClr>
                </a:solidFill>
              </a:rPr>
              <a:t>city</a:t>
            </a:r>
            <a:r>
              <a:rPr lang="ru-RU" sz="4500" b="1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4500" b="1" i="1" dirty="0">
                <a:solidFill>
                  <a:schemeClr val="accent2">
                    <a:lumMod val="75000"/>
                  </a:schemeClr>
                </a:solidFill>
              </a:rPr>
              <a:t>town</a:t>
            </a:r>
            <a:endParaRPr lang="ru-RU" sz="45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CD7CE0-966F-4209-9E73-2BD22DB43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4500" b="1" i="1" dirty="0">
                <a:solidFill>
                  <a:srgbClr val="002060"/>
                </a:solidFill>
              </a:rPr>
              <a:t>3. Отсутствие соответствия в языке В (лакуна)</a:t>
            </a:r>
            <a:r>
              <a:rPr lang="ru-RU" sz="4500" dirty="0"/>
              <a:t>,</a:t>
            </a:r>
          </a:p>
          <a:p>
            <a:pPr marL="0" indent="0" algn="ctr">
              <a:buFontTx/>
              <a:buNone/>
              <a:defRPr/>
            </a:pPr>
            <a:r>
              <a:rPr lang="ru-RU" sz="4500" dirty="0"/>
              <a:t>соотношение 1:0. </a:t>
            </a:r>
          </a:p>
          <a:p>
            <a:pPr marL="0" indent="0" algn="ctr">
              <a:buFontTx/>
              <a:buNone/>
              <a:defRPr/>
            </a:pPr>
            <a:r>
              <a:rPr lang="ru-RU" sz="4500" dirty="0"/>
              <a:t>* русск.</a:t>
            </a:r>
            <a:r>
              <a:rPr lang="ru-RU" sz="4500" b="1" i="1" dirty="0">
                <a:solidFill>
                  <a:schemeClr val="accent2">
                    <a:lumMod val="75000"/>
                  </a:schemeClr>
                </a:solidFill>
              </a:rPr>
              <a:t> сутки, кипяток, лапти, самовар</a:t>
            </a:r>
            <a:r>
              <a:rPr lang="ru-RU" sz="4500" dirty="0"/>
              <a:t> в англ. яз.</a:t>
            </a:r>
            <a:r>
              <a:rPr lang="ru-RU" sz="45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728AF8-6D1E-4C8D-9D39-541CA2A523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642350" cy="53609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4000"/>
              <a:t>С </a:t>
            </a:r>
            <a:r>
              <a:rPr lang="ru-RU" altLang="ru-RU" sz="4000" b="1" i="1">
                <a:solidFill>
                  <a:srgbClr val="C00000"/>
                </a:solidFill>
              </a:rPr>
              <a:t>семантической</a:t>
            </a:r>
            <a:r>
              <a:rPr lang="ru-RU" altLang="ru-RU" sz="4000"/>
              <a:t> </a:t>
            </a:r>
            <a:r>
              <a:rPr lang="ru-RU" altLang="ru-RU" sz="4000" i="1"/>
              <a:t>точки зрения МЛС подразделяются на:</a:t>
            </a:r>
          </a:p>
          <a:p>
            <a:pPr marL="0" indent="0" algn="ctr">
              <a:buFontTx/>
              <a:buNone/>
            </a:pPr>
            <a:r>
              <a:rPr lang="ru-RU" altLang="ru-RU" sz="4000" b="1" i="1">
                <a:solidFill>
                  <a:srgbClr val="002060"/>
                </a:solidFill>
              </a:rPr>
              <a:t>1. Лексические эквиваленты </a:t>
            </a:r>
            <a:r>
              <a:rPr lang="ru-RU" altLang="ru-RU" sz="4000" i="1"/>
              <a:t>– </a:t>
            </a:r>
          </a:p>
          <a:p>
            <a:pPr marL="0" indent="0" algn="ctr">
              <a:buFontTx/>
              <a:buNone/>
            </a:pPr>
            <a:r>
              <a:rPr lang="ru-RU" altLang="ru-RU" sz="4000" i="1"/>
              <a:t>два слова разных языков, имеющие </a:t>
            </a:r>
            <a:r>
              <a:rPr lang="ru-RU" altLang="ru-RU" sz="4000" i="1" u="sng"/>
              <a:t>значительное сходство в семном составе </a:t>
            </a:r>
            <a:r>
              <a:rPr lang="ru-RU" altLang="ru-RU" sz="4000" i="1"/>
              <a:t>и регулярно использующиеся при взаимном переводе.</a:t>
            </a:r>
            <a:br>
              <a:rPr lang="ru-RU" altLang="ru-RU" sz="4000" i="1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="" xmlns:a16="http://schemas.microsoft.com/office/drawing/2014/main" id="{92020522-4A39-44A1-BD34-71056A065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5184775"/>
          </a:xfrm>
        </p:spPr>
        <p:txBody>
          <a:bodyPr/>
          <a:lstStyle/>
          <a:p>
            <a:pPr indent="20638" algn="ctr" eaLnBrk="1" hangingPunct="1">
              <a:buFontTx/>
              <a:buNone/>
              <a:defRPr/>
            </a:pPr>
            <a:r>
              <a:rPr lang="ru-RU" sz="4300" dirty="0"/>
              <a:t>У лексических эквивалентов совпадают :</a:t>
            </a:r>
          </a:p>
          <a:p>
            <a:pPr indent="20638" eaLnBrk="1" hangingPunct="1">
              <a:buFontTx/>
              <a:buNone/>
              <a:defRPr/>
            </a:pPr>
            <a:endParaRPr lang="ru-RU" sz="2000" dirty="0"/>
          </a:p>
          <a:p>
            <a:pPr marL="914400" indent="-571500" algn="ctr" eaLnBrk="1" hangingPunct="1">
              <a:buFont typeface="Wingdings" pitchFamily="2" charset="2"/>
              <a:buChar char="ü"/>
              <a:defRPr/>
            </a:pPr>
            <a:r>
              <a:rPr lang="ru-RU" sz="4300" dirty="0"/>
              <a:t>ядерные (родовые) семы;</a:t>
            </a:r>
          </a:p>
          <a:p>
            <a:pPr marL="914400" indent="-571500" algn="ctr" eaLnBrk="1" hangingPunct="1">
              <a:buFont typeface="Wingdings" pitchFamily="2" charset="2"/>
              <a:buChar char="ü"/>
              <a:defRPr/>
            </a:pPr>
            <a:r>
              <a:rPr lang="ru-RU" sz="4300" dirty="0"/>
              <a:t>коннотативные семы;</a:t>
            </a:r>
          </a:p>
          <a:p>
            <a:pPr marL="914400" indent="-571500" algn="ctr" eaLnBrk="1" hangingPunct="1">
              <a:buFont typeface="Wingdings" pitchFamily="2" charset="2"/>
              <a:buChar char="ü"/>
              <a:defRPr/>
            </a:pPr>
            <a:r>
              <a:rPr lang="ru-RU" sz="4300" dirty="0"/>
              <a:t>стилистическая принадлежность.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="" xmlns:a16="http://schemas.microsoft.com/office/drawing/2014/main" id="{C9E27C78-16AB-4119-A6EB-25EA000FB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632141-0F45-429A-BB78-2038F86E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dirty="0"/>
              <a:t>Не могут быть эквивалентными современное слово – устаревшему, разговорное – книжному, общеупотребительное – узкопрофессиональному, высокочастотное – малоупотребительному.</a:t>
            </a:r>
          </a:p>
          <a:p>
            <a:pPr marL="0" indent="0">
              <a:buFontTx/>
              <a:buNone/>
              <a:defRPr/>
            </a:pPr>
            <a:r>
              <a:rPr lang="ru-RU" sz="2800" dirty="0"/>
              <a:t>Если перечисленные выше условия или какие-нибудь из них не удовлетворяются, то рассматриваемые единицы будут являться </a:t>
            </a:r>
            <a:r>
              <a:rPr lang="ru-RU" sz="2800" i="1" dirty="0"/>
              <a:t>переводными соответствиями</a:t>
            </a:r>
            <a:r>
              <a:rPr lang="ru-RU" sz="2800" dirty="0"/>
              <a:t>, а не эквивалентами.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="" xmlns:a16="http://schemas.microsoft.com/office/drawing/2014/main" id="{3585C276-47D3-4507-A4B5-1497C6854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5472113"/>
          </a:xfrm>
        </p:spPr>
        <p:txBody>
          <a:bodyPr/>
          <a:lstStyle/>
          <a:p>
            <a:pPr indent="20638" algn="ctr" eaLnBrk="1" hangingPunct="1">
              <a:buFontTx/>
              <a:buNone/>
            </a:pPr>
            <a:r>
              <a:rPr lang="ru-RU" altLang="ru-RU" sz="4500" b="1" i="1">
                <a:solidFill>
                  <a:srgbClr val="002060"/>
                </a:solidFill>
              </a:rPr>
              <a:t>2. Переводные соответствия </a:t>
            </a:r>
            <a:r>
              <a:rPr lang="ru-RU" altLang="ru-RU" sz="4500"/>
              <a:t>– </a:t>
            </a:r>
          </a:p>
          <a:p>
            <a:pPr indent="20638" algn="ctr" eaLnBrk="1" hangingPunct="1">
              <a:buFontTx/>
              <a:buNone/>
            </a:pPr>
            <a:r>
              <a:rPr lang="ru-RU" altLang="ru-RU" sz="4500"/>
              <a:t>это единицы, имеющие ту или иную </a:t>
            </a:r>
          </a:p>
          <a:p>
            <a:pPr indent="20638" algn="ctr" eaLnBrk="1" hangingPunct="1">
              <a:buFontTx/>
              <a:buNone/>
            </a:pPr>
            <a:r>
              <a:rPr lang="ru-RU" altLang="ru-RU" sz="4500" u="sng"/>
              <a:t>общность семантики</a:t>
            </a:r>
            <a:r>
              <a:rPr lang="ru-RU" altLang="ru-RU" sz="4500"/>
              <a:t> и используемые для перевода </a:t>
            </a:r>
          </a:p>
          <a:p>
            <a:pPr indent="20638" algn="ctr" eaLnBrk="1" hangingPunct="1">
              <a:buFontTx/>
              <a:buNone/>
            </a:pPr>
            <a:r>
              <a:rPr lang="ru-RU" altLang="ru-RU" sz="4500" u="sng"/>
              <a:t>в определенных контекстах</a:t>
            </a:r>
            <a:r>
              <a:rPr lang="ru-RU" altLang="ru-RU" sz="450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="" xmlns:a16="http://schemas.microsoft.com/office/drawing/2014/main" id="{9D869815-591D-4597-B2DB-50E77DCCE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264275"/>
          </a:xfrm>
        </p:spPr>
        <p:txBody>
          <a:bodyPr/>
          <a:lstStyle/>
          <a:p>
            <a:pPr indent="20638" algn="just" eaLnBrk="1" hangingPunct="1">
              <a:buFontTx/>
              <a:buNone/>
            </a:pPr>
            <a:endParaRPr lang="ru-RU" altLang="ru-RU" sz="4400"/>
          </a:p>
          <a:p>
            <a:pPr indent="20638" algn="ctr" eaLnBrk="1" hangingPunct="1">
              <a:buFontTx/>
              <a:buNone/>
            </a:pPr>
            <a:r>
              <a:rPr lang="ru-RU" altLang="ru-RU" sz="4500"/>
              <a:t>Национальная специфика семантики слова может обнаруживаться как в </a:t>
            </a:r>
            <a:r>
              <a:rPr lang="ru-RU" altLang="ru-RU" sz="4500" b="1" i="1"/>
              <a:t>денотативном</a:t>
            </a:r>
            <a:r>
              <a:rPr lang="ru-RU" altLang="ru-RU" sz="4500"/>
              <a:t>, так и в </a:t>
            </a:r>
            <a:r>
              <a:rPr lang="ru-RU" altLang="ru-RU" sz="4500" b="1" i="1"/>
              <a:t>коннотативном</a:t>
            </a:r>
            <a:r>
              <a:rPr lang="ru-RU" altLang="ru-RU" sz="4500"/>
              <a:t> компонентах значения.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="" xmlns:a16="http://schemas.microsoft.com/office/drawing/2014/main" id="{10AA16D5-1566-4D74-9D63-F91384A73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2400" u="sng"/>
              <a:t>Денотативные различия лексических соответствий</a:t>
            </a:r>
            <a:endParaRPr lang="ru-RU" altLang="ru-RU" sz="2400"/>
          </a:p>
        </p:txBody>
      </p:sp>
      <p:sp>
        <p:nvSpPr>
          <p:cNvPr id="29699" name="Объект 2">
            <a:extLst>
              <a:ext uri="{FF2B5EF4-FFF2-40B4-BE49-F238E27FC236}">
                <a16:creationId xmlns="" xmlns:a16="http://schemas.microsoft.com/office/drawing/2014/main" id="{13791590-3FC9-4CB4-9439-036A60BB60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В различных культурах даже одни и те же явления в чем-то своеобразны. Например, </a:t>
            </a:r>
            <a:r>
              <a:rPr lang="ru-RU" altLang="ru-RU" sz="2800" i="1"/>
              <a:t>городской автобус</a:t>
            </a:r>
            <a:r>
              <a:rPr lang="ru-RU" altLang="ru-RU" sz="2800"/>
              <a:t> вызывает разный круг представлений: в одной стране – это </a:t>
            </a:r>
            <a:r>
              <a:rPr lang="ru-RU" altLang="ru-RU" sz="2800" i="1"/>
              <a:t>талон</a:t>
            </a:r>
            <a:r>
              <a:rPr lang="ru-RU" altLang="ru-RU" sz="2800"/>
              <a:t>, </a:t>
            </a:r>
            <a:r>
              <a:rPr lang="ru-RU" altLang="ru-RU" sz="2800" i="1"/>
              <a:t>компостер</a:t>
            </a:r>
            <a:r>
              <a:rPr lang="ru-RU" altLang="ru-RU" sz="2800"/>
              <a:t>, </a:t>
            </a:r>
            <a:r>
              <a:rPr lang="ru-RU" altLang="ru-RU" sz="2800" i="1"/>
              <a:t>контролер</a:t>
            </a:r>
            <a:r>
              <a:rPr lang="ru-RU" altLang="ru-RU" sz="2800"/>
              <a:t>, </a:t>
            </a:r>
            <a:r>
              <a:rPr lang="ru-RU" altLang="ru-RU" sz="2800" i="1"/>
              <a:t>билет</a:t>
            </a:r>
            <a:r>
              <a:rPr lang="ru-RU" altLang="ru-RU" sz="2800"/>
              <a:t>, </a:t>
            </a:r>
            <a:r>
              <a:rPr lang="ru-RU" altLang="ru-RU" sz="2800" i="1"/>
              <a:t>проездной билет</a:t>
            </a:r>
            <a:r>
              <a:rPr lang="ru-RU" altLang="ru-RU" sz="2800"/>
              <a:t>, </a:t>
            </a:r>
            <a:r>
              <a:rPr lang="ru-RU" altLang="ru-RU" sz="2800" i="1"/>
              <a:t>единый проездной билет</a:t>
            </a:r>
            <a:r>
              <a:rPr lang="ru-RU" altLang="ru-RU" sz="2800"/>
              <a:t>; в другой – </a:t>
            </a:r>
            <a:r>
              <a:rPr lang="ru-RU" altLang="ru-RU" sz="2800" i="1"/>
              <a:t>жетон</a:t>
            </a:r>
            <a:r>
              <a:rPr lang="ru-RU" altLang="ru-RU" sz="2800"/>
              <a:t>, </a:t>
            </a:r>
            <a:r>
              <a:rPr lang="ru-RU" altLang="ru-RU" sz="2800" i="1"/>
              <a:t>кондуктор</a:t>
            </a:r>
            <a:r>
              <a:rPr lang="ru-RU" altLang="ru-RU" sz="2800"/>
              <a:t>; в третьей – </a:t>
            </a:r>
            <a:r>
              <a:rPr lang="ru-RU" altLang="ru-RU" sz="2800" i="1"/>
              <a:t>касса-автомат</a:t>
            </a:r>
            <a:r>
              <a:rPr lang="ru-RU" altLang="ru-RU" sz="2800"/>
              <a:t>, </a:t>
            </a:r>
            <a:r>
              <a:rPr lang="ru-RU" altLang="ru-RU" sz="2800" i="1"/>
              <a:t>разменный автомат</a:t>
            </a:r>
            <a:r>
              <a:rPr lang="ru-RU" altLang="ru-RU" sz="2800"/>
              <a:t>; где-то еще – </a:t>
            </a:r>
            <a:r>
              <a:rPr lang="ru-RU" altLang="ru-RU" sz="2800" i="1"/>
              <a:t>дорогие (дешевые) места</a:t>
            </a:r>
            <a:r>
              <a:rPr lang="ru-RU" altLang="ru-RU" sz="2800"/>
              <a:t>, </a:t>
            </a:r>
            <a:r>
              <a:rPr lang="ru-RU" altLang="ru-RU" sz="2800" i="1"/>
              <a:t>льготный билет</a:t>
            </a:r>
            <a:r>
              <a:rPr lang="ru-RU" altLang="ru-RU" sz="2800"/>
              <a:t>, </a:t>
            </a:r>
            <a:r>
              <a:rPr lang="ru-RU" altLang="ru-RU" sz="2800" i="1"/>
              <a:t>детский (взрослый) билет</a:t>
            </a:r>
            <a:r>
              <a:rPr lang="ru-RU" altLang="ru-RU" sz="2800"/>
              <a:t> и т.д. </a:t>
            </a:r>
            <a:endParaRPr lang="ru-RU" alt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="" xmlns:a16="http://schemas.microsoft.com/office/drawing/2014/main" id="{48907985-A7C7-4112-97B4-ED56F068E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25575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1402D3-1022-40B8-8444-F84CB12D77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13787" cy="51117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4000" b="1"/>
              <a:t>Лексический фон слова – </a:t>
            </a:r>
            <a:r>
              <a:rPr lang="ru-RU" altLang="ru-RU" sz="4000"/>
              <a:t>семантические различия эквивалентных слов, обусловленные различиями в реалиях.</a:t>
            </a:r>
          </a:p>
          <a:p>
            <a:pPr marL="0" indent="0" algn="ctr" eaLnBrk="1" hangingPunct="1">
              <a:buFontTx/>
              <a:buNone/>
            </a:pPr>
            <a:endParaRPr lang="ru-RU" altLang="ru-RU" sz="1000"/>
          </a:p>
          <a:p>
            <a:pPr marL="0" indent="0" algn="ctr" eaLnBrk="1" hangingPunct="1">
              <a:buFontTx/>
              <a:buNone/>
            </a:pPr>
            <a:r>
              <a:rPr lang="ru-RU" altLang="ru-RU" sz="3000"/>
              <a:t>* рус. </a:t>
            </a:r>
            <a:r>
              <a:rPr lang="ru-RU" altLang="ru-RU" sz="3000" b="1" i="1">
                <a:solidFill>
                  <a:srgbClr val="002060"/>
                </a:solidFill>
              </a:rPr>
              <a:t>горчица</a:t>
            </a:r>
            <a:r>
              <a:rPr lang="ru-RU" altLang="ru-RU" sz="3000">
                <a:solidFill>
                  <a:srgbClr val="002060"/>
                </a:solidFill>
              </a:rPr>
              <a:t> </a:t>
            </a:r>
            <a:r>
              <a:rPr lang="en-US" altLang="ru-RU" sz="3000"/>
              <a:t>‘</a:t>
            </a:r>
            <a:r>
              <a:rPr lang="ru-RU" altLang="ru-RU" sz="3000"/>
              <a:t>приправа, имеющая </a:t>
            </a:r>
            <a:r>
              <a:rPr lang="ru-RU" altLang="ru-RU" sz="3000" i="1"/>
              <a:t>острый</a:t>
            </a:r>
            <a:r>
              <a:rPr lang="ru-RU" altLang="ru-RU" sz="3000"/>
              <a:t> вкус</a:t>
            </a:r>
            <a:r>
              <a:rPr lang="en-US" altLang="ru-RU" sz="3000"/>
              <a:t>’</a:t>
            </a:r>
            <a:r>
              <a:rPr lang="ru-RU" altLang="ru-RU" sz="3000"/>
              <a:t> – * нем. </a:t>
            </a:r>
            <a:r>
              <a:rPr lang="ru-RU" altLang="ru-RU" sz="3000" b="1" i="1">
                <a:solidFill>
                  <a:srgbClr val="002060"/>
                </a:solidFill>
              </a:rPr>
              <a:t>Senf </a:t>
            </a:r>
            <a:r>
              <a:rPr lang="en-US" altLang="ru-RU" sz="3000"/>
              <a:t>‘</a:t>
            </a:r>
            <a:r>
              <a:rPr lang="ru-RU" altLang="ru-RU" sz="3000"/>
              <a:t>приправа, имеющая </a:t>
            </a:r>
            <a:r>
              <a:rPr lang="ru-RU" altLang="ru-RU" sz="3000" i="1"/>
              <a:t>сладко-кислый</a:t>
            </a:r>
            <a:r>
              <a:rPr lang="ru-RU" altLang="ru-RU" sz="3000"/>
              <a:t> вкус</a:t>
            </a:r>
            <a:r>
              <a:rPr lang="en-US" altLang="ru-RU" sz="3000"/>
              <a:t>’</a:t>
            </a:r>
            <a:r>
              <a:rPr lang="ru-RU" altLang="ru-RU" sz="3000"/>
              <a:t> </a:t>
            </a:r>
          </a:p>
          <a:p>
            <a:pPr marL="0" indent="0" algn="ctr" eaLnBrk="1" hangingPunct="1">
              <a:buFontTx/>
              <a:buNone/>
            </a:pPr>
            <a:endParaRPr lang="ru-RU" altLang="ru-RU" sz="4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="" xmlns:a16="http://schemas.microsoft.com/office/drawing/2014/main" id="{22F1AD99-B370-4161-ABF1-360262B50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ru-RU" altLang="ru-RU"/>
              <a:t>Другие формы денотативных различий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AB7B670-16CC-4304-8B01-A385E125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3500" dirty="0"/>
              <a:t> Несовпадение единиц двух языков по степени обобщения действительности:</a:t>
            </a:r>
            <a:endParaRPr lang="en-US" sz="3500" dirty="0"/>
          </a:p>
          <a:p>
            <a:pPr marL="0" indent="0" algn="ctr">
              <a:buFontTx/>
              <a:buNone/>
              <a:defRPr/>
            </a:pPr>
            <a:endParaRPr lang="ru-RU" sz="1000" dirty="0"/>
          </a:p>
          <a:p>
            <a:pPr marL="0" indent="0">
              <a:buFontTx/>
              <a:buNone/>
              <a:defRPr/>
            </a:pPr>
            <a:r>
              <a:rPr lang="en-US" sz="3500" dirty="0"/>
              <a:t>* </a:t>
            </a:r>
            <a:r>
              <a:rPr lang="ru-RU" sz="3500" dirty="0"/>
              <a:t>рус. </a:t>
            </a:r>
            <a:r>
              <a:rPr lang="ru-RU" sz="3500" b="1" i="1" dirty="0">
                <a:solidFill>
                  <a:srgbClr val="002060"/>
                </a:solidFill>
              </a:rPr>
              <a:t>рука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– англ. </a:t>
            </a:r>
            <a:r>
              <a:rPr lang="en-US" sz="3500" b="1" i="1" dirty="0">
                <a:solidFill>
                  <a:srgbClr val="002060"/>
                </a:solidFill>
              </a:rPr>
              <a:t>h</a:t>
            </a:r>
            <a:r>
              <a:rPr lang="ru-RU" sz="3500" b="1" i="1" dirty="0" err="1">
                <a:solidFill>
                  <a:srgbClr val="002060"/>
                </a:solidFill>
              </a:rPr>
              <a:t>and</a:t>
            </a:r>
            <a:r>
              <a:rPr lang="ru-RU" sz="3500" dirty="0"/>
              <a:t>, </a:t>
            </a:r>
            <a:r>
              <a:rPr lang="en-US" sz="3500" b="1" i="1" dirty="0">
                <a:solidFill>
                  <a:srgbClr val="002060"/>
                </a:solidFill>
              </a:rPr>
              <a:t>a</a:t>
            </a:r>
            <a:r>
              <a:rPr lang="ru-RU" sz="3500" b="1" i="1" dirty="0" err="1">
                <a:solidFill>
                  <a:srgbClr val="002060"/>
                </a:solidFill>
              </a:rPr>
              <a:t>rm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US" sz="3500" dirty="0"/>
              <a:t>* </a:t>
            </a:r>
            <a:r>
              <a:rPr lang="ru-RU" sz="3500" dirty="0"/>
              <a:t>рус. </a:t>
            </a:r>
            <a:r>
              <a:rPr lang="ru-RU" sz="3500" b="1" i="1" dirty="0">
                <a:solidFill>
                  <a:srgbClr val="002060"/>
                </a:solidFill>
              </a:rPr>
              <a:t>зарплата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– англ. </a:t>
            </a:r>
            <a:r>
              <a:rPr lang="en-US" sz="3500" b="1" i="1" dirty="0">
                <a:solidFill>
                  <a:srgbClr val="002060"/>
                </a:solidFill>
              </a:rPr>
              <a:t>wage</a:t>
            </a:r>
            <a:r>
              <a:rPr lang="ru-RU" sz="3500" dirty="0"/>
              <a:t>, </a:t>
            </a:r>
            <a:r>
              <a:rPr lang="en-US" sz="3500" b="1" i="1" dirty="0">
                <a:solidFill>
                  <a:srgbClr val="002060"/>
                </a:solidFill>
              </a:rPr>
              <a:t>salary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</a:p>
          <a:p>
            <a:pPr marL="265113" indent="-265113">
              <a:buFontTx/>
              <a:buNone/>
              <a:defRPr/>
            </a:pPr>
            <a:r>
              <a:rPr lang="en-US" sz="3500" dirty="0"/>
              <a:t>* </a:t>
            </a:r>
            <a:r>
              <a:rPr lang="ru-RU" sz="3500" dirty="0"/>
              <a:t>рус. </a:t>
            </a:r>
            <a:r>
              <a:rPr lang="ru-RU" sz="3500" b="1" i="1" dirty="0">
                <a:solidFill>
                  <a:srgbClr val="002060"/>
                </a:solidFill>
              </a:rPr>
              <a:t>блузка</a:t>
            </a:r>
            <a:r>
              <a:rPr lang="ru-RU" sz="3500" b="1" i="1" dirty="0"/>
              <a:t>, </a:t>
            </a:r>
            <a:r>
              <a:rPr lang="ru-RU" sz="3500" b="1" i="1" dirty="0">
                <a:solidFill>
                  <a:srgbClr val="002060"/>
                </a:solidFill>
              </a:rPr>
              <a:t>кофточка</a:t>
            </a:r>
            <a:r>
              <a:rPr lang="ru-RU" sz="3500" b="1" i="1" dirty="0"/>
              <a:t> </a:t>
            </a:r>
            <a:r>
              <a:rPr lang="ru-RU" sz="3500" dirty="0"/>
              <a:t>– англ. </a:t>
            </a:r>
            <a:r>
              <a:rPr lang="en-US" sz="3500" b="1" i="1" dirty="0">
                <a:solidFill>
                  <a:srgbClr val="002060"/>
                </a:solidFill>
              </a:rPr>
              <a:t>blouse</a:t>
            </a:r>
            <a:r>
              <a:rPr lang="ru-RU" sz="3500" dirty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="" xmlns:a16="http://schemas.microsoft.com/office/drawing/2014/main" id="{F4747EEE-2DCD-4F83-97AE-9B884D16D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1714500"/>
          </a:xfrm>
        </p:spPr>
        <p:txBody>
          <a:bodyPr/>
          <a:lstStyle/>
          <a:p>
            <a:pPr eaLnBrk="1" hangingPunct="1"/>
            <a:r>
              <a:rPr lang="ru-RU" altLang="ru-RU" sz="3600" b="1" u="sng"/>
              <a:t>1. Соотношение денотативного, сигнификативного и коннотативного компонентов значения слова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78C39BF-D4A1-4888-BDB5-4AF5659455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354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4000" b="1">
                <a:solidFill>
                  <a:srgbClr val="FF0000"/>
                </a:solidFill>
              </a:rPr>
              <a:t>Денотативное</a:t>
            </a:r>
            <a:r>
              <a:rPr lang="en-US" altLang="ru-RU" sz="4000" b="1">
                <a:solidFill>
                  <a:srgbClr val="FF0000"/>
                </a:solidFill>
              </a:rPr>
              <a:t> (</a:t>
            </a:r>
            <a:r>
              <a:rPr lang="ru-RU" altLang="ru-RU" sz="4000" b="1">
                <a:solidFill>
                  <a:srgbClr val="FF0000"/>
                </a:solidFill>
              </a:rPr>
              <a:t>референционное</a:t>
            </a:r>
            <a:r>
              <a:rPr lang="en-US" altLang="ru-RU" sz="4000" b="1">
                <a:solidFill>
                  <a:srgbClr val="FF0000"/>
                </a:solidFill>
              </a:rPr>
              <a:t>)</a:t>
            </a:r>
            <a:r>
              <a:rPr lang="ru-RU" altLang="ru-RU" sz="4000" b="1">
                <a:solidFill>
                  <a:srgbClr val="FF0000"/>
                </a:solidFill>
              </a:rPr>
              <a:t> значение</a:t>
            </a:r>
            <a:r>
              <a:rPr lang="ru-RU" altLang="ru-RU" sz="4000">
                <a:solidFill>
                  <a:srgbClr val="FF0000"/>
                </a:solidFill>
              </a:rPr>
              <a:t> </a:t>
            </a:r>
            <a:r>
              <a:rPr lang="ru-RU" altLang="ru-RU" sz="4000"/>
              <a:t>характеризует соотнесенность слова с обозначаемым предметом (ситуацией), т.е. </a:t>
            </a:r>
          </a:p>
          <a:p>
            <a:pPr marL="0" indent="0" eaLnBrk="1" hangingPunct="1">
              <a:buFontTx/>
              <a:buNone/>
            </a:pPr>
            <a:r>
              <a:rPr lang="ru-RU" altLang="ru-RU" sz="4000" b="1"/>
              <a:t>это отношение слова к обозначаемому предмету</a:t>
            </a:r>
            <a:r>
              <a:rPr lang="ru-RU" altLang="ru-RU" sz="40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3DDF701-D8F3-431E-8436-207D803BC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Wingdings" pitchFamily="2" charset="2"/>
              <a:buChar char="Ø"/>
              <a:defRPr/>
            </a:pPr>
            <a:r>
              <a:rPr lang="ru-RU" sz="3700" dirty="0"/>
              <a:t> Несовпадение единиц двух языков по набору конкретных дифференциальных сем:</a:t>
            </a:r>
          </a:p>
          <a:p>
            <a:pPr marL="265113" indent="-265113">
              <a:buFontTx/>
              <a:buNone/>
              <a:defRPr/>
            </a:pPr>
            <a:r>
              <a:rPr lang="ru-RU" sz="3700" b="1" i="1" dirty="0"/>
              <a:t>* </a:t>
            </a:r>
            <a:r>
              <a:rPr lang="en-US" sz="3700" b="1" i="1" dirty="0">
                <a:solidFill>
                  <a:srgbClr val="002060"/>
                </a:solidFill>
              </a:rPr>
              <a:t>village</a:t>
            </a:r>
            <a:r>
              <a:rPr lang="en-US" sz="3700" dirty="0">
                <a:solidFill>
                  <a:srgbClr val="002060"/>
                </a:solidFill>
              </a:rPr>
              <a:t> </a:t>
            </a:r>
            <a:r>
              <a:rPr lang="ru-RU" sz="3700" dirty="0"/>
              <a:t>‘сельский населенный пункт’</a:t>
            </a:r>
          </a:p>
          <a:p>
            <a:pPr marL="265113" indent="-265113">
              <a:buFontTx/>
              <a:buNone/>
              <a:defRPr/>
            </a:pPr>
            <a:r>
              <a:rPr lang="ru-RU" sz="3700" dirty="0"/>
              <a:t>* </a:t>
            </a:r>
            <a:r>
              <a:rPr lang="ru-RU" sz="3700" b="1" i="1" dirty="0">
                <a:solidFill>
                  <a:srgbClr val="002060"/>
                </a:solidFill>
              </a:rPr>
              <a:t>село</a:t>
            </a:r>
            <a:r>
              <a:rPr lang="ru-RU" sz="3700" dirty="0">
                <a:solidFill>
                  <a:srgbClr val="002060"/>
                </a:solidFill>
              </a:rPr>
              <a:t> </a:t>
            </a:r>
            <a:r>
              <a:rPr lang="ru-RU" sz="3700" dirty="0"/>
              <a:t>– ‘сельский населенный пункт’, ‘большой’, ‘с церковью’</a:t>
            </a:r>
          </a:p>
          <a:p>
            <a:pPr marL="265113" indent="-265113">
              <a:buFontTx/>
              <a:buNone/>
              <a:defRPr/>
            </a:pPr>
            <a:r>
              <a:rPr lang="ru-RU" sz="3700" b="1" i="1" dirty="0"/>
              <a:t>* </a:t>
            </a:r>
            <a:r>
              <a:rPr lang="ru-RU" sz="3700" b="1" i="1" dirty="0">
                <a:solidFill>
                  <a:srgbClr val="002060"/>
                </a:solidFill>
              </a:rPr>
              <a:t>деревня</a:t>
            </a:r>
            <a:r>
              <a:rPr lang="ru-RU" sz="3700" dirty="0">
                <a:solidFill>
                  <a:srgbClr val="002060"/>
                </a:solidFill>
              </a:rPr>
              <a:t> </a:t>
            </a:r>
            <a:r>
              <a:rPr lang="ru-RU" sz="3700" dirty="0"/>
              <a:t>– ‘сельский населенный пункт’, ‘небольшой’, ‘без церкви’</a:t>
            </a:r>
          </a:p>
          <a:p>
            <a:pPr marL="0" indent="0" eaLnBrk="1" hangingPunct="1">
              <a:buFontTx/>
              <a:buNone/>
              <a:defRPr/>
            </a:pPr>
            <a:endParaRPr lang="ru-RU" dirty="0"/>
          </a:p>
          <a:p>
            <a:pPr marL="0" indent="0" eaLnBrk="1" hangingPunct="1">
              <a:buFontTx/>
              <a:buNone/>
              <a:defRPr/>
            </a:pPr>
            <a:r>
              <a:rPr lang="ru-RU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>
            <a:extLst>
              <a:ext uri="{FF2B5EF4-FFF2-40B4-BE49-F238E27FC236}">
                <a16:creationId xmlns="" xmlns:a16="http://schemas.microsoft.com/office/drawing/2014/main" id="{9E684FA3-800B-4D95-8D59-7AFCE2740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u="sng"/>
              <a:t>Коннотативное своеобразие переводных эквивалентов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4BBC5F6-687D-4595-85C7-B364635F4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700" dirty="0"/>
              <a:t>В разных языках слова с тождественной предметной отнесенностью (денотативной семантикой) могут различаться своими эмоциональными и оценочными оттенками (коннотативной семантикой).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>
            <a:extLst>
              <a:ext uri="{FF2B5EF4-FFF2-40B4-BE49-F238E27FC236}">
                <a16:creationId xmlns="" xmlns:a16="http://schemas.microsoft.com/office/drawing/2014/main" id="{4CCC32BE-6789-4294-89C9-771074180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altLang="ru-RU" sz="3800"/>
              <a:t>Ассоциации, связанные с образом </a:t>
            </a:r>
            <a:r>
              <a:rPr lang="ru-RU" altLang="ru-RU" sz="3800" b="1" i="1">
                <a:solidFill>
                  <a:srgbClr val="002060"/>
                </a:solidFill>
              </a:rPr>
              <a:t>болота</a:t>
            </a:r>
            <a:r>
              <a:rPr lang="ru-RU" altLang="ru-RU" sz="3800">
                <a:solidFill>
                  <a:srgbClr val="002060"/>
                </a:solidFill>
              </a:rPr>
              <a:t> </a:t>
            </a:r>
            <a:r>
              <a:rPr lang="ru-RU" altLang="ru-RU" sz="3800"/>
              <a:t>в разных языках: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49B18B-1586-43D0-8557-8615B27F9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29600" cy="3816350"/>
          </a:xfrm>
        </p:spPr>
        <p:txBody>
          <a:bodyPr/>
          <a:lstStyle/>
          <a:p>
            <a:r>
              <a:rPr lang="ru-RU" altLang="ru-RU" sz="3800"/>
              <a:t>в венгерском – </a:t>
            </a:r>
            <a:r>
              <a:rPr lang="en-US" altLang="ru-RU" sz="3800"/>
              <a:t>‘</a:t>
            </a:r>
            <a:r>
              <a:rPr lang="ru-RU" altLang="ru-RU" sz="3800"/>
              <a:t>гнилость, тление</a:t>
            </a:r>
            <a:r>
              <a:rPr lang="en-US" altLang="ru-RU" sz="3800"/>
              <a:t>’;</a:t>
            </a:r>
            <a:r>
              <a:rPr lang="ru-RU" altLang="ru-RU" sz="3800"/>
              <a:t> </a:t>
            </a:r>
          </a:p>
          <a:p>
            <a:r>
              <a:rPr lang="ru-RU" altLang="ru-RU" sz="3800"/>
              <a:t>в финском языке –  ‘нечто вполне хорошее’;</a:t>
            </a:r>
          </a:p>
          <a:p>
            <a:r>
              <a:rPr lang="ru-RU" altLang="ru-RU" sz="3800"/>
              <a:t>в русском языке – ‘рутина, косность, застой’</a:t>
            </a:r>
            <a:r>
              <a:rPr lang="en-US" altLang="ru-RU" sz="3800"/>
              <a:t>.</a:t>
            </a:r>
            <a:endParaRPr lang="ru-RU" altLang="ru-RU" sz="3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>
            <a:extLst>
              <a:ext uri="{FF2B5EF4-FFF2-40B4-BE49-F238E27FC236}">
                <a16:creationId xmlns="" xmlns:a16="http://schemas.microsoft.com/office/drawing/2014/main" id="{38CB02D5-75AE-40EF-ACB7-A34F13D33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en-US" altLang="ru-RU" sz="3200" b="1" u="sng"/>
              <a:t>3. </a:t>
            </a:r>
            <a:r>
              <a:rPr lang="ru-RU" altLang="ru-RU" sz="3200" b="1" u="sng"/>
              <a:t>Лакуны и безэквивалентные единицы в лексической системе языка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7E78CD4-3035-495D-89D2-B9899C1F6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О наличии национально-специфического концепта у того или иного народа, как и об отсутствии концепта в </a:t>
            </a:r>
            <a:r>
              <a:rPr lang="ru-RU" sz="2400" dirty="0" err="1"/>
              <a:t>концептосфере</a:t>
            </a:r>
            <a:r>
              <a:rPr lang="ru-RU" sz="2400" dirty="0"/>
              <a:t> определенного народа можно судить по имеющимся в сравниваемых языках </a:t>
            </a:r>
            <a:r>
              <a:rPr lang="ru-RU" sz="2400" dirty="0" err="1"/>
              <a:t>безэквивалентным</a:t>
            </a:r>
            <a:r>
              <a:rPr lang="ru-RU" sz="2400" dirty="0"/>
              <a:t> единицам и лакунам. </a:t>
            </a:r>
          </a:p>
          <a:p>
            <a:pPr marL="0" indent="0">
              <a:buFontTx/>
              <a:buNone/>
              <a:defRPr/>
            </a:pPr>
            <a:r>
              <a:rPr lang="ru-RU" sz="2800" b="1" i="1" dirty="0"/>
              <a:t>Безэквивалентная единица</a:t>
            </a:r>
            <a:r>
              <a:rPr lang="ru-RU" sz="2800" i="1" dirty="0"/>
              <a:t> </a:t>
            </a:r>
            <a:r>
              <a:rPr lang="ru-RU" sz="2800" dirty="0"/>
              <a:t>– единица, имеющаяся в одном языке и отсутствующая в другом.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819C61-59ED-4AA3-AFD0-3C070ECA6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476250"/>
            <a:ext cx="8686800" cy="59769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3800" b="1" i="1" dirty="0"/>
              <a:t>Лакуна</a:t>
            </a:r>
            <a:r>
              <a:rPr lang="ru-RU" sz="3800" i="1" dirty="0"/>
              <a:t> </a:t>
            </a:r>
            <a:r>
              <a:rPr lang="ru-RU" sz="3800" dirty="0"/>
              <a:t>– это отсутствие единицы в одном языке при ее наличии в другом.</a:t>
            </a:r>
          </a:p>
          <a:p>
            <a:pPr marL="0" indent="0">
              <a:buFontTx/>
              <a:buNone/>
              <a:defRPr/>
            </a:pPr>
            <a:endParaRPr lang="ru-RU" sz="1000" dirty="0"/>
          </a:p>
          <a:p>
            <a:pPr marL="0" indent="0">
              <a:buFontTx/>
              <a:buNone/>
              <a:defRPr/>
            </a:pPr>
            <a:r>
              <a:rPr lang="ru-RU" sz="3800" dirty="0" err="1"/>
              <a:t>Безэквивалентные</a:t>
            </a:r>
            <a:r>
              <a:rPr lang="ru-RU" sz="3800" dirty="0"/>
              <a:t> слова и лакуны заметны только при сопоставлении языков: если в одном языке есть лакуна, то в сопоставляемом языке – </a:t>
            </a:r>
            <a:r>
              <a:rPr lang="ru-RU" sz="3800" dirty="0" err="1"/>
              <a:t>безэквивалентная</a:t>
            </a:r>
            <a:r>
              <a:rPr lang="ru-RU" sz="3800" dirty="0"/>
              <a:t> единица. 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878F98C6-3B5D-427A-924E-858AA7C44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88913"/>
            <a:ext cx="8229600" cy="648017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4000" b="1" dirty="0"/>
              <a:t>Причины лакун</a:t>
            </a:r>
            <a:r>
              <a:rPr lang="ru-RU" sz="4000" dirty="0"/>
              <a:t>:</a:t>
            </a:r>
          </a:p>
          <a:p>
            <a:pPr marL="0" indent="0" eaLnBrk="1" hangingPunct="1">
              <a:buFontTx/>
              <a:buNone/>
              <a:defRPr/>
            </a:pPr>
            <a:endParaRPr lang="ru-RU" sz="1000" dirty="0"/>
          </a:p>
          <a:p>
            <a:pPr marL="0" indent="0" eaLnBrk="1" hangingPunct="1">
              <a:buFontTx/>
              <a:buNone/>
              <a:defRPr/>
            </a:pPr>
            <a:r>
              <a:rPr lang="ru-RU" sz="3000" b="1" dirty="0"/>
              <a:t>1) различия культур: </a:t>
            </a:r>
            <a:endParaRPr lang="ru-RU" sz="3000" b="1" i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ru-RU" sz="3000" i="1" dirty="0"/>
              <a:t>русск. </a:t>
            </a:r>
            <a:r>
              <a:rPr lang="ru-RU" sz="3000" b="1" i="1" dirty="0">
                <a:solidFill>
                  <a:srgbClr val="002060"/>
                </a:solidFill>
              </a:rPr>
              <a:t>адвокат</a:t>
            </a:r>
            <a:r>
              <a:rPr lang="ru-RU" sz="3000" i="1" dirty="0"/>
              <a:t> и англ.: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lawyer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юрист, адвокат</a:t>
            </a:r>
            <a:r>
              <a:rPr lang="en-US" sz="2800" dirty="0"/>
              <a:t>’</a:t>
            </a:r>
            <a:r>
              <a:rPr lang="ru-RU" sz="2800" dirty="0"/>
              <a:t>,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attorney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уполномоченный, поверенный</a:t>
            </a:r>
            <a:r>
              <a:rPr lang="en-US" sz="2800" dirty="0"/>
              <a:t>’</a:t>
            </a:r>
            <a:r>
              <a:rPr lang="ru-RU" sz="2800" dirty="0"/>
              <a:t>,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barrister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адвокат, имеющий право выступать в высших судах</a:t>
            </a:r>
            <a:r>
              <a:rPr lang="en-US" sz="2800" dirty="0"/>
              <a:t>’</a:t>
            </a:r>
            <a:r>
              <a:rPr lang="ru-RU" sz="2800" dirty="0"/>
              <a:t>,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solicitor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стряпчий (консультирует клиентов, имеет право выступать в низших судах)</a:t>
            </a:r>
            <a:r>
              <a:rPr lang="en-US" sz="2800" dirty="0"/>
              <a:t>’</a:t>
            </a:r>
            <a:r>
              <a:rPr lang="ru-RU" sz="2800" dirty="0"/>
              <a:t>,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counsel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юрисконсульт</a:t>
            </a:r>
            <a:r>
              <a:rPr lang="en-US" sz="2800" dirty="0"/>
              <a:t>’</a:t>
            </a:r>
            <a:r>
              <a:rPr lang="ru-RU" sz="2800" dirty="0"/>
              <a:t>,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counsellor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советник</a:t>
            </a:r>
            <a:r>
              <a:rPr lang="en-US" sz="2800" dirty="0"/>
              <a:t>’</a:t>
            </a:r>
            <a:r>
              <a:rPr lang="ru-RU" sz="2800" dirty="0"/>
              <a:t>,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b="1" i="1" dirty="0" err="1">
                <a:solidFill>
                  <a:srgbClr val="002060"/>
                </a:solidFill>
              </a:rPr>
              <a:t>advocate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‘</a:t>
            </a:r>
            <a:r>
              <a:rPr lang="ru-RU" sz="2800" dirty="0"/>
              <a:t>адвокат высшего ранга</a:t>
            </a:r>
            <a:r>
              <a:rPr lang="en-US" sz="2800" dirty="0"/>
              <a:t>’</a:t>
            </a:r>
            <a:r>
              <a:rPr lang="ru-RU" sz="2800" dirty="0"/>
              <a:t>. 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3B8C09-871D-4CDD-B282-E1A6549A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500" b="1" dirty="0"/>
              <a:t>2</a:t>
            </a:r>
            <a:r>
              <a:rPr lang="ru-RU" sz="3500" b="1" dirty="0"/>
              <a:t>. Лакуна обусловлена не отсутствием культурной реалии, а тем, что народу не важно различать то, что различает другой народ.</a:t>
            </a:r>
          </a:p>
          <a:p>
            <a:pPr marL="0" indent="0">
              <a:buFontTx/>
              <a:buNone/>
              <a:defRPr/>
            </a:pPr>
            <a:endParaRPr lang="ru-RU" sz="1000" b="1" dirty="0"/>
          </a:p>
          <a:p>
            <a:pPr marL="442913" indent="-442913">
              <a:buFontTx/>
              <a:buNone/>
              <a:defRPr/>
            </a:pPr>
            <a:r>
              <a:rPr lang="ru-RU" sz="3500" b="1" dirty="0"/>
              <a:t> </a:t>
            </a:r>
            <a:r>
              <a:rPr lang="ru-RU" sz="3800" dirty="0"/>
              <a:t>* русск. </a:t>
            </a:r>
            <a:r>
              <a:rPr lang="ru-RU" sz="3800" b="1" i="1" dirty="0">
                <a:solidFill>
                  <a:srgbClr val="002060"/>
                </a:solidFill>
              </a:rPr>
              <a:t>девочка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/>
              <a:t>и </a:t>
            </a:r>
            <a:r>
              <a:rPr lang="ru-RU" sz="3800" b="1" i="1" dirty="0">
                <a:solidFill>
                  <a:srgbClr val="002060"/>
                </a:solidFill>
              </a:rPr>
              <a:t>девушка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ru-RU" sz="3800" dirty="0"/>
              <a:t>= англ. </a:t>
            </a:r>
            <a:r>
              <a:rPr lang="ru-RU" sz="3800" b="1" i="1" dirty="0" err="1">
                <a:solidFill>
                  <a:srgbClr val="002060"/>
                </a:solidFill>
              </a:rPr>
              <a:t>girl</a:t>
            </a:r>
            <a:endParaRPr lang="ru-RU" sz="3800" b="1" dirty="0">
              <a:solidFill>
                <a:srgbClr val="002060"/>
              </a:solidFill>
            </a:endParaRPr>
          </a:p>
          <a:p>
            <a:pPr marL="354013" indent="-354013">
              <a:buFontTx/>
              <a:buNone/>
              <a:defRPr/>
            </a:pPr>
            <a:r>
              <a:rPr lang="ru-RU" sz="3800" dirty="0"/>
              <a:t>* англ. </a:t>
            </a:r>
            <a:r>
              <a:rPr lang="ru-RU" sz="3800" b="1" i="1" dirty="0" err="1">
                <a:solidFill>
                  <a:srgbClr val="002060"/>
                </a:solidFill>
              </a:rPr>
              <a:t>bank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en-US" sz="3800" dirty="0"/>
              <a:t>‘</a:t>
            </a:r>
            <a:r>
              <a:rPr lang="ru-RU" sz="3800" dirty="0"/>
              <a:t>берег реки</a:t>
            </a:r>
            <a:r>
              <a:rPr lang="en-US" sz="3800" dirty="0"/>
              <a:t>’</a:t>
            </a:r>
            <a:r>
              <a:rPr lang="ru-RU" sz="3800" dirty="0"/>
              <a:t> и </a:t>
            </a:r>
            <a:r>
              <a:rPr lang="ru-RU" sz="3800" b="1" i="1" dirty="0" err="1">
                <a:solidFill>
                  <a:srgbClr val="002060"/>
                </a:solidFill>
              </a:rPr>
              <a:t>shore</a:t>
            </a:r>
            <a:r>
              <a:rPr lang="ru-RU" sz="3800" dirty="0">
                <a:solidFill>
                  <a:srgbClr val="002060"/>
                </a:solidFill>
              </a:rPr>
              <a:t> </a:t>
            </a:r>
            <a:r>
              <a:rPr lang="en-US" sz="3800" dirty="0"/>
              <a:t>‘</a:t>
            </a:r>
            <a:r>
              <a:rPr lang="ru-RU" sz="3800" dirty="0"/>
              <a:t>берег моря</a:t>
            </a:r>
            <a:r>
              <a:rPr lang="en-US" sz="3800" dirty="0"/>
              <a:t>’</a:t>
            </a:r>
            <a:r>
              <a:rPr lang="ru-RU" sz="3800" dirty="0"/>
              <a:t> = рус. </a:t>
            </a:r>
            <a:r>
              <a:rPr lang="ru-RU" sz="3800" b="1" i="1" dirty="0">
                <a:solidFill>
                  <a:srgbClr val="002060"/>
                </a:solidFill>
              </a:rPr>
              <a:t>берег</a:t>
            </a:r>
            <a:r>
              <a:rPr lang="ru-RU" sz="3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8AB3483E-8E6F-46B1-AC25-390CFA1DC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0" indent="0" algn="ctr" defTabSz="261938" eaLnBrk="1" hangingPunct="1">
              <a:buFontTx/>
              <a:buNone/>
              <a:tabLst>
                <a:tab pos="0" algn="l"/>
              </a:tabLst>
              <a:defRPr/>
            </a:pPr>
            <a:r>
              <a:rPr lang="ru-RU" b="1" i="1" dirty="0">
                <a:solidFill>
                  <a:srgbClr val="002060"/>
                </a:solidFill>
              </a:rPr>
              <a:t>1. Предметные</a:t>
            </a:r>
            <a:r>
              <a:rPr lang="ru-RU" i="1" dirty="0"/>
              <a:t> </a:t>
            </a:r>
            <a:r>
              <a:rPr lang="ru-RU" dirty="0"/>
              <a:t>лакуны</a:t>
            </a:r>
            <a:r>
              <a:rPr lang="ru-RU" i="1" dirty="0"/>
              <a:t> </a:t>
            </a:r>
            <a:r>
              <a:rPr lang="ru-RU" dirty="0"/>
              <a:t>отражают отсутствие </a:t>
            </a:r>
            <a:r>
              <a:rPr lang="ru-RU" i="1" dirty="0"/>
              <a:t>материального </a:t>
            </a:r>
            <a:r>
              <a:rPr lang="ru-RU" dirty="0"/>
              <a:t>предмета. </a:t>
            </a:r>
          </a:p>
          <a:p>
            <a:pPr marL="0" indent="0" algn="ctr" defTabSz="261938" eaLnBrk="1" hangingPunct="1">
              <a:buFontTx/>
              <a:buNone/>
              <a:tabLst>
                <a:tab pos="0" algn="l"/>
              </a:tabLst>
              <a:defRPr/>
            </a:pPr>
            <a:r>
              <a:rPr lang="ru-RU" i="1" dirty="0"/>
              <a:t>квас</a:t>
            </a:r>
            <a:r>
              <a:rPr lang="ru-RU" dirty="0"/>
              <a:t> – предметная лакуна для английского языка</a:t>
            </a:r>
          </a:p>
          <a:p>
            <a:pPr marL="514350" indent="-514350" defTabSz="261938" eaLnBrk="1" hangingPunct="1">
              <a:buFontTx/>
              <a:buAutoNum type="arabicParenR"/>
              <a:tabLst>
                <a:tab pos="0" algn="l"/>
              </a:tabLst>
              <a:defRPr/>
            </a:pPr>
            <a:endParaRPr lang="ru-RU" sz="1000" i="1" dirty="0"/>
          </a:p>
          <a:p>
            <a:pPr marL="530225" indent="0" defTabSz="261938" eaLnBrk="1" hangingPunct="1">
              <a:buFontTx/>
              <a:buNone/>
              <a:tabLst>
                <a:tab pos="0" algn="l"/>
              </a:tabLst>
              <a:defRPr/>
            </a:pPr>
            <a:r>
              <a:rPr lang="ru-RU" b="1" i="1" dirty="0">
                <a:solidFill>
                  <a:srgbClr val="002060"/>
                </a:solidFill>
              </a:rPr>
              <a:t>Абстрактные</a:t>
            </a:r>
            <a:r>
              <a:rPr lang="ru-RU" i="1" dirty="0"/>
              <a:t> </a:t>
            </a:r>
            <a:r>
              <a:rPr lang="ru-RU" dirty="0"/>
              <a:t>лакуны</a:t>
            </a:r>
            <a:r>
              <a:rPr lang="ru-RU" i="1" dirty="0"/>
              <a:t> </a:t>
            </a:r>
            <a:r>
              <a:rPr lang="ru-RU" dirty="0"/>
              <a:t>отражают отсутствие </a:t>
            </a:r>
            <a:r>
              <a:rPr lang="ru-RU" i="1" dirty="0"/>
              <a:t>абстрактного</a:t>
            </a:r>
            <a:r>
              <a:rPr lang="ru-RU" dirty="0"/>
              <a:t> понятия.</a:t>
            </a:r>
          </a:p>
          <a:p>
            <a:pPr marL="530225" indent="0" algn="ctr" defTabSz="261938" eaLnBrk="1" hangingPunct="1">
              <a:buFontTx/>
              <a:buNone/>
              <a:tabLst>
                <a:tab pos="0" algn="l"/>
              </a:tabLst>
              <a:defRPr/>
            </a:pPr>
            <a:r>
              <a:rPr lang="ru-RU" i="1" dirty="0"/>
              <a:t>смекалка </a:t>
            </a:r>
            <a:r>
              <a:rPr lang="ru-RU" dirty="0"/>
              <a:t>–</a:t>
            </a:r>
            <a:r>
              <a:rPr lang="ru-RU" i="1" dirty="0"/>
              <a:t> </a:t>
            </a:r>
            <a:r>
              <a:rPr lang="ru-RU" dirty="0"/>
              <a:t>абстрактная</a:t>
            </a:r>
            <a:r>
              <a:rPr lang="ru-RU" i="1" dirty="0"/>
              <a:t> </a:t>
            </a:r>
            <a:r>
              <a:rPr lang="ru-RU" dirty="0"/>
              <a:t>лакуна для английского языка</a:t>
            </a:r>
          </a:p>
          <a:p>
            <a:pPr marL="530225" indent="0" defTabSz="261938" eaLnBrk="1" hangingPunct="1">
              <a:buFontTx/>
              <a:buNone/>
              <a:tabLst>
                <a:tab pos="0" algn="l"/>
              </a:tabLst>
              <a:defRPr/>
            </a:pPr>
            <a:endParaRPr lang="ru-RU" dirty="0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21DF7D43-B18D-4156-AFF0-E2A311C8D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620713"/>
            <a:ext cx="4641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4000" b="1">
                <a:solidFill>
                  <a:srgbClr val="C00000"/>
                </a:solidFill>
              </a:rPr>
              <a:t>Типы лакун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A7BD4311-C2ED-4981-807B-3C095884A1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3500" b="1">
                <a:solidFill>
                  <a:srgbClr val="002060"/>
                </a:solidFill>
              </a:rPr>
              <a:t>2.</a:t>
            </a:r>
            <a:r>
              <a:rPr lang="ru-RU" altLang="ru-RU" sz="3500"/>
              <a:t> </a:t>
            </a:r>
            <a:r>
              <a:rPr lang="ru-RU" altLang="ru-RU" sz="3500" b="1" i="1">
                <a:solidFill>
                  <a:srgbClr val="002060"/>
                </a:solidFill>
              </a:rPr>
              <a:t>Родовые</a:t>
            </a:r>
            <a:r>
              <a:rPr lang="ru-RU" altLang="ru-RU" sz="3500" i="1"/>
              <a:t> </a:t>
            </a:r>
            <a:r>
              <a:rPr lang="ru-RU" altLang="ru-RU" sz="3500"/>
              <a:t>лакуны</a:t>
            </a:r>
            <a:r>
              <a:rPr lang="ru-RU" altLang="ru-RU" sz="3500" i="1"/>
              <a:t> </a:t>
            </a:r>
            <a:r>
              <a:rPr lang="ru-RU" altLang="ru-RU" sz="3500"/>
              <a:t>отражают отсутствие общего наименования для класса предметов.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sz="3500" i="1"/>
              <a:t>grandparents</a:t>
            </a:r>
            <a:r>
              <a:rPr lang="ru-RU" altLang="ru-RU" sz="3500" i="1"/>
              <a:t> – </a:t>
            </a:r>
            <a:r>
              <a:rPr lang="ru-RU" altLang="ru-RU" sz="3500"/>
              <a:t>родовая лакуна для русск. яз.</a:t>
            </a:r>
          </a:p>
          <a:p>
            <a:pPr marL="0" indent="0" eaLnBrk="1" hangingPunct="1">
              <a:buFontTx/>
              <a:buNone/>
            </a:pPr>
            <a:endParaRPr lang="ru-RU" altLang="ru-RU" sz="1000"/>
          </a:p>
          <a:p>
            <a:pPr marL="0" indent="0" eaLnBrk="1" hangingPunct="1">
              <a:buFontTx/>
              <a:buNone/>
            </a:pPr>
            <a:r>
              <a:rPr lang="ru-RU" altLang="ru-RU" sz="3500" b="1" i="1">
                <a:solidFill>
                  <a:srgbClr val="002060"/>
                </a:solidFill>
              </a:rPr>
              <a:t>Видовые</a:t>
            </a:r>
            <a:r>
              <a:rPr lang="ru-RU" altLang="ru-RU" sz="3500" i="1"/>
              <a:t> </a:t>
            </a:r>
            <a:r>
              <a:rPr lang="ru-RU" altLang="ru-RU" sz="3500"/>
              <a:t>– отражают отсутствие конкретных наименований.</a:t>
            </a:r>
          </a:p>
          <a:p>
            <a:pPr marL="0" indent="0" algn="ctr" eaLnBrk="1" hangingPunct="1">
              <a:buFontTx/>
              <a:buNone/>
            </a:pPr>
            <a:r>
              <a:rPr lang="en-US" altLang="ru-RU" sz="3500" i="1"/>
              <a:t>watch</a:t>
            </a:r>
            <a:r>
              <a:rPr lang="ru-RU" altLang="ru-RU" sz="3500" i="1"/>
              <a:t>, </a:t>
            </a:r>
            <a:r>
              <a:rPr lang="en-US" altLang="ru-RU" sz="3500" i="1"/>
              <a:t>clock</a:t>
            </a:r>
            <a:r>
              <a:rPr lang="ru-RU" altLang="ru-RU" sz="3500" i="1"/>
              <a:t> – </a:t>
            </a:r>
            <a:r>
              <a:rPr lang="ru-RU" altLang="ru-RU" sz="3500"/>
              <a:t>видовые лакуны для русск. яз.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093922D-A89F-477B-A0F6-D62AFAA21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8434387" cy="52181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3.</a:t>
            </a:r>
            <a:r>
              <a:rPr lang="ru-RU" sz="3500" i="1" dirty="0"/>
              <a:t> </a:t>
            </a:r>
            <a:r>
              <a:rPr lang="ru-RU" sz="3500" b="1" i="1" dirty="0">
                <a:solidFill>
                  <a:srgbClr val="002060"/>
                </a:solidFill>
              </a:rPr>
              <a:t>Межъязыковые</a:t>
            </a:r>
            <a:r>
              <a:rPr lang="ru-RU" sz="3500" i="1" dirty="0"/>
              <a:t> </a:t>
            </a:r>
            <a:r>
              <a:rPr lang="ru-RU" sz="3500" dirty="0"/>
              <a:t>лакуны</a:t>
            </a:r>
            <a:r>
              <a:rPr lang="ru-RU" sz="3500" i="1" dirty="0"/>
              <a:t> </a:t>
            </a:r>
            <a:r>
              <a:rPr lang="ru-RU" sz="3500" dirty="0"/>
              <a:t>выявляются при сопоставлении разных языков.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3500" b="1" i="1" dirty="0">
                <a:solidFill>
                  <a:srgbClr val="002060"/>
                </a:solidFill>
              </a:rPr>
              <a:t>Внутриязыковые</a:t>
            </a:r>
            <a:r>
              <a:rPr lang="ru-RU" sz="3500" i="1" dirty="0">
                <a:solidFill>
                  <a:srgbClr val="002060"/>
                </a:solidFill>
              </a:rPr>
              <a:t> </a:t>
            </a:r>
            <a:r>
              <a:rPr lang="ru-RU" sz="3500" dirty="0"/>
              <a:t>лакуны</a:t>
            </a:r>
            <a:r>
              <a:rPr lang="ru-RU" sz="3500" i="1" dirty="0"/>
              <a:t> </a:t>
            </a:r>
            <a:r>
              <a:rPr lang="ru-RU" sz="3500" dirty="0"/>
              <a:t>обнаруживаются внутри одного языка.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3500" dirty="0"/>
              <a:t>отсутствие слова с противоположным значением;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3500" dirty="0"/>
              <a:t>отсутствие единицы с определенной стилистической отнесенностью и др.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A3BCB9-4D15-48B2-BB5D-E49B4F6CA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58324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4000" b="1" dirty="0" err="1">
                <a:solidFill>
                  <a:srgbClr val="FF0000"/>
                </a:solidFill>
              </a:rPr>
              <a:t>Сигнификативное</a:t>
            </a:r>
            <a:r>
              <a:rPr lang="ru-RU" sz="4000" b="1" dirty="0">
                <a:solidFill>
                  <a:srgbClr val="FF0000"/>
                </a:solidFill>
              </a:rPr>
              <a:t> значение </a:t>
            </a:r>
            <a:r>
              <a:rPr lang="ru-RU" sz="4000" dirty="0"/>
              <a:t>– </a:t>
            </a:r>
            <a:r>
              <a:rPr lang="ru-RU" sz="4000" b="1" dirty="0"/>
              <a:t>это отношение слова к понятию. 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sz="4000" b="1" dirty="0"/>
              <a:t>Понятие </a:t>
            </a:r>
            <a:r>
              <a:rPr lang="ru-RU" sz="4000" dirty="0"/>
              <a:t>– обобщенное мысленное представление о классе предметов.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4000" b="1" i="1" dirty="0">
                <a:solidFill>
                  <a:schemeClr val="accent2"/>
                </a:solidFill>
              </a:rPr>
              <a:t>*</a:t>
            </a:r>
            <a:r>
              <a:rPr lang="ru-RU" sz="4000" b="1" i="1" dirty="0">
                <a:solidFill>
                  <a:schemeClr val="accent2"/>
                </a:solidFill>
              </a:rPr>
              <a:t>стул – </a:t>
            </a:r>
            <a:r>
              <a:rPr lang="en-US" sz="4000" b="1" dirty="0">
                <a:solidFill>
                  <a:schemeClr val="accent2"/>
                </a:solidFill>
              </a:rPr>
              <a:t>‘</a:t>
            </a:r>
            <a:r>
              <a:rPr lang="ru-RU" sz="4000" b="1" dirty="0">
                <a:solidFill>
                  <a:schemeClr val="accent2"/>
                </a:solidFill>
              </a:rPr>
              <a:t>тип мебели со спинкой для сидения одного человека</a:t>
            </a:r>
            <a:r>
              <a:rPr lang="en-US" sz="4000" b="1" dirty="0">
                <a:solidFill>
                  <a:schemeClr val="accent2"/>
                </a:solidFill>
              </a:rPr>
              <a:t>’</a:t>
            </a:r>
            <a:r>
              <a:rPr lang="ru-RU" sz="4000" dirty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4905E7-43B6-492D-9674-E1CAF665E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6191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b="1" dirty="0">
                <a:solidFill>
                  <a:srgbClr val="002060"/>
                </a:solidFill>
              </a:rPr>
              <a:t>4. </a:t>
            </a:r>
            <a:r>
              <a:rPr lang="ru-RU" b="1" i="1" dirty="0">
                <a:solidFill>
                  <a:srgbClr val="002060"/>
                </a:solidFill>
              </a:rPr>
              <a:t>Мотивированные</a:t>
            </a:r>
            <a:r>
              <a:rPr lang="ru-RU" i="1" dirty="0"/>
              <a:t> </a:t>
            </a:r>
            <a:r>
              <a:rPr lang="ru-RU" dirty="0"/>
              <a:t>лакуны</a:t>
            </a:r>
            <a:r>
              <a:rPr lang="ru-RU" i="1" dirty="0"/>
              <a:t> – </a:t>
            </a:r>
            <a:r>
              <a:rPr lang="ru-RU" dirty="0"/>
              <a:t>объясняются отсутствием соответствующего предмета или явления в национальной культуре. 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i="1" dirty="0"/>
              <a:t>лапти, щи, матрешка, винегрет, квас, форточка </a:t>
            </a:r>
            <a:r>
              <a:rPr lang="ru-RU" sz="2800" dirty="0"/>
              <a:t>в западноевропейских языках</a:t>
            </a:r>
          </a:p>
          <a:p>
            <a:pPr marL="0" indent="0">
              <a:buFontTx/>
              <a:buNone/>
              <a:defRPr/>
            </a:pPr>
            <a:r>
              <a:rPr lang="ru-RU" b="1" i="1" dirty="0">
                <a:solidFill>
                  <a:srgbClr val="002060"/>
                </a:solidFill>
              </a:rPr>
              <a:t>Немотивированные</a:t>
            </a:r>
            <a:r>
              <a:rPr lang="ru-RU" i="1" dirty="0"/>
              <a:t> </a:t>
            </a:r>
            <a:r>
              <a:rPr lang="ru-RU" dirty="0"/>
              <a:t>лакуны</a:t>
            </a:r>
            <a:r>
              <a:rPr lang="ru-RU" i="1" dirty="0"/>
              <a:t> </a:t>
            </a:r>
            <a:r>
              <a:rPr lang="ru-RU" dirty="0"/>
              <a:t>– соответствующие предметы и явления в культуре есть, а их названий нет.</a:t>
            </a:r>
          </a:p>
          <a:p>
            <a:pPr>
              <a:buFont typeface="Arial" charset="0"/>
              <a:buChar char="•"/>
              <a:defRPr/>
            </a:pPr>
            <a:r>
              <a:rPr lang="ru-RU" sz="2800" i="1" dirty="0"/>
              <a:t>сутки, кипяток, именинник, облокотиться, однофамилец </a:t>
            </a:r>
            <a:r>
              <a:rPr lang="ru-RU" sz="2800" dirty="0"/>
              <a:t>в западноевропейских языках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C98C0A-6931-4A27-ABC5-1838432F8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4000" b="1" i="1" dirty="0">
                <a:solidFill>
                  <a:srgbClr val="002060"/>
                </a:solidFill>
              </a:rPr>
              <a:t>6. Номинативные</a:t>
            </a:r>
            <a:r>
              <a:rPr lang="ru-RU" sz="4000" i="1" dirty="0">
                <a:solidFill>
                  <a:srgbClr val="002060"/>
                </a:solidFill>
              </a:rPr>
              <a:t> </a:t>
            </a:r>
            <a:r>
              <a:rPr lang="ru-RU" sz="4000" dirty="0"/>
              <a:t>лакуны</a:t>
            </a:r>
            <a:r>
              <a:rPr lang="ru-RU" sz="4000" i="1" dirty="0"/>
              <a:t> </a:t>
            </a:r>
            <a:r>
              <a:rPr lang="ru-RU" sz="4000" dirty="0"/>
              <a:t>– лакуны, отражающие отсутствие названия денотата.</a:t>
            </a:r>
          </a:p>
          <a:p>
            <a:pPr marL="0" indent="0">
              <a:buFontTx/>
              <a:buNone/>
              <a:defRPr/>
            </a:pPr>
            <a:r>
              <a:rPr lang="ru-RU" sz="40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ru-RU" sz="4000" b="1" i="1" dirty="0">
                <a:solidFill>
                  <a:srgbClr val="002060"/>
                </a:solidFill>
              </a:rPr>
              <a:t>Стилистические</a:t>
            </a:r>
            <a:r>
              <a:rPr lang="ru-RU" sz="4000" i="1" dirty="0">
                <a:solidFill>
                  <a:srgbClr val="002060"/>
                </a:solidFill>
              </a:rPr>
              <a:t> </a:t>
            </a:r>
            <a:r>
              <a:rPr lang="ru-RU" sz="4000" dirty="0"/>
              <a:t>лакуны</a:t>
            </a:r>
            <a:r>
              <a:rPr lang="ru-RU" sz="4000" i="1" dirty="0"/>
              <a:t> </a:t>
            </a:r>
            <a:r>
              <a:rPr lang="ru-RU" sz="4000" dirty="0"/>
              <a:t>– отсутствие слова с определенной стилистической характеристикой.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1D399500-1B71-4A62-8B33-1A0E6D9D2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altLang="ru-RU" sz="5500" dirty="0"/>
          </a:p>
          <a:p>
            <a:pPr marL="0" indent="0" algn="ctr" eaLnBrk="1" hangingPunct="1">
              <a:buFontTx/>
              <a:buNone/>
            </a:pPr>
            <a:r>
              <a:rPr lang="ru-RU" altLang="ru-RU" sz="3800" b="1" i="1" dirty="0">
                <a:solidFill>
                  <a:srgbClr val="002060"/>
                </a:solidFill>
              </a:rPr>
              <a:t>6. </a:t>
            </a:r>
            <a:r>
              <a:rPr lang="ru-RU" altLang="ru-RU" sz="3800" b="1" i="1" dirty="0" err="1">
                <a:solidFill>
                  <a:srgbClr val="002060"/>
                </a:solidFill>
              </a:rPr>
              <a:t>Частеречные</a:t>
            </a:r>
            <a:r>
              <a:rPr lang="ru-RU" altLang="ru-RU" sz="3800" b="1" i="1" dirty="0">
                <a:solidFill>
                  <a:srgbClr val="002060"/>
                </a:solidFill>
              </a:rPr>
              <a:t> </a:t>
            </a:r>
            <a:r>
              <a:rPr lang="ru-RU" altLang="ru-RU" sz="3800" dirty="0"/>
              <a:t>лакуны.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3800" dirty="0"/>
              <a:t>* в языке может быть глагол, но при этом может не быть от него однокоренного существительного и т. д. (глагольные, субстантивные, наречные, атрибутивные лакуны).</a:t>
            </a:r>
            <a:r>
              <a:rPr lang="ru-RU" alt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>
            <a:extLst>
              <a:ext uri="{FF2B5EF4-FFF2-40B4-BE49-F238E27FC236}">
                <a16:creationId xmlns="" xmlns:a16="http://schemas.microsoft.com/office/drawing/2014/main" id="{FD168462-C48F-4EF5-B2C4-4198935E0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altLang="ru-RU" sz="3800" b="1" u="sng"/>
              <a:t>4. Национально-культурные особенности внутренней формы слова.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0579886-778D-4F03-9F0C-0227E607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800" b="1" dirty="0">
                <a:solidFill>
                  <a:srgbClr val="C00000"/>
                </a:solidFill>
              </a:rPr>
              <a:t>Внутренняя форма слова</a:t>
            </a:r>
            <a:r>
              <a:rPr lang="ru-RU" sz="3800" dirty="0">
                <a:solidFill>
                  <a:srgbClr val="C00000"/>
                </a:solidFill>
              </a:rPr>
              <a:t> </a:t>
            </a:r>
            <a:r>
              <a:rPr lang="ru-RU" sz="3800" dirty="0"/>
              <a:t>– это признак предмета, положенный в основу наименования. 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55B799D5-0B5D-45B4-952D-AC18A6DD49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975" cy="55768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z="2700"/>
              <a:t>белор. </a:t>
            </a:r>
            <a:r>
              <a:rPr lang="ru-RU" altLang="ru-RU" sz="2700" b="1" i="1">
                <a:solidFill>
                  <a:srgbClr val="C00000"/>
                </a:solidFill>
              </a:rPr>
              <a:t>запалка</a:t>
            </a:r>
            <a:r>
              <a:rPr lang="ru-RU" altLang="ru-RU" sz="2700">
                <a:solidFill>
                  <a:srgbClr val="C00000"/>
                </a:solidFill>
              </a:rPr>
              <a:t> </a:t>
            </a:r>
            <a:r>
              <a:rPr lang="ru-RU" altLang="ru-RU" sz="2700"/>
              <a:t>от </a:t>
            </a:r>
            <a:r>
              <a:rPr lang="ru-RU" altLang="ru-RU" sz="2700" b="1" i="1">
                <a:solidFill>
                  <a:srgbClr val="002060"/>
                </a:solidFill>
              </a:rPr>
              <a:t>запальваць</a:t>
            </a:r>
            <a:r>
              <a:rPr lang="ru-RU" altLang="ru-RU" sz="2700">
                <a:solidFill>
                  <a:srgbClr val="002060"/>
                </a:solidFill>
              </a:rPr>
              <a:t> </a:t>
            </a:r>
            <a:r>
              <a:rPr lang="ru-RU" altLang="ru-RU" sz="2700"/>
              <a:t>т.е. </a:t>
            </a:r>
            <a:r>
              <a:rPr lang="ru-RU" altLang="ru-RU" sz="2700" i="1"/>
              <a:t>запалка</a:t>
            </a:r>
            <a:r>
              <a:rPr lang="ru-RU" altLang="ru-RU" sz="2700"/>
              <a:t> – </a:t>
            </a:r>
            <a:r>
              <a:rPr lang="en-US" altLang="ru-RU" sz="2700"/>
              <a:t>‘</a:t>
            </a:r>
            <a:r>
              <a:rPr lang="ru-RU" altLang="ru-RU" sz="2700"/>
              <a:t>то, что используется для того, чтобы </a:t>
            </a:r>
            <a:r>
              <a:rPr lang="ru-RU" altLang="ru-RU" sz="2700" u="sng"/>
              <a:t>зажечь</a:t>
            </a:r>
            <a:r>
              <a:rPr lang="en-US" altLang="ru-RU" sz="2700"/>
              <a:t>’</a:t>
            </a:r>
            <a:r>
              <a:rPr lang="ru-RU" altLang="ru-RU" sz="2700"/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sz="27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z="2700"/>
              <a:t>русск. </a:t>
            </a:r>
            <a:r>
              <a:rPr lang="ru-RU" altLang="ru-RU" sz="2700" b="1" i="1">
                <a:solidFill>
                  <a:srgbClr val="C00000"/>
                </a:solidFill>
              </a:rPr>
              <a:t>спичка</a:t>
            </a:r>
            <a:r>
              <a:rPr lang="ru-RU" altLang="ru-RU" sz="2700">
                <a:solidFill>
                  <a:srgbClr val="C00000"/>
                </a:solidFill>
              </a:rPr>
              <a:t> </a:t>
            </a:r>
            <a:r>
              <a:rPr lang="ru-RU" altLang="ru-RU" sz="2700"/>
              <a:t>от </a:t>
            </a:r>
            <a:r>
              <a:rPr lang="ru-RU" altLang="ru-RU" sz="2700" b="1" i="1">
                <a:solidFill>
                  <a:srgbClr val="002060"/>
                </a:solidFill>
              </a:rPr>
              <a:t>спица</a:t>
            </a:r>
            <a:r>
              <a:rPr lang="ru-RU" altLang="ru-RU" sz="2700"/>
              <a:t>, т.е. </a:t>
            </a:r>
            <a:r>
              <a:rPr lang="ru-RU" altLang="ru-RU" sz="2700" i="1"/>
              <a:t>спичка</a:t>
            </a:r>
            <a:r>
              <a:rPr lang="ru-RU" altLang="ru-RU" sz="2700"/>
              <a:t> – </a:t>
            </a:r>
            <a:r>
              <a:rPr lang="en-US" altLang="ru-RU" sz="2700"/>
              <a:t>‘</a:t>
            </a:r>
            <a:r>
              <a:rPr lang="ru-RU" altLang="ru-RU" sz="2700"/>
              <a:t>то, что подобно </a:t>
            </a:r>
            <a:r>
              <a:rPr lang="ru-RU" altLang="ru-RU" sz="2700" u="sng"/>
              <a:t>спице</a:t>
            </a:r>
            <a:r>
              <a:rPr lang="en-US" altLang="ru-RU" sz="2700"/>
              <a:t>’</a:t>
            </a:r>
            <a:r>
              <a:rPr lang="ru-RU" altLang="ru-RU" sz="2700"/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sz="27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z="2700"/>
              <a:t>нем. </a:t>
            </a:r>
            <a:r>
              <a:rPr lang="ru-RU" altLang="ru-RU" sz="2700" b="1" i="1">
                <a:solidFill>
                  <a:srgbClr val="C00000"/>
                </a:solidFill>
              </a:rPr>
              <a:t>Streichholz</a:t>
            </a:r>
            <a:r>
              <a:rPr lang="ru-RU" altLang="ru-RU" sz="2700">
                <a:solidFill>
                  <a:srgbClr val="C00000"/>
                </a:solidFill>
              </a:rPr>
              <a:t> </a:t>
            </a:r>
            <a:r>
              <a:rPr lang="ru-RU" altLang="ru-RU" sz="2700"/>
              <a:t>от </a:t>
            </a:r>
            <a:r>
              <a:rPr lang="ru-RU" altLang="ru-RU" sz="2700" b="1" i="1">
                <a:solidFill>
                  <a:srgbClr val="002060"/>
                </a:solidFill>
              </a:rPr>
              <a:t>streichen</a:t>
            </a:r>
            <a:r>
              <a:rPr lang="ru-RU" altLang="ru-RU" sz="2700">
                <a:solidFill>
                  <a:srgbClr val="002060"/>
                </a:solidFill>
              </a:rPr>
              <a:t> </a:t>
            </a:r>
            <a:r>
              <a:rPr lang="ru-RU" altLang="ru-RU" sz="2700"/>
              <a:t>‘водить, скользить по чему-либо’ и </a:t>
            </a:r>
            <a:r>
              <a:rPr lang="ru-RU" altLang="ru-RU" sz="2700" b="1" i="1">
                <a:solidFill>
                  <a:srgbClr val="002060"/>
                </a:solidFill>
              </a:rPr>
              <a:t>Holz</a:t>
            </a:r>
            <a:r>
              <a:rPr lang="ru-RU" altLang="ru-RU" sz="2700">
                <a:solidFill>
                  <a:srgbClr val="002060"/>
                </a:solidFill>
              </a:rPr>
              <a:t> </a:t>
            </a:r>
            <a:r>
              <a:rPr lang="ru-RU" altLang="ru-RU" sz="2700"/>
              <a:t>‘древесина’, т.е. </a:t>
            </a:r>
            <a:r>
              <a:rPr lang="ru-RU" altLang="ru-RU" sz="2700" i="1"/>
              <a:t>Streichholz</a:t>
            </a:r>
            <a:r>
              <a:rPr lang="ru-RU" altLang="ru-RU" sz="2700"/>
              <a:t> – </a:t>
            </a:r>
            <a:r>
              <a:rPr lang="en-US" altLang="ru-RU" sz="2700"/>
              <a:t>‘</a:t>
            </a:r>
            <a:r>
              <a:rPr lang="ru-RU" altLang="ru-RU" sz="2700"/>
              <a:t>то, что сделано из </a:t>
            </a:r>
            <a:r>
              <a:rPr lang="ru-RU" altLang="ru-RU" sz="2700" u="sng"/>
              <a:t>дерева</a:t>
            </a:r>
            <a:r>
              <a:rPr lang="ru-RU" altLang="ru-RU" sz="2700"/>
              <a:t>, и то, что </a:t>
            </a:r>
            <a:r>
              <a:rPr lang="ru-RU" altLang="ru-RU" sz="2700" u="sng"/>
              <a:t>скользит</a:t>
            </a:r>
            <a:r>
              <a:rPr lang="ru-RU" altLang="ru-RU" sz="2700"/>
              <a:t> по чему-либо</a:t>
            </a:r>
            <a:r>
              <a:rPr lang="en-US" altLang="ru-RU" sz="2700"/>
              <a:t>’</a:t>
            </a:r>
            <a:r>
              <a:rPr lang="ru-RU" altLang="ru-RU" sz="2700"/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ru-RU" altLang="ru-RU" sz="2700" b="1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altLang="ru-RU" sz="2700"/>
              <a:t>англ. </a:t>
            </a:r>
            <a:r>
              <a:rPr lang="ru-RU" altLang="ru-RU" sz="2700" b="1" i="1">
                <a:solidFill>
                  <a:srgbClr val="C00000"/>
                </a:solidFill>
              </a:rPr>
              <a:t>match</a:t>
            </a:r>
            <a:r>
              <a:rPr lang="ru-RU" altLang="ru-RU" sz="2700">
                <a:solidFill>
                  <a:srgbClr val="C00000"/>
                </a:solidFill>
              </a:rPr>
              <a:t> </a:t>
            </a:r>
            <a:r>
              <a:rPr lang="ru-RU" altLang="ru-RU" sz="2700"/>
              <a:t>немотивировано, т.е. лишено внутренней формы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8E9AD880-56DD-4FAC-BC1B-98A4C48684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5768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800"/>
              <a:t>В разных языках одни и те же предметы могут называться по их разным свойствам, и таким образом выявляется идиоэтнический, т. е. национально специфический, присущий только данному народу (коллективу) компонент внутренней формы:</a:t>
            </a:r>
          </a:p>
          <a:p>
            <a:pPr marL="0" indent="0" algn="ctr" eaLnBrk="1" hangingPunct="1">
              <a:buFontTx/>
              <a:buNone/>
            </a:pPr>
            <a:endParaRPr lang="ru-RU" altLang="ru-RU" sz="2800"/>
          </a:p>
          <a:p>
            <a:pPr marL="0" indent="0" eaLnBrk="1" hangingPunct="1">
              <a:buFontTx/>
              <a:buNone/>
            </a:pPr>
            <a:r>
              <a:rPr lang="ru-RU" altLang="ru-RU" sz="2800"/>
              <a:t>русск. </a:t>
            </a:r>
            <a:r>
              <a:rPr lang="ru-RU" altLang="ru-RU" sz="2800" b="1" i="1">
                <a:solidFill>
                  <a:srgbClr val="C00000"/>
                </a:solidFill>
              </a:rPr>
              <a:t>веснушки</a:t>
            </a:r>
            <a:r>
              <a:rPr lang="ru-RU" altLang="ru-RU" sz="2800" i="1">
                <a:solidFill>
                  <a:srgbClr val="C00000"/>
                </a:solidFill>
              </a:rPr>
              <a:t> </a:t>
            </a:r>
            <a:r>
              <a:rPr lang="ru-RU" altLang="ru-RU" sz="2800"/>
              <a:t>= </a:t>
            </a:r>
            <a:r>
              <a:rPr lang="en-US" altLang="ru-RU" sz="2800"/>
              <a:t>‘</a:t>
            </a:r>
            <a:r>
              <a:rPr lang="ru-RU" altLang="ru-RU" sz="2800"/>
              <a:t>то, что появляется </a:t>
            </a:r>
            <a:r>
              <a:rPr lang="ru-RU" altLang="ru-RU" sz="2800" u="sng"/>
              <a:t>весной</a:t>
            </a:r>
            <a:r>
              <a:rPr lang="en-US" altLang="ru-RU" sz="2800"/>
              <a:t>’</a:t>
            </a:r>
            <a:endParaRPr lang="ru-RU" altLang="ru-RU" sz="2800"/>
          </a:p>
          <a:p>
            <a:pPr marL="0" indent="0" eaLnBrk="1" hangingPunct="1">
              <a:buFontTx/>
              <a:buNone/>
            </a:pPr>
            <a:r>
              <a:rPr lang="ru-RU" altLang="ru-RU" sz="2800"/>
              <a:t>нем. </a:t>
            </a:r>
            <a:r>
              <a:rPr lang="en-US" altLang="ru-RU" sz="2800" b="1" i="1">
                <a:solidFill>
                  <a:srgbClr val="C00000"/>
                </a:solidFill>
              </a:rPr>
              <a:t>S</a:t>
            </a:r>
            <a:r>
              <a:rPr lang="ru-RU" altLang="ru-RU" sz="2800" b="1" i="1">
                <a:solidFill>
                  <a:srgbClr val="C00000"/>
                </a:solidFill>
              </a:rPr>
              <a:t>ommersprossen</a:t>
            </a:r>
            <a:r>
              <a:rPr lang="ru-RU" altLang="ru-RU" sz="2800">
                <a:solidFill>
                  <a:srgbClr val="C00000"/>
                </a:solidFill>
              </a:rPr>
              <a:t> </a:t>
            </a:r>
            <a:r>
              <a:rPr lang="ru-RU" altLang="ru-RU" sz="2800"/>
              <a:t>= </a:t>
            </a:r>
            <a:r>
              <a:rPr lang="en-US" altLang="ru-RU" sz="2800"/>
              <a:t>‘</a:t>
            </a:r>
            <a:r>
              <a:rPr lang="ru-RU" altLang="ru-RU" sz="2800" u="sng"/>
              <a:t>летние всходы</a:t>
            </a:r>
            <a:r>
              <a:rPr lang="en-US" altLang="ru-RU" sz="2800"/>
              <a:t>’</a:t>
            </a:r>
            <a:endParaRPr lang="ru-RU" altLang="ru-RU" sz="2800"/>
          </a:p>
          <a:p>
            <a:pPr marL="0" indent="0" eaLnBrk="1" hangingPunct="1">
              <a:buFontTx/>
              <a:buNone/>
            </a:pPr>
            <a:r>
              <a:rPr lang="ru-RU" altLang="ru-RU" sz="2800"/>
              <a:t>англ. </a:t>
            </a:r>
            <a:r>
              <a:rPr lang="en-US" altLang="ru-RU" sz="2800" b="1" i="1">
                <a:solidFill>
                  <a:srgbClr val="C00000"/>
                </a:solidFill>
              </a:rPr>
              <a:t>sun</a:t>
            </a:r>
            <a:r>
              <a:rPr lang="ru-RU" altLang="ru-RU" sz="2800" b="1" i="1">
                <a:solidFill>
                  <a:srgbClr val="C00000"/>
                </a:solidFill>
              </a:rPr>
              <a:t>-</a:t>
            </a:r>
            <a:r>
              <a:rPr lang="en-US" altLang="ru-RU" sz="2800" b="1" i="1">
                <a:solidFill>
                  <a:srgbClr val="C00000"/>
                </a:solidFill>
              </a:rPr>
              <a:t>spots</a:t>
            </a:r>
            <a:r>
              <a:rPr lang="ru-RU" altLang="ru-RU" sz="2800">
                <a:solidFill>
                  <a:srgbClr val="C00000"/>
                </a:solidFill>
              </a:rPr>
              <a:t> </a:t>
            </a:r>
            <a:r>
              <a:rPr lang="ru-RU" altLang="ru-RU" sz="2800"/>
              <a:t>= </a:t>
            </a:r>
            <a:r>
              <a:rPr lang="en-US" altLang="ru-RU" sz="2800"/>
              <a:t>‘</a:t>
            </a:r>
            <a:r>
              <a:rPr lang="ru-RU" altLang="ru-RU" sz="2800" u="sng"/>
              <a:t>солнечные пятна</a:t>
            </a:r>
            <a:r>
              <a:rPr lang="en-US" altLang="ru-RU" sz="2800"/>
              <a:t>’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>
            <a:extLst>
              <a:ext uri="{FF2B5EF4-FFF2-40B4-BE49-F238E27FC236}">
                <a16:creationId xmlns="" xmlns:a16="http://schemas.microsoft.com/office/drawing/2014/main" id="{E3D14135-156C-43F2-9278-3D4199919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4FFB67-6702-40D5-BF0A-77DF0C18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Исследование внутренней формы эквивалентных слов в разных языках позволяет выявить как общечеловеческие, так и </a:t>
            </a:r>
            <a:r>
              <a:rPr lang="ru-RU" dirty="0" err="1"/>
              <a:t>этнонациональные</a:t>
            </a:r>
            <a:r>
              <a:rPr lang="ru-RU" dirty="0"/>
              <a:t> особенности видения мира и номинативной деятельности.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>
            <a:extLst>
              <a:ext uri="{FF2B5EF4-FFF2-40B4-BE49-F238E27FC236}">
                <a16:creationId xmlns="" xmlns:a16="http://schemas.microsoft.com/office/drawing/2014/main" id="{D57F736F-28CC-4AD7-863A-33E5FD53E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5E6CB7-A030-4E64-A6CD-3DA24727B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400" dirty="0"/>
              <a:t>В русском языке (единственном из всех славянских) обозначение сословия, составлявшего большинство населения, мотивировано названием вероисповедания: </a:t>
            </a:r>
          </a:p>
          <a:p>
            <a:pPr marL="0" indent="0">
              <a:buFontTx/>
              <a:buNone/>
              <a:defRPr/>
            </a:pPr>
            <a:r>
              <a:rPr lang="ru-RU" sz="2400" i="1" dirty="0"/>
              <a:t>крестьяне</a:t>
            </a:r>
            <a:r>
              <a:rPr lang="ru-RU" sz="2400" dirty="0"/>
              <a:t> из старославянского 'христианин’.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В других славянских и неславянских языках Европы соответствующее обозначение мотивировано иначе:</a:t>
            </a:r>
          </a:p>
          <a:p>
            <a:pPr marL="0" indent="0">
              <a:buFontTx/>
              <a:buNone/>
              <a:defRPr/>
            </a:pPr>
            <a:r>
              <a:rPr lang="ru-RU" sz="2400" dirty="0" err="1"/>
              <a:t>белор</a:t>
            </a:r>
            <a:r>
              <a:rPr lang="ru-RU" sz="2400" dirty="0"/>
              <a:t>. </a:t>
            </a:r>
            <a:r>
              <a:rPr lang="ru-RU" sz="2400" i="1" dirty="0"/>
              <a:t>селян</a:t>
            </a:r>
            <a:r>
              <a:rPr lang="en-US" sz="2400" i="1" dirty="0" err="1"/>
              <a:t>i</a:t>
            </a:r>
            <a:r>
              <a:rPr lang="ru-RU" sz="2400" i="1" dirty="0"/>
              <a:t>н</a:t>
            </a:r>
            <a:r>
              <a:rPr lang="ru-RU" sz="2400" dirty="0"/>
              <a:t>, укр., </a:t>
            </a:r>
            <a:r>
              <a:rPr lang="ru-RU" sz="2400" dirty="0" err="1"/>
              <a:t>болг</a:t>
            </a:r>
            <a:r>
              <a:rPr lang="ru-RU" sz="2400" dirty="0"/>
              <a:t>. </a:t>
            </a:r>
            <a:r>
              <a:rPr lang="ru-RU" sz="2400" i="1" dirty="0"/>
              <a:t>селянин</a:t>
            </a:r>
            <a:r>
              <a:rPr lang="ru-RU" sz="2400" dirty="0"/>
              <a:t> связано с праславянским </a:t>
            </a:r>
            <a:r>
              <a:rPr lang="ru-RU" sz="2400" i="1" dirty="0"/>
              <a:t>*</a:t>
            </a:r>
            <a:r>
              <a:rPr lang="ru-RU" sz="2400" i="1" dirty="0" err="1"/>
              <a:t>sed</a:t>
            </a:r>
            <a:r>
              <a:rPr lang="ru-RU" sz="2400" i="1" dirty="0"/>
              <a:t>-</a:t>
            </a:r>
            <a:r>
              <a:rPr lang="ru-RU" sz="2400" dirty="0"/>
              <a:t> 'сидеть' и </a:t>
            </a:r>
            <a:r>
              <a:rPr lang="ru-RU" sz="2400" i="1" dirty="0"/>
              <a:t>*</a:t>
            </a:r>
            <a:r>
              <a:rPr lang="ru-RU" sz="2400" i="1" dirty="0" err="1"/>
              <a:t>sed</a:t>
            </a:r>
            <a:r>
              <a:rPr lang="en-US" sz="2400" i="1" dirty="0"/>
              <a:t>l</a:t>
            </a:r>
            <a:r>
              <a:rPr lang="ru-RU" sz="2400" i="1" dirty="0"/>
              <a:t>o</a:t>
            </a:r>
            <a:r>
              <a:rPr lang="ru-RU" sz="2400" dirty="0"/>
              <a:t> 'поселение’. </a:t>
            </a:r>
          </a:p>
          <a:p>
            <a:pPr marL="0" indent="0">
              <a:buFontTx/>
              <a:buNone/>
              <a:defRPr/>
            </a:pPr>
            <a:r>
              <a:rPr lang="ru-RU" sz="2400" dirty="0"/>
              <a:t>Аналогично только в русском языке название седьмого дня недели мотивировано христианской символикой: </a:t>
            </a:r>
            <a:r>
              <a:rPr lang="ru-RU" sz="2400" i="1" dirty="0"/>
              <a:t>воскресение</a:t>
            </a:r>
            <a:r>
              <a:rPr lang="ru-RU" sz="2400" dirty="0"/>
              <a:t>; в остальных славянских языках это день, свободный от дела (</a:t>
            </a:r>
            <a:r>
              <a:rPr lang="ru-RU" sz="2400" dirty="0" err="1"/>
              <a:t>белор</a:t>
            </a:r>
            <a:r>
              <a:rPr lang="ru-RU" sz="2400" dirty="0"/>
              <a:t>. </a:t>
            </a:r>
            <a:r>
              <a:rPr lang="ru-RU" sz="2400" i="1" dirty="0" err="1"/>
              <a:t>нядзеля</a:t>
            </a:r>
            <a:r>
              <a:rPr lang="ru-RU" sz="2400" dirty="0"/>
              <a:t>, укр. </a:t>
            </a:r>
            <a:r>
              <a:rPr lang="ru-RU" sz="2400" i="1" dirty="0" err="1"/>
              <a:t>нед</a:t>
            </a:r>
            <a:r>
              <a:rPr lang="en-US" sz="2400" i="1" dirty="0" err="1"/>
              <a:t>i</a:t>
            </a:r>
            <a:r>
              <a:rPr lang="ru-RU" sz="2400" i="1" dirty="0"/>
              <a:t>ля</a:t>
            </a:r>
            <a:r>
              <a:rPr lang="ru-RU" sz="2400" dirty="0"/>
              <a:t> и т.д.).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>
            <a:extLst>
              <a:ext uri="{FF2B5EF4-FFF2-40B4-BE49-F238E27FC236}">
                <a16:creationId xmlns="" xmlns:a16="http://schemas.microsoft.com/office/drawing/2014/main" id="{7CDD6832-FCCC-4726-A776-EF9C62B2E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4275" name="Объект 2">
            <a:extLst>
              <a:ext uri="{FF2B5EF4-FFF2-40B4-BE49-F238E27FC236}">
                <a16:creationId xmlns="" xmlns:a16="http://schemas.microsoft.com/office/drawing/2014/main" id="{E3EE8551-C22D-4780-B4AD-1DA5D53A23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ru-RU" sz="2800"/>
              <a:t>Развитие словаря ведет к тому, что внутренняя форма может тускнеть, забываться или вступать в противоречие с лексическим значением слова. Так, </a:t>
            </a:r>
            <a:r>
              <a:rPr lang="ru-RU" altLang="ru-RU" sz="2800" i="1"/>
              <a:t>чернила</a:t>
            </a:r>
            <a:r>
              <a:rPr lang="ru-RU" altLang="ru-RU" sz="2800"/>
              <a:t> возможны не только черные, как и </a:t>
            </a:r>
            <a:r>
              <a:rPr lang="ru-RU" altLang="ru-RU" sz="2800" i="1"/>
              <a:t>белье</a:t>
            </a:r>
            <a:r>
              <a:rPr lang="ru-RU" altLang="ru-RU" sz="2800"/>
              <a:t> - не только белое, </a:t>
            </a:r>
            <a:r>
              <a:rPr lang="ru-RU" altLang="ru-RU" sz="2800" i="1"/>
              <a:t>подосиновик</a:t>
            </a:r>
            <a:r>
              <a:rPr lang="ru-RU" altLang="ru-RU" sz="2800"/>
              <a:t> находят не обязательно под осиной, а </a:t>
            </a:r>
            <a:r>
              <a:rPr lang="ru-RU" altLang="ru-RU" sz="2800" i="1"/>
              <a:t>антибиотик</a:t>
            </a:r>
            <a:r>
              <a:rPr lang="ru-RU" altLang="ru-RU" sz="2800"/>
              <a:t> - отнюдь не против жизни. </a:t>
            </a:r>
          </a:p>
          <a:p>
            <a:pPr marL="0" indent="0">
              <a:buFontTx/>
              <a:buNone/>
            </a:pPr>
            <a:r>
              <a:rPr lang="ru-RU" altLang="ru-RU" sz="2800"/>
              <a:t>Важно, что ассоциации и смысловые оттенки, создаваемые внутренней формой слова, обладают большим национально-культурным своеобразием.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B3B47D-A130-4E4E-89FE-1090CC9BB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93C101-0644-4116-A4D6-981507C0A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• Васильев, Л. М. Современная лингвистическая семантика / Л.М. Васильев.- М. : </a:t>
            </a:r>
            <a:r>
              <a:rPr lang="ru-RU" sz="2000" dirty="0" err="1"/>
              <a:t>Высш</a:t>
            </a:r>
            <a:r>
              <a:rPr lang="ru-RU" sz="2000" dirty="0"/>
              <a:t>. </a:t>
            </a:r>
            <a:r>
              <a:rPr lang="ru-RU" sz="2000" dirty="0" err="1"/>
              <a:t>шк</a:t>
            </a:r>
            <a:r>
              <a:rPr lang="ru-RU" sz="2000" dirty="0"/>
              <a:t>., 1990. - 175 с. </a:t>
            </a:r>
          </a:p>
          <a:p>
            <a:pPr marL="0" indent="0">
              <a:buNone/>
            </a:pPr>
            <a:r>
              <a:rPr lang="ru-RU" sz="2000" dirty="0"/>
              <a:t>• </a:t>
            </a:r>
            <a:r>
              <a:rPr lang="ru-RU" sz="2000" dirty="0" err="1"/>
              <a:t>Кронгауз</a:t>
            </a:r>
            <a:r>
              <a:rPr lang="ru-RU" sz="2000" dirty="0"/>
              <a:t>, М. А. СЕМАНТИКА / М.А. </a:t>
            </a:r>
            <a:r>
              <a:rPr lang="ru-RU" sz="2000" dirty="0" err="1"/>
              <a:t>Кронгауз</a:t>
            </a:r>
            <a:r>
              <a:rPr lang="ru-RU" sz="2000" dirty="0"/>
              <a:t>. - М. : Академия, 2005. - 352 с. </a:t>
            </a:r>
          </a:p>
          <a:p>
            <a:pPr marL="0" indent="0">
              <a:buNone/>
            </a:pPr>
            <a:r>
              <a:rPr lang="ru-RU" sz="2000" dirty="0"/>
              <a:t>• Апресян, Ю.Д. Лексическая семантика: синонимические средства языка / Ю.Д. Апресян. – М.: Наука, 1979. – 367 с.</a:t>
            </a:r>
          </a:p>
          <a:p>
            <a:pPr marL="0" indent="0">
              <a:buNone/>
            </a:pPr>
            <a:r>
              <a:rPr lang="ru-RU" sz="2000" dirty="0"/>
              <a:t>• Кобозева, И.М. Лингвистическая семантика / И.М. Кобозева. – 2-е изд. – М.: УРСС, 2004. – 350 с. </a:t>
            </a:r>
          </a:p>
          <a:p>
            <a:pPr marL="0" indent="0">
              <a:buNone/>
            </a:pPr>
            <a:r>
              <a:rPr lang="ru-RU" sz="2000" dirty="0"/>
              <a:t>• Никитин, М.В. Курс лингвистической семантики: учеб. пособие к курсам языкознания, лексикологии и </a:t>
            </a:r>
            <a:r>
              <a:rPr lang="ru-RU" sz="2000" dirty="0" err="1"/>
              <a:t>теорет</a:t>
            </a:r>
            <a:r>
              <a:rPr lang="ru-RU" sz="2000" dirty="0"/>
              <a:t>. грамматики / М.В. Никитин. – СПб.: Науч. центр проблем диалога, 1996. – 756 с.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Попова З.Д., </a:t>
            </a:r>
            <a:r>
              <a:rPr lang="ru-RU" sz="2000" dirty="0" err="1" smtClean="0"/>
              <a:t>Стернин</a:t>
            </a:r>
            <a:r>
              <a:rPr lang="ru-RU" sz="2000" dirty="0" smtClean="0"/>
              <a:t> И.А. Очерки по когнитивной лингвистике. </a:t>
            </a:r>
            <a:r>
              <a:rPr lang="ru-RU" sz="2000" smtClean="0"/>
              <a:t>Изд.3, стереотипное</a:t>
            </a:r>
            <a:r>
              <a:rPr lang="ru-RU" sz="2000" dirty="0" smtClean="0"/>
              <a:t>. Воронеж. «Истоки», 2003.191 с.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673477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="" xmlns:a16="http://schemas.microsoft.com/office/drawing/2014/main" id="{0D3D08C5-1207-48C6-8146-E567F943B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ACC4C8-2C1C-4A3B-9A4C-26DB5453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ru-RU" dirty="0"/>
              <a:t>Денотативное и </a:t>
            </a:r>
            <a:r>
              <a:rPr lang="ru-RU" dirty="0" err="1"/>
              <a:t>сигнификативное</a:t>
            </a:r>
            <a:r>
              <a:rPr lang="ru-RU" dirty="0"/>
              <a:t> значение формируют </a:t>
            </a:r>
            <a:r>
              <a:rPr lang="ru-RU" u="sng" dirty="0"/>
              <a:t>предметно-понятийное содержание знака.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83DC5A89-0159-4E26-A1F9-2992BEBA82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836613"/>
            <a:ext cx="8135937" cy="4537075"/>
          </a:xfrm>
        </p:spPr>
        <p:txBody>
          <a:bodyPr/>
          <a:lstStyle/>
          <a:p>
            <a:pPr eaLnBrk="1" hangingPunct="1"/>
            <a:r>
              <a:rPr lang="ru-RU" altLang="ru-RU" sz="4500" b="1">
                <a:solidFill>
                  <a:srgbClr val="C00000"/>
                </a:solidFill>
              </a:rPr>
              <a:t>Коннотативное значение</a:t>
            </a:r>
            <a:r>
              <a:rPr lang="ru-RU" altLang="ru-RU" sz="4500">
                <a:solidFill>
                  <a:srgbClr val="C00000"/>
                </a:solidFill>
              </a:rPr>
              <a:t> </a:t>
            </a:r>
            <a:r>
              <a:rPr lang="ru-RU" altLang="ru-RU" sz="4500"/>
              <a:t/>
            </a:r>
            <a:br>
              <a:rPr lang="ru-RU" altLang="ru-RU" sz="4500"/>
            </a:br>
            <a:r>
              <a:rPr lang="ru-RU" altLang="ru-RU" sz="4500">
                <a:solidFill>
                  <a:srgbClr val="C00000"/>
                </a:solidFill>
              </a:rPr>
              <a:t>(«со-значение»)</a:t>
            </a:r>
            <a:r>
              <a:rPr lang="ru-RU" altLang="ru-RU" sz="4500"/>
              <a:t> – </a:t>
            </a:r>
            <a:r>
              <a:rPr lang="ru-RU" altLang="ru-RU" sz="4500" b="1"/>
              <a:t>дополнительные оттенки значения, связанные с эмоционально-оценочной окраской слова.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="" xmlns:a16="http://schemas.microsoft.com/office/drawing/2014/main" id="{B1CA58D6-76F9-4E9E-8F3E-5345CCCBF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195" name="Объект 2">
            <a:extLst>
              <a:ext uri="{FF2B5EF4-FFF2-40B4-BE49-F238E27FC236}">
                <a16:creationId xmlns="" xmlns:a16="http://schemas.microsoft.com/office/drawing/2014/main" id="{A23DD870-6881-416E-985C-C2AD707B7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altLang="ru-RU"/>
              <a:t>В отличите от стилистически нейтральных денотативного и сигнификативного значений, коннотативное значение стилистически маркировано, оно является эмоционально-экспрессивным выражением оценки (положительной или отрицательной)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773447-8B32-40AC-80A0-245E8AF8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4000" dirty="0"/>
              <a:t>Коннотативное значение фиксируется в словарях пометами: </a:t>
            </a:r>
          </a:p>
          <a:p>
            <a:pPr eaLnBrk="1" hangingPunct="1">
              <a:defRPr/>
            </a:pPr>
            <a:r>
              <a:rPr lang="ru-RU" sz="4000" i="1" dirty="0" err="1"/>
              <a:t>одобр</a:t>
            </a:r>
            <a:r>
              <a:rPr lang="ru-RU" sz="4000" i="1" dirty="0"/>
              <a:t>., </a:t>
            </a:r>
          </a:p>
          <a:p>
            <a:pPr eaLnBrk="1" hangingPunct="1">
              <a:defRPr/>
            </a:pPr>
            <a:r>
              <a:rPr lang="ru-RU" sz="4000" i="1" dirty="0"/>
              <a:t>неодобр., </a:t>
            </a:r>
          </a:p>
          <a:p>
            <a:pPr eaLnBrk="1" hangingPunct="1">
              <a:defRPr/>
            </a:pPr>
            <a:r>
              <a:rPr lang="ru-RU" sz="4000" i="1" dirty="0"/>
              <a:t>презрит., </a:t>
            </a:r>
          </a:p>
          <a:p>
            <a:pPr eaLnBrk="1" hangingPunct="1">
              <a:defRPr/>
            </a:pPr>
            <a:r>
              <a:rPr lang="ru-RU" sz="4000" i="1" dirty="0"/>
              <a:t>пренебр., </a:t>
            </a:r>
          </a:p>
          <a:p>
            <a:pPr eaLnBrk="1" hangingPunct="1">
              <a:defRPr/>
            </a:pPr>
            <a:r>
              <a:rPr lang="ru-RU" sz="4000" i="1" dirty="0" err="1"/>
              <a:t>уничиж</a:t>
            </a:r>
            <a:r>
              <a:rPr lang="ru-RU" sz="4000" i="1" dirty="0"/>
              <a:t>., </a:t>
            </a:r>
          </a:p>
          <a:p>
            <a:pPr eaLnBrk="1" hangingPunct="1">
              <a:defRPr/>
            </a:pPr>
            <a:r>
              <a:rPr lang="ru-RU" sz="4000" i="1" dirty="0" err="1"/>
              <a:t>порицат</a:t>
            </a:r>
            <a:r>
              <a:rPr lang="ru-RU" sz="4000" i="1" dirty="0"/>
              <a:t>.</a:t>
            </a:r>
            <a:r>
              <a:rPr lang="ru-RU" sz="4000" dirty="0"/>
              <a:t> и др. 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7A2E9C1-0327-4C83-8C0F-FBA414CA04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229600" cy="54324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3600" b="1" i="1">
                <a:solidFill>
                  <a:schemeClr val="accent2"/>
                </a:solidFill>
              </a:rPr>
              <a:t>Водолей</a:t>
            </a:r>
            <a:r>
              <a:rPr lang="ru-RU" altLang="ru-RU" sz="3600" i="1">
                <a:solidFill>
                  <a:schemeClr val="accent2"/>
                </a:solidFill>
              </a:rPr>
              <a:t> </a:t>
            </a:r>
            <a:r>
              <a:rPr lang="ru-RU" altLang="ru-RU" sz="3600"/>
              <a:t>(разг., </a:t>
            </a:r>
            <a:r>
              <a:rPr lang="ru-RU" altLang="ru-RU" sz="3600" b="1"/>
              <a:t>неодобр</a:t>
            </a:r>
            <a:r>
              <a:rPr lang="ru-RU" altLang="ru-RU" sz="3600"/>
              <a:t>.) ‘о многословном, но бессодержательном человеке, пустослове’</a:t>
            </a:r>
          </a:p>
          <a:p>
            <a:pPr marL="0" indent="0" eaLnBrk="1" hangingPunct="1">
              <a:buFontTx/>
              <a:buNone/>
            </a:pPr>
            <a:r>
              <a:rPr lang="ru-RU" altLang="ru-RU" sz="3600" b="1" i="1">
                <a:solidFill>
                  <a:schemeClr val="accent2"/>
                </a:solidFill>
              </a:rPr>
              <a:t>Обезьяна</a:t>
            </a:r>
            <a:r>
              <a:rPr lang="ru-RU" altLang="ru-RU" sz="3600" i="1">
                <a:solidFill>
                  <a:schemeClr val="accent2"/>
                </a:solidFill>
              </a:rPr>
              <a:t> </a:t>
            </a:r>
            <a:r>
              <a:rPr lang="ru-RU" altLang="ru-RU" sz="3600"/>
              <a:t>(разг., </a:t>
            </a:r>
            <a:r>
              <a:rPr lang="ru-RU" altLang="ru-RU" sz="3600" b="1"/>
              <a:t>неодобр</a:t>
            </a:r>
            <a:r>
              <a:rPr lang="ru-RU" altLang="ru-RU" sz="3600"/>
              <a:t>.) ‘об очень некрасивом человеке’</a:t>
            </a:r>
          </a:p>
          <a:p>
            <a:pPr marL="0" indent="0" eaLnBrk="1" hangingPunct="1">
              <a:buFontTx/>
              <a:buNone/>
            </a:pPr>
            <a:r>
              <a:rPr lang="ru-RU" altLang="ru-RU" sz="3600" b="1" i="1">
                <a:solidFill>
                  <a:schemeClr val="accent2"/>
                </a:solidFill>
              </a:rPr>
              <a:t>Гадина</a:t>
            </a:r>
            <a:r>
              <a:rPr lang="ru-RU" altLang="ru-RU" sz="3600" i="1">
                <a:solidFill>
                  <a:schemeClr val="accent2"/>
                </a:solidFill>
              </a:rPr>
              <a:t> </a:t>
            </a:r>
            <a:r>
              <a:rPr lang="ru-RU" altLang="ru-RU" sz="3600"/>
              <a:t>(</a:t>
            </a:r>
            <a:r>
              <a:rPr lang="ru-RU" altLang="ru-RU" sz="3600" b="1"/>
              <a:t>презрит</a:t>
            </a:r>
            <a:r>
              <a:rPr lang="ru-RU" altLang="ru-RU" sz="3600"/>
              <a:t>.) ‘гад’</a:t>
            </a:r>
          </a:p>
          <a:p>
            <a:pPr marL="0" indent="0" eaLnBrk="1" hangingPunct="1">
              <a:buFontTx/>
              <a:buNone/>
            </a:pPr>
            <a:r>
              <a:rPr lang="ru-RU" altLang="ru-RU" sz="3600" b="1" i="1">
                <a:solidFill>
                  <a:schemeClr val="accent2"/>
                </a:solidFill>
              </a:rPr>
              <a:t>Мазила</a:t>
            </a:r>
            <a:r>
              <a:rPr lang="ru-RU" altLang="ru-RU" sz="3600" i="1">
                <a:solidFill>
                  <a:schemeClr val="accent2"/>
                </a:solidFill>
              </a:rPr>
              <a:t> </a:t>
            </a:r>
            <a:r>
              <a:rPr lang="ru-RU" altLang="ru-RU" sz="3600"/>
              <a:t>(простореч., </a:t>
            </a:r>
            <a:r>
              <a:rPr lang="ru-RU" altLang="ru-RU" sz="3600" b="1"/>
              <a:t>неодобр</a:t>
            </a:r>
            <a:r>
              <a:rPr lang="ru-RU" altLang="ru-RU" sz="3600"/>
              <a:t>.) ‘тот, кто плохо, неумело рисует, пишет’</a:t>
            </a:r>
            <a:r>
              <a:rPr lang="ru-RU" altLang="ru-RU" b="1" i="1"/>
              <a:t/>
            </a:r>
            <a:br>
              <a:rPr lang="ru-RU" altLang="ru-RU" b="1" i="1"/>
            </a:br>
            <a:r>
              <a:rPr lang="ru-RU" altLang="ru-RU" b="1" i="1"/>
              <a:t/>
            </a:r>
            <a:br>
              <a:rPr lang="ru-RU" altLang="ru-RU" b="1" i="1"/>
            </a:br>
            <a:r>
              <a:rPr lang="ru-RU" altLang="ru-RU" b="1" i="1"/>
              <a:t/>
            </a:r>
            <a:br>
              <a:rPr lang="ru-RU" altLang="ru-RU" b="1" i="1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5C9CC-7150-49DB-8FDB-A02044C9E65F}"/>
</file>

<file path=customXml/itemProps2.xml><?xml version="1.0" encoding="utf-8"?>
<ds:datastoreItem xmlns:ds="http://schemas.openxmlformats.org/officeDocument/2006/customXml" ds:itemID="{23307E22-7E41-4A2A-B45C-28902058C537}"/>
</file>

<file path=customXml/itemProps3.xml><?xml version="1.0" encoding="utf-8"?>
<ds:datastoreItem xmlns:ds="http://schemas.openxmlformats.org/officeDocument/2006/customXml" ds:itemID="{4ECC7A5F-15B8-42F5-A085-35D5547DFD9B}"/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1900</Words>
  <Application>Microsoft Office PowerPoint</Application>
  <PresentationFormat>Экран (4:3)</PresentationFormat>
  <Paragraphs>184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Оформление по умолчанию</vt:lpstr>
      <vt:lpstr>Слайд 1</vt:lpstr>
      <vt:lpstr>Вопросы</vt:lpstr>
      <vt:lpstr>1. Соотношение денотативного, сигнификативного и коннотативного компонентов значения слова</vt:lpstr>
      <vt:lpstr>Слайд 4</vt:lpstr>
      <vt:lpstr>Слайд 5</vt:lpstr>
      <vt:lpstr>Коннотативное значение  («со-значение») – дополнительные оттенки значения, связанные с эмоционально-оценочной окраской слова. </vt:lpstr>
      <vt:lpstr>Слайд 7</vt:lpstr>
      <vt:lpstr>Слайд 8</vt:lpstr>
      <vt:lpstr>Слайд 9</vt:lpstr>
      <vt:lpstr>Слайд 10</vt:lpstr>
      <vt:lpstr>Слайд 11</vt:lpstr>
      <vt:lpstr>2. Национальная специфика семантики слова</vt:lpstr>
      <vt:lpstr>Слайд 13</vt:lpstr>
      <vt:lpstr>Слайд 14</vt:lpstr>
      <vt:lpstr>Слайд 15</vt:lpstr>
      <vt:lpstr>Слайд 16</vt:lpstr>
      <vt:lpstr>Слайд 17</vt:lpstr>
      <vt:lpstr>Межъязыковые лексические соответствия (МЛС) –  слова двух языков, имеющие общие семантические компоненты (как минимум общую архисему – родовую сему) с единицей другого языка, которые могут использоваться для взаимного перевода хотя бы в некоторых контекстах.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Денотативные различия лексических соответствий</vt:lpstr>
      <vt:lpstr>Слайд 28</vt:lpstr>
      <vt:lpstr>Другие формы денотативных различий</vt:lpstr>
      <vt:lpstr>Слайд 30</vt:lpstr>
      <vt:lpstr>Коннотативное своеобразие переводных эквивалентов</vt:lpstr>
      <vt:lpstr>Ассоциации, связанные с образом болота в разных языках:</vt:lpstr>
      <vt:lpstr>3. Лакуны и безэквивалентные единицы в лексической системе языка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4. Национально-культурные особенности внутренней формы слова.</vt:lpstr>
      <vt:lpstr>Слайд 44</vt:lpstr>
      <vt:lpstr>Слайд 45</vt:lpstr>
      <vt:lpstr>Слайд 46</vt:lpstr>
      <vt:lpstr>Слайд 47</vt:lpstr>
      <vt:lpstr>Слайд 48</vt:lpstr>
      <vt:lpstr>Литература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Многозначность (полисемия) (от лат. poly ‘много’ и sema ‘знак’)</dc:title>
  <dc:creator>admin</dc:creator>
  <cp:lastModifiedBy>Виктория</cp:lastModifiedBy>
  <cp:revision>91</cp:revision>
  <dcterms:created xsi:type="dcterms:W3CDTF">2014-02-16T07:47:18Z</dcterms:created>
  <dcterms:modified xsi:type="dcterms:W3CDTF">2022-05-20T06:54:07Z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