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3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299" r:id="rId4"/>
    <p:sldId id="261" r:id="rId5"/>
    <p:sldId id="262" r:id="rId6"/>
    <p:sldId id="323" r:id="rId7"/>
    <p:sldId id="302" r:id="rId8"/>
    <p:sldId id="303" r:id="rId9"/>
    <p:sldId id="304" r:id="rId10"/>
    <p:sldId id="306" r:id="rId11"/>
    <p:sldId id="308" r:id="rId12"/>
    <p:sldId id="307" r:id="rId13"/>
    <p:sldId id="291" r:id="rId14"/>
    <p:sldId id="309" r:id="rId15"/>
    <p:sldId id="310" r:id="rId16"/>
    <p:sldId id="311" r:id="rId17"/>
    <p:sldId id="312" r:id="rId18"/>
    <p:sldId id="313" r:id="rId19"/>
    <p:sldId id="268" r:id="rId20"/>
    <p:sldId id="314" r:id="rId21"/>
    <p:sldId id="316" r:id="rId22"/>
    <p:sldId id="317" r:id="rId23"/>
    <p:sldId id="318" r:id="rId24"/>
    <p:sldId id="321" r:id="rId25"/>
    <p:sldId id="325" r:id="rId26"/>
    <p:sldId id="326" r:id="rId27"/>
    <p:sldId id="327" r:id="rId28"/>
    <p:sldId id="330" r:id="rId29"/>
    <p:sldId id="331" r:id="rId30"/>
    <p:sldId id="334" r:id="rId31"/>
    <p:sldId id="336" r:id="rId32"/>
    <p:sldId id="337" r:id="rId33"/>
    <p:sldId id="341" r:id="rId34"/>
    <p:sldId id="342" r:id="rId35"/>
    <p:sldId id="344" r:id="rId36"/>
    <p:sldId id="345" r:id="rId37"/>
    <p:sldId id="319" r:id="rId38"/>
    <p:sldId id="300" r:id="rId3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FF"/>
    <a:srgbClr val="800000"/>
    <a:srgbClr val="66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6" y="-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EF0F98E-38B4-4EF4-8ECF-652E06BAA6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98120A2D-5021-41AE-9C19-B9DA8973C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71D71B6-201F-4EB8-ABD5-0C780E7E5F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64080-D6FB-448B-9E5C-1ED64B34E0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23630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526D9514-BD0C-4751-A01F-5ED61034C2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E7A644BA-E608-495F-AD22-362A262224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E25389D1-7506-43A9-A371-F9D62117E6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60809-FA27-49AA-B3D4-9F1E11FF3D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44686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E4D9A60A-D99F-4C5D-9FEF-E45C26A35B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0466728E-E986-446E-9057-DEC0F840A0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AEC46E94-D8F7-4D18-9082-A84FE82851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D377D-9148-4543-B248-769C7E03EA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15188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A25455D-E044-468D-B679-DC3C82E2F4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57D9FC8E-7D9C-410A-9000-6294305BC2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3B7C966D-56EB-4168-9FA6-401FAA6D4C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47441-896B-4CB9-85C6-87BDD70C2B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9387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BBF9DABD-3C85-4E7C-840F-69DC6EA52A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E2EB78E6-5385-413E-A380-5C29E042F3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D6E19754-7A3E-4396-93B3-08C9AC945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F97E8-E6D9-45F9-8C00-5D7DDB5516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38044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337726E-A945-4D07-B245-3290AC134B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3152921-8612-4B42-A29A-8A2F93986E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43DDEA3-5878-412A-9346-1834D6D95D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61C8E-B271-4E8F-ABD8-8B65E937DF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33953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45632868-8F12-4887-8BA0-6AA7E2BF75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49A394DF-E11E-4695-9D3C-907C6A1838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2FCE8974-5BF4-4F5F-84C0-35C6CB6C20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AB357-9530-4035-9CFF-73D7E3CEAF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9797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C59B4952-7ACF-4D1A-A8C3-5627986DD5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AA1C5A72-37D1-4CE8-B1F3-0B6CB1E376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4E453B61-CB3B-46E7-BD0D-E1ED02AC6B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44E82-7786-4896-9270-3B410B6619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40073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385DD8F8-74F2-4377-A412-01192EEBDE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3244A1F0-EE0E-4ADF-854B-FA2C3542AA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9A59A575-D801-46AB-824F-F098B4A7E2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4385D-B116-4DF8-9C1F-93BA7EDE1B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9699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FCF5B54-4F82-42B9-939A-A6A74D3291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DA0BA41-6EA2-4A0F-8CB1-F6B46CA19F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C9AAE4A-1EBC-47A3-B714-ED587FA4E9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4B3EE-9029-477B-A787-3B855E5D05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22060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292953E-E739-44D2-8176-40F72FCC04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90BA2E6-2D6C-415C-94A3-48370AB18D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F65BEBE-244C-490D-92D8-680ED6A8E0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ACB47-4370-425D-B261-16B3262B8B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8732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CECE532-0CAB-44C8-B191-D200D85B98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812F2A8B-92D9-4560-8514-D5B6CEDA7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6A48867C-3440-4FA7-BC79-D1CFC5E3C5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425D2A81-E7CE-47AF-A81A-5A45185DDB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0BFA9EA6-ED51-4554-AAE0-7B18665EEB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D098237-8ACF-4EF3-9AE5-F3966A6ACF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D956CB43-0D76-42EC-B9FF-2503306728B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1125538"/>
            <a:ext cx="8135937" cy="4248150"/>
          </a:xfrm>
        </p:spPr>
        <p:txBody>
          <a:bodyPr/>
          <a:lstStyle/>
          <a:p>
            <a:pPr eaLnBrk="1" hangingPunct="1">
              <a:tabLst>
                <a:tab pos="536575" algn="l"/>
              </a:tabLst>
              <a:defRPr/>
            </a:pPr>
            <a:r>
              <a:rPr lang="ru-RU" sz="4000" b="1" dirty="0" smtClean="0"/>
              <a:t>Текст и </a:t>
            </a:r>
            <a:r>
              <a:rPr lang="ru-RU" sz="4000" b="1" dirty="0" err="1" smtClean="0"/>
              <a:t>дискурс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2800" dirty="0"/>
              <a:t>Лекция 6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3AF40D-FBDF-4EA6-9587-7DDCEB08DB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2636838"/>
            <a:ext cx="8229600" cy="39163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u="sng"/>
              <a:t>Дискурс </a:t>
            </a:r>
            <a:r>
              <a:rPr lang="ru-RU" altLang="ru-RU"/>
              <a:t>рассматривается как реальное речевое событие, текущая речевая деятельность, творимый в речи связный текст. </a:t>
            </a:r>
          </a:p>
          <a:p>
            <a:pPr marL="0" indent="0">
              <a:buFontTx/>
              <a:buNone/>
            </a:pPr>
            <a:r>
              <a:rPr lang="ru-RU" altLang="ru-RU" u="sng"/>
              <a:t>Текст</a:t>
            </a:r>
            <a:r>
              <a:rPr lang="ru-RU" altLang="ru-RU"/>
              <a:t> лишен жесткой прикрепленности к реальному времени, он представляет собой абстрактный ментальный конструкт, реализующийся в дискурсе.</a:t>
            </a:r>
          </a:p>
        </p:txBody>
      </p:sp>
      <p:sp>
        <p:nvSpPr>
          <p:cNvPr id="11267" name="Заголовок 1">
            <a:extLst>
              <a:ext uri="{FF2B5EF4-FFF2-40B4-BE49-F238E27FC236}">
                <a16:creationId xmlns="" xmlns:a16="http://schemas.microsoft.com/office/drawing/2014/main" id="{2501D500-A98B-4860-B514-A60297665EF4}"/>
              </a:ext>
            </a:extLst>
          </p:cNvPr>
          <p:cNvSpPr txBox="1">
            <a:spLocks/>
          </p:cNvSpPr>
          <p:nvPr/>
        </p:nvSpPr>
        <p:spPr bwMode="auto">
          <a:xfrm>
            <a:off x="157163" y="188913"/>
            <a:ext cx="8964612" cy="221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300">
                <a:solidFill>
                  <a:schemeClr val="tx2"/>
                </a:solidFill>
              </a:rPr>
              <a:t>3)</a:t>
            </a:r>
            <a:r>
              <a:rPr lang="ru-RU" altLang="ru-RU" sz="4300" b="1">
                <a:solidFill>
                  <a:schemeClr val="tx2"/>
                </a:solidFill>
              </a:rPr>
              <a:t> </a:t>
            </a:r>
            <a:r>
              <a:rPr lang="ru-RU" altLang="ru-RU" sz="4300">
                <a:solidFill>
                  <a:srgbClr val="C00000"/>
                </a:solidFill>
              </a:rPr>
              <a:t>Дискурс </a:t>
            </a:r>
            <a:r>
              <a:rPr lang="ru-RU" altLang="ru-RU" sz="4300">
                <a:solidFill>
                  <a:schemeClr val="tx2"/>
                </a:solidFill>
              </a:rPr>
              <a:t>и </a:t>
            </a:r>
            <a:r>
              <a:rPr lang="ru-RU" altLang="ru-RU" sz="4300">
                <a:solidFill>
                  <a:srgbClr val="C00000"/>
                </a:solidFill>
              </a:rPr>
              <a:t>текст </a:t>
            </a:r>
            <a:r>
              <a:rPr lang="ru-RU" altLang="ru-RU" sz="4300">
                <a:solidFill>
                  <a:schemeClr val="tx2"/>
                </a:solidFill>
              </a:rPr>
              <a:t>противопоставлены в оппозиции </a:t>
            </a:r>
            <a:r>
              <a:rPr lang="ru-RU" altLang="ru-RU" sz="4300">
                <a:solidFill>
                  <a:srgbClr val="C00000"/>
                </a:solidFill>
              </a:rPr>
              <a:t>«актуальность </a:t>
            </a:r>
            <a:r>
              <a:rPr lang="ru-RU" altLang="ru-RU" sz="4300">
                <a:solidFill>
                  <a:srgbClr val="C00000"/>
                </a:solidFill>
                <a:sym typeface="Symbol" panose="05050102010706020507" pitchFamily="18" charset="2"/>
              </a:rPr>
              <a:t></a:t>
            </a:r>
            <a:r>
              <a:rPr lang="ru-RU" altLang="ru-RU" sz="4300">
                <a:solidFill>
                  <a:srgbClr val="C00000"/>
                </a:solidFill>
              </a:rPr>
              <a:t> виртуальность»</a:t>
            </a:r>
            <a:r>
              <a:rPr lang="ru-RU" altLang="ru-RU" sz="4300"/>
              <a:t>.</a:t>
            </a:r>
            <a:endParaRPr lang="ru-RU" altLang="ru-RU" sz="43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23C0CC4-9870-4C8E-977F-C50B48CE22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5463" y="2852738"/>
            <a:ext cx="8229600" cy="31686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sz="4400" u="sng"/>
              <a:t>Дискурс</a:t>
            </a:r>
            <a:r>
              <a:rPr lang="ru-RU" altLang="ru-RU" sz="4400"/>
              <a:t> ассоциируется со звучащей, устной речью,</a:t>
            </a:r>
          </a:p>
          <a:p>
            <a:pPr marL="0" indent="0" eaLnBrk="1" hangingPunct="1">
              <a:buFontTx/>
              <a:buNone/>
            </a:pPr>
            <a:r>
              <a:rPr lang="ru-RU" altLang="ru-RU" sz="4400"/>
              <a:t>а </a:t>
            </a:r>
            <a:r>
              <a:rPr lang="ru-RU" altLang="ru-RU" sz="4400" u="sng"/>
              <a:t>текст</a:t>
            </a:r>
            <a:r>
              <a:rPr lang="ru-RU" altLang="ru-RU" sz="4400"/>
              <a:t> – с письменной формой.</a:t>
            </a:r>
          </a:p>
        </p:txBody>
      </p:sp>
      <p:sp>
        <p:nvSpPr>
          <p:cNvPr id="12291" name="Заголовок 1">
            <a:extLst>
              <a:ext uri="{FF2B5EF4-FFF2-40B4-BE49-F238E27FC236}">
                <a16:creationId xmlns="" xmlns:a16="http://schemas.microsoft.com/office/drawing/2014/main" id="{40CAC5F8-B576-462B-A101-A525B0BFBC8E}"/>
              </a:ext>
            </a:extLst>
          </p:cNvPr>
          <p:cNvSpPr txBox="1">
            <a:spLocks/>
          </p:cNvSpPr>
          <p:nvPr/>
        </p:nvSpPr>
        <p:spPr bwMode="auto">
          <a:xfrm>
            <a:off x="157163" y="188913"/>
            <a:ext cx="8964612" cy="221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300">
                <a:solidFill>
                  <a:schemeClr val="tx2"/>
                </a:solidFill>
              </a:rPr>
              <a:t>4)</a:t>
            </a:r>
            <a:r>
              <a:rPr lang="ru-RU" altLang="ru-RU" sz="4300" b="1">
                <a:solidFill>
                  <a:schemeClr val="tx2"/>
                </a:solidFill>
              </a:rPr>
              <a:t> </a:t>
            </a:r>
            <a:r>
              <a:rPr lang="ru-RU" altLang="ru-RU" sz="4300">
                <a:solidFill>
                  <a:srgbClr val="C00000"/>
                </a:solidFill>
              </a:rPr>
              <a:t>Дискурс </a:t>
            </a:r>
            <a:r>
              <a:rPr lang="ru-RU" altLang="ru-RU" sz="4300">
                <a:solidFill>
                  <a:schemeClr val="tx2"/>
                </a:solidFill>
              </a:rPr>
              <a:t>и </a:t>
            </a:r>
            <a:r>
              <a:rPr lang="ru-RU" altLang="ru-RU" sz="4300">
                <a:solidFill>
                  <a:srgbClr val="C00000"/>
                </a:solidFill>
              </a:rPr>
              <a:t>текст </a:t>
            </a:r>
            <a:r>
              <a:rPr lang="ru-RU" altLang="ru-RU" sz="4300">
                <a:solidFill>
                  <a:schemeClr val="tx2"/>
                </a:solidFill>
              </a:rPr>
              <a:t>противопоставлены в оппозиции </a:t>
            </a:r>
            <a:r>
              <a:rPr lang="ru-RU" altLang="ru-RU" sz="4300">
                <a:solidFill>
                  <a:srgbClr val="C00000"/>
                </a:solidFill>
              </a:rPr>
              <a:t>«устный </a:t>
            </a:r>
            <a:r>
              <a:rPr lang="ru-RU" altLang="ru-RU" sz="4300">
                <a:solidFill>
                  <a:srgbClr val="C00000"/>
                </a:solidFill>
                <a:sym typeface="Symbol" panose="05050102010706020507" pitchFamily="18" charset="2"/>
              </a:rPr>
              <a:t></a:t>
            </a:r>
            <a:r>
              <a:rPr lang="ru-RU" altLang="ru-RU" sz="4300">
                <a:solidFill>
                  <a:srgbClr val="C00000"/>
                </a:solidFill>
              </a:rPr>
              <a:t> письменный»</a:t>
            </a:r>
            <a:r>
              <a:rPr lang="ru-RU" altLang="ru-RU" sz="4300"/>
              <a:t>.</a:t>
            </a:r>
            <a:endParaRPr lang="ru-RU" altLang="ru-RU" sz="43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="" xmlns:a16="http://schemas.microsoft.com/office/drawing/2014/main" id="{2C36B706-8F0F-4F5F-BB9B-01B7CED191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u="sng"/>
              <a:t>Концепция </a:t>
            </a:r>
            <a:r>
              <a:rPr lang="ru-RU" altLang="ru-RU" b="1" u="sng"/>
              <a:t>В.В. Богданова</a:t>
            </a:r>
            <a:endParaRPr lang="ru-RU" altLang="ru-RU" u="sng"/>
          </a:p>
        </p:txBody>
      </p:sp>
      <p:sp>
        <p:nvSpPr>
          <p:cNvPr id="13315" name="Объект 2">
            <a:extLst>
              <a:ext uri="{FF2B5EF4-FFF2-40B4-BE49-F238E27FC236}">
                <a16:creationId xmlns="" xmlns:a16="http://schemas.microsoft.com/office/drawing/2014/main" id="{AE07D298-A929-4E02-8B1E-E20A255AA8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1052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4800"/>
              <a:t>Термины </a:t>
            </a:r>
            <a:r>
              <a:rPr lang="ru-RU" altLang="ru-RU" sz="4800" b="1">
                <a:solidFill>
                  <a:srgbClr val="C00000"/>
                </a:solidFill>
              </a:rPr>
              <a:t>речь</a:t>
            </a:r>
            <a:r>
              <a:rPr lang="ru-RU" altLang="ru-RU" sz="4800"/>
              <a:t> и </a:t>
            </a:r>
            <a:r>
              <a:rPr lang="ru-RU" altLang="ru-RU" sz="4800" b="1">
                <a:solidFill>
                  <a:srgbClr val="C00000"/>
                </a:solidFill>
              </a:rPr>
              <a:t>текст</a:t>
            </a:r>
            <a:r>
              <a:rPr lang="ru-RU" altLang="ru-RU" sz="4800"/>
              <a:t> являются </a:t>
            </a:r>
            <a:r>
              <a:rPr lang="ru-RU" altLang="ru-RU" sz="4800" b="1">
                <a:solidFill>
                  <a:srgbClr val="C00000"/>
                </a:solidFill>
              </a:rPr>
              <a:t>видовыми</a:t>
            </a:r>
            <a:r>
              <a:rPr lang="ru-RU" altLang="ru-RU" sz="4800"/>
              <a:t> 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4800"/>
              <a:t>по отношению к 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4800" b="1">
                <a:solidFill>
                  <a:srgbClr val="800000"/>
                </a:solidFill>
              </a:rPr>
              <a:t>родовому</a:t>
            </a:r>
            <a:r>
              <a:rPr lang="ru-RU" altLang="ru-RU" sz="4800">
                <a:solidFill>
                  <a:srgbClr val="800000"/>
                </a:solidFill>
              </a:rPr>
              <a:t> </a:t>
            </a:r>
            <a:r>
              <a:rPr lang="ru-RU" altLang="ru-RU" sz="4800"/>
              <a:t>термину </a:t>
            </a:r>
            <a:r>
              <a:rPr lang="ru-RU" altLang="ru-RU" sz="4800" b="1">
                <a:solidFill>
                  <a:srgbClr val="800000"/>
                </a:solidFill>
              </a:rPr>
              <a:t>дискурс</a:t>
            </a:r>
            <a:r>
              <a:rPr lang="ru-RU" altLang="ru-RU" sz="4800"/>
              <a:t>.</a:t>
            </a:r>
            <a:r>
              <a:rPr lang="ru-RU" altLang="ru-RU" sz="450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>
            <a:extLst>
              <a:ext uri="{FF2B5EF4-FFF2-40B4-BE49-F238E27FC236}">
                <a16:creationId xmlns="" xmlns:a16="http://schemas.microsoft.com/office/drawing/2014/main" id="{D070E67F-8389-4F86-9437-494CDBCA2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7938" y="1468438"/>
            <a:ext cx="9036051" cy="4697412"/>
          </a:xfrm>
        </p:spPr>
        <p:txBody>
          <a:bodyPr/>
          <a:lstStyle/>
          <a:p>
            <a:pPr indent="20638" eaLnBrk="1" hangingPunct="1">
              <a:buFontTx/>
              <a:buNone/>
            </a:pPr>
            <a:r>
              <a:rPr lang="ru-RU" altLang="ru-RU" sz="3500" b="1">
                <a:solidFill>
                  <a:srgbClr val="C00000"/>
                </a:solidFill>
              </a:rPr>
              <a:t>Речь</a:t>
            </a:r>
            <a:r>
              <a:rPr lang="ru-RU" altLang="ru-RU" sz="3500">
                <a:solidFill>
                  <a:srgbClr val="C00000"/>
                </a:solidFill>
              </a:rPr>
              <a:t> </a:t>
            </a:r>
            <a:r>
              <a:rPr lang="ru-RU" altLang="ru-RU" sz="3500"/>
              <a:t>связана со звучащей субстанцией; </a:t>
            </a:r>
          </a:p>
          <a:p>
            <a:pPr indent="20638" eaLnBrk="1" hangingPunct="1">
              <a:buFontTx/>
              <a:buNone/>
            </a:pPr>
            <a:r>
              <a:rPr lang="ru-RU" altLang="ru-RU" sz="3500"/>
              <a:t>спонтанна, ненормативна, эллиптична.</a:t>
            </a:r>
          </a:p>
          <a:p>
            <a:pPr indent="20638" eaLnBrk="1" hangingPunct="1">
              <a:buFontTx/>
              <a:buNone/>
            </a:pPr>
            <a:r>
              <a:rPr lang="ru-RU" altLang="ru-RU" sz="3500" b="1">
                <a:solidFill>
                  <a:srgbClr val="C00000"/>
                </a:solidFill>
              </a:rPr>
              <a:t>Текст</a:t>
            </a:r>
            <a:r>
              <a:rPr lang="ru-RU" altLang="ru-RU" sz="3500">
                <a:solidFill>
                  <a:srgbClr val="C00000"/>
                </a:solidFill>
              </a:rPr>
              <a:t> </a:t>
            </a:r>
            <a:r>
              <a:rPr lang="ru-RU" altLang="ru-RU" sz="3500"/>
              <a:t>связан с графической репрезентацией; </a:t>
            </a:r>
          </a:p>
          <a:p>
            <a:pPr indent="20638" eaLnBrk="1" hangingPunct="1">
              <a:buFontTx/>
              <a:buNone/>
            </a:pPr>
            <a:r>
              <a:rPr lang="ru-RU" altLang="ru-RU" sz="3500"/>
              <a:t>подготовлен, нормативен, развернут.</a:t>
            </a:r>
          </a:p>
          <a:p>
            <a:pPr indent="20638" eaLnBrk="1" hangingPunct="1">
              <a:buFontTx/>
              <a:buNone/>
            </a:pPr>
            <a:r>
              <a:rPr lang="ru-RU" altLang="ru-RU" sz="3500" b="1">
                <a:solidFill>
                  <a:srgbClr val="C00000"/>
                </a:solidFill>
              </a:rPr>
              <a:t>Дискурс</a:t>
            </a:r>
            <a:r>
              <a:rPr lang="ru-RU" altLang="ru-RU" sz="3500">
                <a:solidFill>
                  <a:srgbClr val="C00000"/>
                </a:solidFill>
              </a:rPr>
              <a:t> </a:t>
            </a:r>
            <a:r>
              <a:rPr lang="ru-RU" altLang="ru-RU" sz="3500"/>
              <a:t>объединяет все параметры, свойственные и речи, и тексту. 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="" xmlns:a16="http://schemas.microsoft.com/office/drawing/2014/main" id="{1631AC26-4402-48D0-8A85-3A72BA9A1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33375"/>
            <a:ext cx="835342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400">
                <a:solidFill>
                  <a:schemeClr val="tx2"/>
                </a:solidFill>
              </a:rPr>
              <a:t>Концепция </a:t>
            </a:r>
            <a:r>
              <a:rPr lang="ru-RU" altLang="ru-RU" sz="4400" b="1">
                <a:solidFill>
                  <a:schemeClr val="tx2"/>
                </a:solidFill>
              </a:rPr>
              <a:t>В.В. Богданова</a:t>
            </a:r>
            <a:endParaRPr lang="ru-RU" altLang="ru-RU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="" xmlns:a16="http://schemas.microsoft.com/office/drawing/2014/main" id="{4A220F05-55DB-4452-9C6E-80196D89E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pPr eaLnBrk="1" hangingPunct="1"/>
            <a:r>
              <a:rPr lang="ru-RU" altLang="ru-RU" sz="4500" b="1" u="sng">
                <a:solidFill>
                  <a:schemeClr val="tx1"/>
                </a:solidFill>
              </a:rPr>
              <a:t>2. Типы дискурсов и их</a:t>
            </a:r>
            <a:r>
              <a:rPr lang="en-US" altLang="ru-RU" sz="4500" b="1" u="sng">
                <a:solidFill>
                  <a:schemeClr val="tx1"/>
                </a:solidFill>
              </a:rPr>
              <a:t/>
            </a:r>
            <a:br>
              <a:rPr lang="en-US" altLang="ru-RU" sz="4500" b="1" u="sng">
                <a:solidFill>
                  <a:schemeClr val="tx1"/>
                </a:solidFill>
              </a:rPr>
            </a:br>
            <a:r>
              <a:rPr lang="ru-RU" altLang="ru-RU" sz="4500" b="1" u="sng">
                <a:solidFill>
                  <a:schemeClr val="tx1"/>
                </a:solidFill>
              </a:rPr>
              <a:t>особенности</a:t>
            </a:r>
            <a:endParaRPr lang="ru-RU" altLang="ru-RU" sz="4500" b="1" u="sng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E1D6E49-C1E4-408C-9586-C950E89A83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844675"/>
            <a:ext cx="8856662" cy="44640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sz="4000" i="1" dirty="0"/>
              <a:t>Социолингвистический подход:</a:t>
            </a:r>
          </a:p>
          <a:p>
            <a:pPr marL="0" indent="0" eaLnBrk="1" hangingPunct="1">
              <a:buFontTx/>
              <a:buNone/>
            </a:pPr>
            <a:r>
              <a:rPr lang="ru-RU" altLang="ru-RU" sz="4000" dirty="0"/>
              <a:t>с позиции участников общения – </a:t>
            </a:r>
            <a:br>
              <a:rPr lang="ru-RU" altLang="ru-RU" sz="4000" dirty="0"/>
            </a:br>
            <a:r>
              <a:rPr lang="ru-RU" altLang="ru-RU" sz="4000" dirty="0"/>
              <a:t>два типа </a:t>
            </a:r>
            <a:r>
              <a:rPr lang="ru-RU" altLang="ru-RU" sz="4000" dirty="0" err="1"/>
              <a:t>дискурса</a:t>
            </a:r>
            <a:r>
              <a:rPr lang="ru-RU" altLang="ru-RU" sz="4000" dirty="0"/>
              <a:t>:</a:t>
            </a:r>
          </a:p>
          <a:p>
            <a:pPr marL="0" indent="0" eaLnBrk="1" hangingPunct="1">
              <a:buFontTx/>
              <a:buNone/>
            </a:pPr>
            <a:r>
              <a:rPr lang="ru-RU" altLang="ru-RU" sz="4000" dirty="0"/>
              <a:t>1) </a:t>
            </a:r>
            <a:r>
              <a:rPr lang="ru-RU" altLang="ru-RU" sz="4000" dirty="0">
                <a:solidFill>
                  <a:srgbClr val="C00000"/>
                </a:solidFill>
              </a:rPr>
              <a:t>персональный</a:t>
            </a:r>
            <a:r>
              <a:rPr lang="ru-RU" altLang="ru-RU" sz="4000" dirty="0"/>
              <a:t> или личностно-ориентированный </a:t>
            </a:r>
            <a:r>
              <a:rPr lang="ru-RU" altLang="ru-RU" sz="4000" dirty="0" err="1">
                <a:solidFill>
                  <a:srgbClr val="C00000"/>
                </a:solidFill>
              </a:rPr>
              <a:t>дискурс</a:t>
            </a:r>
            <a:r>
              <a:rPr lang="ru-RU" altLang="ru-RU" sz="4000" dirty="0"/>
              <a:t> (ПД);</a:t>
            </a:r>
          </a:p>
          <a:p>
            <a:pPr marL="0" indent="0" eaLnBrk="1" hangingPunct="1">
              <a:buFontTx/>
              <a:buNone/>
            </a:pPr>
            <a:r>
              <a:rPr lang="ru-RU" altLang="ru-RU" sz="4000" dirty="0"/>
              <a:t>2) </a:t>
            </a:r>
            <a:r>
              <a:rPr lang="ru-RU" altLang="ru-RU" sz="4000" dirty="0">
                <a:solidFill>
                  <a:srgbClr val="C00000"/>
                </a:solidFill>
              </a:rPr>
              <a:t>институциональный </a:t>
            </a:r>
            <a:r>
              <a:rPr lang="ru-RU" altLang="ru-RU" sz="4000" dirty="0" err="1">
                <a:solidFill>
                  <a:srgbClr val="C00000"/>
                </a:solidFill>
              </a:rPr>
              <a:t>дискурс</a:t>
            </a:r>
            <a:r>
              <a:rPr lang="ru-RU" altLang="ru-RU" sz="4000" dirty="0">
                <a:solidFill>
                  <a:srgbClr val="C00000"/>
                </a:solidFill>
              </a:rPr>
              <a:t> </a:t>
            </a:r>
            <a:r>
              <a:rPr lang="ru-RU" altLang="ru-RU" sz="4000" dirty="0"/>
              <a:t>(ИД).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="" xmlns:a16="http://schemas.microsoft.com/office/drawing/2014/main" id="{99217A3A-33E5-4473-BCA4-08F7979EF0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930400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rgbClr val="C00000"/>
                </a:solidFill>
              </a:rPr>
              <a:t>Персональный дискурс </a:t>
            </a:r>
            <a:r>
              <a:rPr lang="ru-RU" altLang="ru-RU"/>
              <a:t>– </a:t>
            </a:r>
            <a:r>
              <a:rPr lang="ru-RU" altLang="ru-RU" b="1"/>
              <a:t>говорящий </a:t>
            </a:r>
            <a:r>
              <a:rPr lang="ru-RU" altLang="ru-RU"/>
              <a:t>выступает как </a:t>
            </a:r>
            <a:r>
              <a:rPr lang="ru-RU" altLang="ru-RU" b="1"/>
              <a:t>личность</a:t>
            </a:r>
            <a:r>
              <a:rPr lang="ru-RU" altLang="ru-RU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0844D8A-2620-4EB8-963B-8A6397DBA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70522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4200" u="sng" dirty="0"/>
              <a:t>Существует в двух основных разновидностях</a:t>
            </a:r>
            <a:r>
              <a:rPr lang="ru-RU" sz="4400" dirty="0"/>
              <a:t>: </a:t>
            </a:r>
          </a:p>
          <a:p>
            <a:pPr eaLnBrk="1" hangingPunct="1">
              <a:defRPr/>
            </a:pP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</a:rPr>
              <a:t>бытовое</a:t>
            </a:r>
            <a:r>
              <a:rPr lang="ru-RU" sz="4400" i="1" dirty="0"/>
              <a:t> </a:t>
            </a:r>
            <a:r>
              <a:rPr lang="ru-RU" sz="4400" dirty="0"/>
              <a:t>общение;</a:t>
            </a:r>
            <a:r>
              <a:rPr lang="ru-RU" sz="4400" i="1" dirty="0"/>
              <a:t> </a:t>
            </a:r>
          </a:p>
          <a:p>
            <a:pPr eaLnBrk="1" hangingPunct="1">
              <a:defRPr/>
            </a:pP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</a:rPr>
              <a:t>бытийное</a:t>
            </a:r>
            <a:r>
              <a:rPr lang="ru-RU" sz="4400" i="1" dirty="0"/>
              <a:t> </a:t>
            </a:r>
            <a:r>
              <a:rPr lang="ru-RU" sz="4400" dirty="0"/>
              <a:t>общение.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FF2F68E-3EC6-486D-ADEB-443D7FF9E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Бытовое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общение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6C06D57-122A-4862-A469-4C2E71A0E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908050"/>
            <a:ext cx="8497887" cy="561657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u="sng" dirty="0"/>
              <a:t>Участники</a:t>
            </a:r>
            <a:r>
              <a:rPr lang="ru-RU" dirty="0"/>
              <a:t>: хорошо знакомые люди;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u="sng" dirty="0"/>
              <a:t>Цель</a:t>
            </a:r>
            <a:r>
              <a:rPr lang="ru-RU" dirty="0"/>
              <a:t>: поддержание контакта, решение обиходных проблем;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u="sng" dirty="0"/>
              <a:t>Особенности конструируемого текста</a:t>
            </a:r>
            <a:r>
              <a:rPr lang="ru-RU" dirty="0"/>
              <a:t>: общение диалогично;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u="sng" dirty="0"/>
              <a:t>Лексические особенности текста</a:t>
            </a:r>
            <a:r>
              <a:rPr lang="ru-RU" dirty="0"/>
              <a:t>: </a:t>
            </a:r>
            <a:r>
              <a:rPr lang="ru-RU" sz="3000" dirty="0"/>
              <a:t>разговорные слова (10%), конкретная денотативная направленность лексики, семантическая нечеткость слов, главенствуют местоимения и междометия ("</a:t>
            </a:r>
            <a:r>
              <a:rPr lang="ru-RU" sz="3000" i="1" dirty="0"/>
              <a:t>Ну, ты что</a:t>
            </a:r>
            <a:r>
              <a:rPr lang="ru-RU" sz="3000" dirty="0"/>
              <a:t>?" - "</a:t>
            </a:r>
            <a:r>
              <a:rPr lang="ru-RU" sz="3000" i="1" dirty="0"/>
              <a:t>Да я вот, тут</a:t>
            </a:r>
            <a:r>
              <a:rPr lang="ru-RU" sz="3000" dirty="0"/>
              <a:t>..." - "</a:t>
            </a:r>
            <a:r>
              <a:rPr lang="ru-RU" sz="3000" i="1" dirty="0"/>
              <a:t>А, ну ладно".).</a:t>
            </a:r>
            <a:endParaRPr lang="ru-RU" sz="3000" dirty="0"/>
          </a:p>
          <a:p>
            <a:pPr eaLnBrk="1" hangingPunct="1">
              <a:defRPr/>
            </a:pPr>
            <a:endParaRPr lang="ru-RU" dirty="0"/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BC3601-0608-4596-A32E-A55889555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Бытийное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общение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40C65A4-CC13-4380-BBFC-E5C377A9B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908050"/>
            <a:ext cx="8497887" cy="576103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dirty="0"/>
              <a:t>Представлено произведениями художественной литературы и философскими и психологическими интроспективными текстами.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u="sng" dirty="0"/>
              <a:t>Цель</a:t>
            </a:r>
            <a:r>
              <a:rPr lang="ru-RU" dirty="0"/>
              <a:t>: раскрыть свой внутренний мир во всем его богатстве;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u="sng" dirty="0"/>
              <a:t>Особенности конструируемого текста</a:t>
            </a:r>
            <a:r>
              <a:rPr lang="ru-RU" dirty="0"/>
              <a:t>: общение преимущественно </a:t>
            </a:r>
            <a:r>
              <a:rPr lang="ru-RU" dirty="0" err="1"/>
              <a:t>монологично</a:t>
            </a:r>
            <a:r>
              <a:rPr lang="ru-RU" dirty="0"/>
              <a:t>;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u="sng" dirty="0"/>
              <a:t>Лексические особенности текста</a:t>
            </a:r>
            <a:r>
              <a:rPr lang="ru-RU" dirty="0"/>
              <a:t>: используются все формы речи на базе литературного языка.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="" xmlns:a16="http://schemas.microsoft.com/office/drawing/2014/main" id="{F9FB5F91-759B-4A69-B191-D87457377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8891588" cy="1368425"/>
          </a:xfrm>
        </p:spPr>
        <p:txBody>
          <a:bodyPr/>
          <a:lstStyle/>
          <a:p>
            <a:pPr eaLnBrk="1" hangingPunct="1"/>
            <a:r>
              <a:rPr lang="ru-RU" altLang="ru-RU" sz="3200" b="1">
                <a:solidFill>
                  <a:srgbClr val="C00000"/>
                </a:solidFill>
              </a:rPr>
              <a:t>Институциональный дискурс </a:t>
            </a:r>
            <a:r>
              <a:rPr lang="ru-RU" altLang="ru-RU" sz="3200"/>
              <a:t>– общение в рамках </a:t>
            </a:r>
            <a:r>
              <a:rPr lang="ru-RU" altLang="ru-RU" sz="3200" b="1"/>
              <a:t>статусно-ролевых отношений</a:t>
            </a:r>
            <a:r>
              <a:rPr lang="ru-RU" altLang="ru-RU" sz="320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F645AA3-FF98-4F62-93C0-77FEDAA30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412875"/>
            <a:ext cx="8929687" cy="5329238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2000" u="sng" dirty="0"/>
              <a:t>Виды институционального дискурса</a:t>
            </a:r>
            <a:r>
              <a:rPr lang="ru-RU" sz="2000" dirty="0"/>
              <a:t>: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политический,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дипломатический,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административный,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юридический,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военный,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педагогический,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религиозный,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мистический,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медицинский,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деловой,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рекламный,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спортивный,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научный,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сценический,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массово-информационный </a:t>
            </a:r>
            <a:r>
              <a:rPr lang="ru-RU" sz="2000" dirty="0"/>
              <a:t>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650CF11C-6A4C-4FE9-9E90-7A1D38617B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950" y="549275"/>
            <a:ext cx="8886825" cy="5832475"/>
          </a:xfrm>
        </p:spPr>
        <p:txBody>
          <a:bodyPr/>
          <a:lstStyle/>
          <a:p>
            <a:pPr eaLnBrk="1" hangingPunct="1"/>
            <a:r>
              <a:rPr lang="ru-RU" altLang="ru-RU" sz="4800"/>
              <a:t>Каждый вид институционального дискурса обладает </a:t>
            </a:r>
            <a:br>
              <a:rPr lang="ru-RU" altLang="ru-RU" sz="4800"/>
            </a:br>
            <a:r>
              <a:rPr lang="ru-RU" altLang="ru-RU" sz="4800">
                <a:solidFill>
                  <a:srgbClr val="C00000"/>
                </a:solidFill>
              </a:rPr>
              <a:t>собственным </a:t>
            </a:r>
            <a:r>
              <a:rPr lang="ru-RU" altLang="ru-RU" sz="4800" b="1">
                <a:solidFill>
                  <a:srgbClr val="C00000"/>
                </a:solidFill>
              </a:rPr>
              <a:t>подъязыком</a:t>
            </a:r>
            <a:r>
              <a:rPr lang="ru-RU" altLang="ru-RU" sz="4800">
                <a:solidFill>
                  <a:srgbClr val="C00000"/>
                </a:solidFill>
              </a:rPr>
              <a:t> </a:t>
            </a:r>
            <a:r>
              <a:rPr lang="ru-RU" altLang="ru-RU" sz="4800"/>
              <a:t>(специальной лексикой, фразеологией, грамматическими средствами).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>
            <a:extLst>
              <a:ext uri="{FF2B5EF4-FFF2-40B4-BE49-F238E27FC236}">
                <a16:creationId xmlns="" xmlns:a16="http://schemas.microsoft.com/office/drawing/2014/main" id="{F56C3E5A-E3A1-4B45-8F30-D77FFCDAE7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Вопросы</a:t>
            </a:r>
          </a:p>
        </p:txBody>
      </p:sp>
      <p:sp>
        <p:nvSpPr>
          <p:cNvPr id="3075" name="Объект 2">
            <a:extLst>
              <a:ext uri="{FF2B5EF4-FFF2-40B4-BE49-F238E27FC236}">
                <a16:creationId xmlns="" xmlns:a16="http://schemas.microsoft.com/office/drawing/2014/main" id="{E3BD8BD9-4CEC-494F-AC18-7DFA63503B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altLang="ru-RU" dirty="0"/>
              <a:t>1. Понятие </a:t>
            </a:r>
            <a:r>
              <a:rPr lang="ru-RU" altLang="ru-RU" dirty="0" err="1"/>
              <a:t>дискурса</a:t>
            </a:r>
            <a:r>
              <a:rPr lang="ru-RU" altLang="ru-RU" dirty="0"/>
              <a:t>.</a:t>
            </a:r>
            <a:r>
              <a:rPr lang="en-US" altLang="ru-RU" dirty="0"/>
              <a:t/>
            </a:r>
            <a:br>
              <a:rPr lang="en-US" altLang="ru-RU" dirty="0"/>
            </a:br>
            <a:r>
              <a:rPr lang="en-US" altLang="ru-RU" dirty="0"/>
              <a:t> </a:t>
            </a:r>
            <a:r>
              <a:rPr lang="ru-RU" altLang="ru-RU" dirty="0"/>
              <a:t> </a:t>
            </a:r>
            <a:r>
              <a:rPr lang="en-US" altLang="ru-RU" dirty="0"/>
              <a:t>  </a:t>
            </a:r>
            <a:r>
              <a:rPr lang="ru-RU" altLang="ru-RU" dirty="0"/>
              <a:t>Противопоставление понятий</a:t>
            </a:r>
            <a:r>
              <a:rPr lang="en-US" altLang="ru-RU" dirty="0"/>
              <a:t/>
            </a:r>
            <a:br>
              <a:rPr lang="en-US" altLang="ru-RU" dirty="0"/>
            </a:br>
            <a:r>
              <a:rPr lang="en-US" altLang="ru-RU" dirty="0"/>
              <a:t>   </a:t>
            </a:r>
            <a:r>
              <a:rPr lang="ru-RU" altLang="ru-RU" dirty="0"/>
              <a:t> «текст» и «</a:t>
            </a:r>
            <a:r>
              <a:rPr lang="ru-RU" altLang="ru-RU" dirty="0" err="1"/>
              <a:t>дискурс</a:t>
            </a:r>
            <a:r>
              <a:rPr lang="ru-RU" altLang="ru-RU" dirty="0"/>
              <a:t>».</a:t>
            </a:r>
            <a:br>
              <a:rPr lang="ru-RU" altLang="ru-RU" dirty="0"/>
            </a:br>
            <a:r>
              <a:rPr lang="ru-RU" altLang="ru-RU" dirty="0"/>
              <a:t>2. </a:t>
            </a:r>
            <a:r>
              <a:rPr lang="ru-RU" altLang="ru-RU" dirty="0" smtClean="0"/>
              <a:t>Персональный или личностно-ориентированный </a:t>
            </a:r>
            <a:r>
              <a:rPr lang="ru-RU" altLang="ru-RU" dirty="0" err="1" smtClean="0"/>
              <a:t>дискурс</a:t>
            </a:r>
            <a:r>
              <a:rPr lang="ru-RU" altLang="ru-RU" dirty="0" smtClean="0"/>
              <a:t>.</a:t>
            </a:r>
          </a:p>
          <a:p>
            <a:pPr marL="0" indent="0">
              <a:buFontTx/>
              <a:buNone/>
            </a:pPr>
            <a:r>
              <a:rPr lang="ru-RU" altLang="ru-RU" dirty="0" smtClean="0"/>
              <a:t>3. Институциональный </a:t>
            </a:r>
            <a:r>
              <a:rPr lang="ru-RU" altLang="ru-RU" dirty="0" err="1" smtClean="0"/>
              <a:t>дискурс</a:t>
            </a:r>
            <a:r>
              <a:rPr lang="ru-RU" altLang="ru-RU" dirty="0" smtClean="0"/>
              <a:t> </a:t>
            </a:r>
            <a:r>
              <a:rPr lang="ru-RU" altLang="ru-RU" dirty="0"/>
              <a:t/>
            </a:r>
            <a:br>
              <a:rPr lang="ru-RU" altLang="ru-RU" dirty="0"/>
            </a:br>
            <a:endParaRPr lang="ru-RU" alt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2">
            <a:extLst>
              <a:ext uri="{FF2B5EF4-FFF2-40B4-BE49-F238E27FC236}">
                <a16:creationId xmlns="" xmlns:a16="http://schemas.microsoft.com/office/drawing/2014/main" id="{72F00E07-6DAA-4426-A263-B7E865C2CF4D}"/>
              </a:ext>
            </a:extLst>
          </p:cNvPr>
          <p:cNvSpPr txBox="1">
            <a:spLocks/>
          </p:cNvSpPr>
          <p:nvPr/>
        </p:nvSpPr>
        <p:spPr bwMode="auto">
          <a:xfrm>
            <a:off x="379413" y="393700"/>
            <a:ext cx="82296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4300" b="1"/>
              <a:t>Институциональный дискурс выделяется на основании </a:t>
            </a:r>
            <a:endParaRPr lang="en-US" altLang="ru-RU" sz="4300" b="1"/>
          </a:p>
          <a:p>
            <a:pPr algn="ctr" eaLnBrk="1" hangingPunct="1">
              <a:buFontTx/>
              <a:buNone/>
            </a:pPr>
            <a:r>
              <a:rPr lang="ru-RU" altLang="ru-RU" sz="4300" b="1">
                <a:solidFill>
                  <a:srgbClr val="002060"/>
                </a:solidFill>
              </a:rPr>
              <a:t>двух</a:t>
            </a:r>
            <a:r>
              <a:rPr lang="ru-RU" altLang="ru-RU" sz="4300" b="1"/>
              <a:t> </a:t>
            </a:r>
            <a:r>
              <a:rPr lang="ru-RU" altLang="ru-RU" sz="4300" b="1">
                <a:solidFill>
                  <a:srgbClr val="002060"/>
                </a:solidFill>
              </a:rPr>
              <a:t>системообразующих признаков</a:t>
            </a:r>
            <a:r>
              <a:rPr lang="ru-RU" altLang="ru-RU" sz="4300" b="1"/>
              <a:t>: 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0303EA1C-CF0D-4BF8-A3A4-4F48B3DAB5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7813" y="3644900"/>
            <a:ext cx="6769100" cy="2232025"/>
          </a:xfrm>
        </p:spPr>
        <p:txBody>
          <a:bodyPr/>
          <a:lstStyle/>
          <a:p>
            <a:pPr marL="914400" indent="-914400" eaLnBrk="1" hangingPunct="1">
              <a:buFontTx/>
              <a:buAutoNum type="arabicParenR"/>
            </a:pPr>
            <a:r>
              <a:rPr lang="ru-RU" altLang="ru-RU" sz="4500">
                <a:solidFill>
                  <a:srgbClr val="002060"/>
                </a:solidFill>
              </a:rPr>
              <a:t>цели</a:t>
            </a:r>
            <a:r>
              <a:rPr lang="ru-RU" altLang="ru-RU" sz="4500"/>
              <a:t> общения;</a:t>
            </a:r>
          </a:p>
          <a:p>
            <a:pPr marL="914400" indent="-914400" eaLnBrk="1" hangingPunct="1">
              <a:buFontTx/>
              <a:buAutoNum type="arabicParenR"/>
            </a:pPr>
            <a:r>
              <a:rPr lang="ru-RU" altLang="ru-RU" sz="4500">
                <a:solidFill>
                  <a:srgbClr val="002060"/>
                </a:solidFill>
              </a:rPr>
              <a:t>участники</a:t>
            </a:r>
            <a:r>
              <a:rPr lang="ru-RU" altLang="ru-RU" sz="4500"/>
              <a:t> общения.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ъект 2">
            <a:extLst>
              <a:ext uri="{FF2B5EF4-FFF2-40B4-BE49-F238E27FC236}">
                <a16:creationId xmlns="" xmlns:a16="http://schemas.microsoft.com/office/drawing/2014/main" id="{622F0FC7-F4D9-485C-8DDF-C410972E63C9}"/>
              </a:ext>
            </a:extLst>
          </p:cNvPr>
          <p:cNvSpPr txBox="1">
            <a:spLocks/>
          </p:cNvSpPr>
          <p:nvPr/>
        </p:nvSpPr>
        <p:spPr bwMode="auto">
          <a:xfrm>
            <a:off x="250825" y="404813"/>
            <a:ext cx="8893175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4500" b="1">
                <a:solidFill>
                  <a:srgbClr val="002060"/>
                </a:solidFill>
              </a:rPr>
              <a:t>Участники</a:t>
            </a:r>
            <a:r>
              <a:rPr lang="ru-RU" altLang="ru-RU" sz="4500" b="1"/>
              <a:t> </a:t>
            </a:r>
            <a:endParaRPr lang="en-US" altLang="ru-RU" sz="4500" b="1"/>
          </a:p>
          <a:p>
            <a:pPr algn="ctr" eaLnBrk="1" hangingPunct="1">
              <a:buFontTx/>
              <a:buNone/>
            </a:pPr>
            <a:r>
              <a:rPr lang="ru-RU" altLang="ru-RU" sz="4300" b="1"/>
              <a:t>институционального дискурса: 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4B17BC3D-57DE-429A-B44A-C3DA88BA52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2420938"/>
            <a:ext cx="7488238" cy="3313112"/>
          </a:xfrm>
        </p:spPr>
        <p:txBody>
          <a:bodyPr/>
          <a:lstStyle/>
          <a:p>
            <a:pPr marL="914400" indent="-914400" eaLnBrk="1" hangingPunct="1">
              <a:buFontTx/>
              <a:buAutoNum type="arabicParenR"/>
            </a:pPr>
            <a:r>
              <a:rPr lang="ru-RU" altLang="ru-RU" sz="4500"/>
              <a:t>представители института (</a:t>
            </a:r>
            <a:r>
              <a:rPr lang="ru-RU" altLang="ru-RU" sz="4500">
                <a:solidFill>
                  <a:srgbClr val="002060"/>
                </a:solidFill>
              </a:rPr>
              <a:t>агенты</a:t>
            </a:r>
            <a:r>
              <a:rPr lang="ru-RU" altLang="ru-RU" sz="4500"/>
              <a:t>);</a:t>
            </a:r>
            <a:endParaRPr lang="en-US" altLang="ru-RU" sz="4500"/>
          </a:p>
          <a:p>
            <a:pPr marL="914400" indent="-914400" eaLnBrk="1" hangingPunct="1">
              <a:buFontTx/>
              <a:buAutoNum type="arabicParenR"/>
            </a:pPr>
            <a:r>
              <a:rPr lang="ru-RU" altLang="ru-RU" sz="4500"/>
              <a:t>люди, обращающиеся к ним (</a:t>
            </a:r>
            <a:r>
              <a:rPr lang="ru-RU" altLang="ru-RU" sz="4500">
                <a:solidFill>
                  <a:srgbClr val="002060"/>
                </a:solidFill>
              </a:rPr>
              <a:t>клиенты</a:t>
            </a:r>
            <a:r>
              <a:rPr lang="ru-RU" altLang="ru-RU" sz="450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>
            <a:extLst>
              <a:ext uri="{FF2B5EF4-FFF2-40B4-BE49-F238E27FC236}">
                <a16:creationId xmlns="" xmlns:a16="http://schemas.microsoft.com/office/drawing/2014/main" id="{530C87EA-ECBD-472E-BD89-08E55A4339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5000" b="1">
                <a:solidFill>
                  <a:srgbClr val="002060"/>
                </a:solidFill>
              </a:rPr>
              <a:t>Политический дискурс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BCF3B13-4487-4872-BF66-51487CC0DC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964612" cy="452596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4500" u="sng">
                <a:solidFill>
                  <a:srgbClr val="002060"/>
                </a:solidFill>
              </a:rPr>
              <a:t>Цель:</a:t>
            </a:r>
          </a:p>
          <a:p>
            <a:pPr marL="0" indent="0">
              <a:buFontTx/>
              <a:buNone/>
            </a:pPr>
            <a:r>
              <a:rPr lang="ru-RU" altLang="ru-RU" sz="4500"/>
              <a:t>завоевание и удержание власти</a:t>
            </a:r>
          </a:p>
          <a:p>
            <a:pPr marL="0" indent="0">
              <a:buFontTx/>
              <a:buNone/>
            </a:pPr>
            <a:endParaRPr lang="ru-RU" altLang="ru-RU" sz="4500"/>
          </a:p>
          <a:p>
            <a:pPr marL="0" indent="0" algn="ctr">
              <a:buFontTx/>
              <a:buNone/>
            </a:pPr>
            <a:r>
              <a:rPr lang="ru-RU" altLang="ru-RU" sz="4500" u="sng">
                <a:solidFill>
                  <a:srgbClr val="002060"/>
                </a:solidFill>
              </a:rPr>
              <a:t>Участники:</a:t>
            </a:r>
          </a:p>
          <a:p>
            <a:pPr marL="0" indent="0" algn="ctr">
              <a:buFontTx/>
              <a:buNone/>
            </a:pPr>
            <a:r>
              <a:rPr lang="ru-RU" altLang="ru-RU" sz="4500"/>
              <a:t>	политик и избиратель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>
            <a:extLst>
              <a:ext uri="{FF2B5EF4-FFF2-40B4-BE49-F238E27FC236}">
                <a16:creationId xmlns="" xmlns:a16="http://schemas.microsoft.com/office/drawing/2014/main" id="{D662C082-4AAB-46A3-829A-8C5EBDA8F3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5000" b="1">
                <a:solidFill>
                  <a:srgbClr val="002060"/>
                </a:solidFill>
              </a:rPr>
              <a:t>Педагогический дискурс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6830A69-A1E5-4DA5-9003-F932B529F8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964612" cy="452596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4500" u="sng">
                <a:solidFill>
                  <a:srgbClr val="002060"/>
                </a:solidFill>
              </a:rPr>
              <a:t>Цель:</a:t>
            </a:r>
          </a:p>
          <a:p>
            <a:pPr marL="0" indent="0" algn="ctr">
              <a:buFontTx/>
              <a:buNone/>
            </a:pPr>
            <a:r>
              <a:rPr lang="ru-RU" altLang="ru-RU" sz="4500"/>
              <a:t>социализация нового члена общества</a:t>
            </a:r>
          </a:p>
          <a:p>
            <a:pPr marL="0" indent="0" algn="ctr">
              <a:buFontTx/>
              <a:buNone/>
            </a:pPr>
            <a:r>
              <a:rPr lang="ru-RU" altLang="ru-RU" sz="4500" u="sng">
                <a:solidFill>
                  <a:srgbClr val="002060"/>
                </a:solidFill>
              </a:rPr>
              <a:t>Участники:</a:t>
            </a:r>
          </a:p>
          <a:p>
            <a:pPr marL="0" indent="0" algn="ctr">
              <a:buFontTx/>
              <a:buNone/>
            </a:pPr>
            <a:r>
              <a:rPr lang="ru-RU" altLang="ru-RU" sz="4500"/>
              <a:t>	учитель и ученик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E25A550-530F-47BD-84FA-45888B8CB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692150"/>
            <a:ext cx="8424862" cy="5146675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4000" b="1" dirty="0"/>
              <a:t>Характерная черта институционального дискурса –</a:t>
            </a:r>
          </a:p>
          <a:p>
            <a:pPr marL="0" indent="0" algn="ctr">
              <a:buFontTx/>
              <a:buNone/>
              <a:defRPr/>
            </a:pPr>
            <a:r>
              <a:rPr lang="ru-RU" sz="4500" b="1" dirty="0">
                <a:solidFill>
                  <a:srgbClr val="C00000"/>
                </a:solidFill>
              </a:rPr>
              <a:t>трафаретность общения</a:t>
            </a:r>
            <a:r>
              <a:rPr lang="ru-RU" sz="4000" b="1" dirty="0"/>
              <a:t>.</a:t>
            </a:r>
          </a:p>
          <a:p>
            <a:pPr marL="0" indent="0">
              <a:buFontTx/>
              <a:buNone/>
              <a:defRPr/>
            </a:pPr>
            <a:endParaRPr lang="ru-RU" sz="4000" dirty="0"/>
          </a:p>
          <a:p>
            <a:pPr marL="0" indent="0" algn="ctr">
              <a:buFontTx/>
              <a:buNone/>
              <a:defRPr/>
            </a:pPr>
            <a:r>
              <a:rPr lang="ru-RU" sz="4000" dirty="0"/>
              <a:t>Трафаретность общения отличает институциональный дискурс от персонального 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>
            <a:extLst>
              <a:ext uri="{FF2B5EF4-FFF2-40B4-BE49-F238E27FC236}">
                <a16:creationId xmlns="" xmlns:a16="http://schemas.microsoft.com/office/drawing/2014/main" id="{1017C04B-7BEA-4DA8-AE79-5E11F17FB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0DC3791-9059-40FA-9325-D13C9FAC4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/>
              <a:t>Институциональный дискурс является сферой общения, где доминируют </a:t>
            </a:r>
            <a:r>
              <a:rPr lang="ru-RU" dirty="0" err="1"/>
              <a:t>статусно</a:t>
            </a:r>
            <a:r>
              <a:rPr lang="ru-RU" dirty="0"/>
              <a:t>-ролевые смыслы (В.И. Карасик). В бытовом и художественном дискурсах доминируют личностные смыслы. </a:t>
            </a:r>
          </a:p>
          <a:p>
            <a:pPr marL="0" indent="0">
              <a:buFontTx/>
              <a:buNone/>
              <a:defRPr/>
            </a:pPr>
            <a:r>
              <a:rPr lang="ru-RU" dirty="0"/>
              <a:t>С другой стороны, институциональный дискурс в чистом виде встречается сравнительно редко, присутствие личностных смыслов может варьироваться в зависимости от типа дискурса и ситуации общения.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>
            <a:extLst>
              <a:ext uri="{FF2B5EF4-FFF2-40B4-BE49-F238E27FC236}">
                <a16:creationId xmlns="" xmlns:a16="http://schemas.microsoft.com/office/drawing/2014/main" id="{047218D1-AF56-4CCC-AF5E-DF7778F726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8675" name="Объект 2">
            <a:extLst>
              <a:ext uri="{FF2B5EF4-FFF2-40B4-BE49-F238E27FC236}">
                <a16:creationId xmlns="" xmlns:a16="http://schemas.microsoft.com/office/drawing/2014/main" id="{2E9C857B-39DB-4552-AB6B-F4E67251E9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800"/>
              <a:t>В педагогическом дискурсе доля личностного компонента достаточно велика (она различается и в лингвокультурном отношении, например, в российских и американских школах приняты разные режимы общения учителя и ученика).</a:t>
            </a:r>
          </a:p>
          <a:p>
            <a:pPr marL="0" indent="0">
              <a:buFontTx/>
              <a:buNone/>
            </a:pPr>
            <a:r>
              <a:rPr lang="ru-RU" altLang="ru-RU" sz="2800"/>
              <a:t> В научном и деловом дискурсе личностный компонент выражен значительно меньше.</a:t>
            </a:r>
          </a:p>
          <a:p>
            <a:pPr marL="0" indent="0">
              <a:buFontTx/>
              <a:buNone/>
            </a:pPr>
            <a:endParaRPr lang="ru-RU" alt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>
            <a:extLst>
              <a:ext uri="{FF2B5EF4-FFF2-40B4-BE49-F238E27FC236}">
                <a16:creationId xmlns="" xmlns:a16="http://schemas.microsoft.com/office/drawing/2014/main" id="{5D7FD82E-1CC7-4B02-9A04-76B20A361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Педагогический дискурс</a:t>
            </a:r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35839CB-A2E4-446C-9A3C-FBBBDA116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/>
              <a:t>Участники педагогического дискурса - учитель и ученик. В современном русском языке образовалась семантико-стилистическая парадигма слов-синонимов: </a:t>
            </a:r>
            <a:r>
              <a:rPr lang="ru-RU" i="1" dirty="0"/>
              <a:t>учитель, преподаватель, воспитатель, наставник, педагог, доцент, профессор, ментор, тренер, инструктор, гуру, гувернер (гувернантка), репетитор и др. 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>
            <a:extLst>
              <a:ext uri="{FF2B5EF4-FFF2-40B4-BE49-F238E27FC236}">
                <a16:creationId xmlns="" xmlns:a16="http://schemas.microsoft.com/office/drawing/2014/main" id="{299E5A9E-AA4C-41D9-A3F6-D685CAE02F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7891" name="Объект 2">
            <a:extLst>
              <a:ext uri="{FF2B5EF4-FFF2-40B4-BE49-F238E27FC236}">
                <a16:creationId xmlns="" xmlns:a16="http://schemas.microsoft.com/office/drawing/2014/main" id="{94B19F35-B479-4FD8-84E1-CD99B1ED49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5888"/>
            <a:ext cx="8229600" cy="60102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/>
              <a:t>Наименования учащихся в русском языке вариативны, хотя и уступают количественно наименованиям учителей. Наименования учащихся различаются по ступени обучения </a:t>
            </a:r>
            <a:r>
              <a:rPr lang="ru-RU" altLang="ru-RU" i="1"/>
              <a:t>(школьник, пятиклассник, студент, второкурсник, аспирант), </a:t>
            </a:r>
            <a:r>
              <a:rPr lang="ru-RU" altLang="ru-RU"/>
              <a:t>по виду учебного учреждения </a:t>
            </a:r>
            <a:r>
              <a:rPr lang="ru-RU" altLang="ru-RU" i="1"/>
              <a:t>(курсант, слушатель, адъюнкт, семинарист), </a:t>
            </a:r>
            <a:r>
              <a:rPr lang="ru-RU" altLang="ru-RU"/>
              <a:t>по успеваемости </a:t>
            </a:r>
            <a:r>
              <a:rPr lang="ru-RU" altLang="ru-RU" i="1"/>
              <a:t>(отличник, двоечник </a:t>
            </a:r>
            <a:r>
              <a:rPr lang="ru-RU" altLang="ru-RU"/>
              <a:t>- эти понятия, кстати, лишь описательно переводятся на английский</a:t>
            </a:r>
            <a:r>
              <a:rPr lang="ru-RU" altLang="ru-RU" i="1"/>
              <a:t>.</a:t>
            </a:r>
            <a:endParaRPr lang="ru-RU" alt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>
            <a:extLst>
              <a:ext uri="{FF2B5EF4-FFF2-40B4-BE49-F238E27FC236}">
                <a16:creationId xmlns="" xmlns:a16="http://schemas.microsoft.com/office/drawing/2014/main" id="{493B46EF-8958-4B7C-BCE8-BC7857D091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8915" name="Объект 2">
            <a:extLst>
              <a:ext uri="{FF2B5EF4-FFF2-40B4-BE49-F238E27FC236}">
                <a16:creationId xmlns="" xmlns:a16="http://schemas.microsoft.com/office/drawing/2014/main" id="{8339B4F1-8CE1-413C-9F83-A28935E553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В словаре П.Роже мы сталкиваемся приблизительно с такой же ситуацией: </a:t>
            </a:r>
            <a:r>
              <a:rPr lang="ru-RU" altLang="ru-RU" i="1" dirty="0" err="1"/>
              <a:t>student</a:t>
            </a:r>
            <a:r>
              <a:rPr lang="ru-RU" altLang="ru-RU" i="1" dirty="0"/>
              <a:t>, </a:t>
            </a:r>
            <a:r>
              <a:rPr lang="ru-RU" altLang="ru-RU" i="1" dirty="0" err="1"/>
              <a:t>university</a:t>
            </a:r>
            <a:r>
              <a:rPr lang="ru-RU" altLang="ru-RU" i="1" dirty="0"/>
              <a:t> </a:t>
            </a:r>
            <a:r>
              <a:rPr lang="ru-RU" altLang="ru-RU" i="1" dirty="0" err="1"/>
              <a:t>student</a:t>
            </a:r>
            <a:r>
              <a:rPr lang="ru-RU" altLang="ru-RU" i="1" dirty="0"/>
              <a:t>, </a:t>
            </a:r>
            <a:r>
              <a:rPr lang="ru-RU" altLang="ru-RU" i="1" dirty="0" err="1"/>
              <a:t>college</a:t>
            </a:r>
            <a:r>
              <a:rPr lang="ru-RU" altLang="ru-RU" i="1" dirty="0"/>
              <a:t> </a:t>
            </a:r>
            <a:r>
              <a:rPr lang="ru-RU" altLang="ru-RU" i="1" dirty="0" err="1"/>
              <a:t>student</a:t>
            </a:r>
            <a:r>
              <a:rPr lang="ru-RU" altLang="ru-RU" i="1" dirty="0"/>
              <a:t>, </a:t>
            </a:r>
            <a:r>
              <a:rPr lang="ru-RU" altLang="ru-RU" i="1" dirty="0" err="1"/>
              <a:t>coed</a:t>
            </a:r>
            <a:r>
              <a:rPr lang="ru-RU" altLang="ru-RU" i="1" dirty="0"/>
              <a:t>, </a:t>
            </a:r>
            <a:r>
              <a:rPr lang="ru-RU" altLang="ru-RU" i="1" dirty="0" err="1"/>
              <a:t>collegian</a:t>
            </a:r>
            <a:r>
              <a:rPr lang="ru-RU" altLang="ru-RU" i="1" dirty="0"/>
              <a:t>, </a:t>
            </a:r>
            <a:r>
              <a:rPr lang="ru-RU" altLang="ru-RU" i="1" dirty="0" err="1"/>
              <a:t>seminarist</a:t>
            </a:r>
            <a:r>
              <a:rPr lang="ru-RU" altLang="ru-RU" i="1" dirty="0"/>
              <a:t>; </a:t>
            </a:r>
            <a:r>
              <a:rPr lang="ru-RU" altLang="ru-RU" i="1" dirty="0" err="1"/>
              <a:t>undergraduate</a:t>
            </a:r>
            <a:r>
              <a:rPr lang="ru-RU" altLang="ru-RU" i="1" dirty="0"/>
              <a:t>, </a:t>
            </a:r>
            <a:r>
              <a:rPr lang="ru-RU" altLang="ru-RU" i="1" dirty="0" err="1"/>
              <a:t>undergrad</a:t>
            </a:r>
            <a:r>
              <a:rPr lang="ru-RU" altLang="ru-RU" i="1" dirty="0"/>
              <a:t>, </a:t>
            </a:r>
            <a:r>
              <a:rPr lang="ru-RU" altLang="ru-RU" i="1" dirty="0" err="1"/>
              <a:t>freshman</a:t>
            </a:r>
            <a:r>
              <a:rPr lang="ru-RU" altLang="ru-RU" i="1" dirty="0"/>
              <a:t>, </a:t>
            </a:r>
            <a:r>
              <a:rPr lang="ru-RU" altLang="ru-RU" i="1" dirty="0" err="1"/>
              <a:t>frosh</a:t>
            </a:r>
            <a:r>
              <a:rPr lang="ru-RU" altLang="ru-RU" i="1" dirty="0"/>
              <a:t>, </a:t>
            </a:r>
            <a:r>
              <a:rPr lang="ru-RU" altLang="ru-RU" i="1" dirty="0" err="1"/>
              <a:t>sophomore</a:t>
            </a:r>
            <a:r>
              <a:rPr lang="ru-RU" altLang="ru-RU" i="1" dirty="0"/>
              <a:t>; </a:t>
            </a:r>
            <a:r>
              <a:rPr lang="ru-RU" altLang="ru-RU" i="1" dirty="0" err="1"/>
              <a:t>former</a:t>
            </a:r>
            <a:r>
              <a:rPr lang="ru-RU" altLang="ru-RU" i="1" dirty="0"/>
              <a:t> </a:t>
            </a:r>
            <a:r>
              <a:rPr lang="ru-RU" altLang="ru-RU" i="1" dirty="0" err="1"/>
              <a:t>student</a:t>
            </a:r>
            <a:r>
              <a:rPr lang="ru-RU" altLang="ru-RU" i="1" dirty="0"/>
              <a:t>, </a:t>
            </a:r>
            <a:r>
              <a:rPr lang="ru-RU" altLang="ru-RU" i="1" dirty="0" err="1"/>
              <a:t>alumnus</a:t>
            </a:r>
            <a:r>
              <a:rPr lang="ru-RU" altLang="ru-RU" i="1" dirty="0"/>
              <a:t>, </a:t>
            </a:r>
            <a:r>
              <a:rPr lang="ru-RU" altLang="ru-RU" i="1" dirty="0" err="1"/>
              <a:t>alumna</a:t>
            </a:r>
            <a:r>
              <a:rPr lang="ru-RU" altLang="ru-RU" i="1" dirty="0"/>
              <a:t>; </a:t>
            </a:r>
            <a:r>
              <a:rPr lang="ru-RU" altLang="ru-RU" i="1" dirty="0" err="1"/>
              <a:t>scholarship-holder</a:t>
            </a:r>
            <a:r>
              <a:rPr lang="ru-RU" altLang="ru-RU" i="1" dirty="0"/>
              <a:t>, </a:t>
            </a:r>
            <a:r>
              <a:rPr lang="ru-RU" altLang="ru-RU" i="1" dirty="0" err="1"/>
              <a:t>Rhodes</a:t>
            </a:r>
            <a:r>
              <a:rPr lang="ru-RU" altLang="ru-RU" i="1" dirty="0"/>
              <a:t> </a:t>
            </a:r>
            <a:r>
              <a:rPr lang="ru-RU" altLang="ru-RU" i="1" dirty="0" err="1"/>
              <a:t>Scholar</a:t>
            </a:r>
            <a:r>
              <a:rPr lang="ru-RU" altLang="ru-RU" i="1" dirty="0"/>
              <a:t>; </a:t>
            </a:r>
            <a:r>
              <a:rPr lang="ru-RU" altLang="ru-RU" i="1" dirty="0" err="1"/>
              <a:t>honors</a:t>
            </a:r>
            <a:r>
              <a:rPr lang="ru-RU" altLang="ru-RU" i="1" dirty="0"/>
              <a:t> </a:t>
            </a:r>
            <a:r>
              <a:rPr lang="ru-RU" altLang="ru-RU" i="1" dirty="0" err="1"/>
              <a:t>student</a:t>
            </a:r>
            <a:r>
              <a:rPr lang="ru-RU" altLang="ru-RU" i="1" dirty="0"/>
              <a:t>; </a:t>
            </a:r>
            <a:r>
              <a:rPr lang="ru-RU" altLang="ru-RU" i="1" dirty="0" err="1"/>
              <a:t>graduate</a:t>
            </a:r>
            <a:r>
              <a:rPr lang="ru-RU" altLang="ru-RU" i="1" dirty="0"/>
              <a:t> </a:t>
            </a:r>
            <a:r>
              <a:rPr lang="ru-RU" altLang="ru-RU" i="1" dirty="0" err="1"/>
              <a:t>student</a:t>
            </a:r>
            <a:r>
              <a:rPr lang="ru-RU" altLang="ru-RU" i="1" dirty="0"/>
              <a:t>, </a:t>
            </a:r>
            <a:r>
              <a:rPr lang="ru-RU" altLang="ru-RU" i="1" dirty="0" err="1"/>
              <a:t>fellow</a:t>
            </a:r>
            <a:r>
              <a:rPr lang="ru-RU" altLang="ru-RU" i="1" dirty="0"/>
              <a:t>; </a:t>
            </a:r>
            <a:r>
              <a:rPr lang="ru-RU" altLang="ru-RU" i="1" dirty="0" err="1"/>
              <a:t>mature</a:t>
            </a:r>
            <a:r>
              <a:rPr lang="ru-RU" altLang="ru-RU" i="1" dirty="0"/>
              <a:t> </a:t>
            </a:r>
            <a:r>
              <a:rPr lang="ru-RU" altLang="ru-RU" i="1" dirty="0" err="1"/>
              <a:t>student</a:t>
            </a:r>
            <a:r>
              <a:rPr lang="ru-RU" altLang="ru-RU" i="1" dirty="0"/>
              <a:t>, </a:t>
            </a:r>
            <a:r>
              <a:rPr lang="ru-RU" altLang="ru-RU" i="1" dirty="0" err="1"/>
              <a:t>researcher</a:t>
            </a:r>
            <a:r>
              <a:rPr lang="ru-RU" altLang="ru-RU" i="1" dirty="0"/>
              <a:t>, </a:t>
            </a:r>
            <a:r>
              <a:rPr lang="ru-RU" altLang="ru-RU" i="1" dirty="0" err="1"/>
              <a:t>specialist</a:t>
            </a:r>
            <a:r>
              <a:rPr lang="ru-RU" altLang="ru-RU" i="1" dirty="0"/>
              <a:t>.</a:t>
            </a:r>
            <a:endParaRPr lang="ru-RU" altLang="ru-RU" dirty="0"/>
          </a:p>
          <a:p>
            <a:endParaRPr lang="ru-RU" alt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Объект 2">
            <a:extLst>
              <a:ext uri="{FF2B5EF4-FFF2-40B4-BE49-F238E27FC236}">
                <a16:creationId xmlns="" xmlns:a16="http://schemas.microsoft.com/office/drawing/2014/main" id="{22894128-BC85-4696-899B-3F063DDAC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  <a:defRPr/>
            </a:pPr>
            <a:r>
              <a:rPr lang="ru-RU" dirty="0"/>
              <a:t>Что в вашем понимании представляет собой дискурс?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ru-RU" dirty="0"/>
              <a:t>Чем дискурс отличается от текста?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ru-RU" dirty="0"/>
              <a:t>Что в вашем понимании представляет собой персональный дискурс и институциональный дискурс?</a:t>
            </a:r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4099" name="Заголовок 1">
            <a:extLst>
              <a:ext uri="{FF2B5EF4-FFF2-40B4-BE49-F238E27FC236}">
                <a16:creationId xmlns="" xmlns:a16="http://schemas.microsoft.com/office/drawing/2014/main" id="{5360040F-BED8-4CF4-AFF4-88B86E0AEB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Ориентировочные вопросы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>
            <a:extLst>
              <a:ext uri="{FF2B5EF4-FFF2-40B4-BE49-F238E27FC236}">
                <a16:creationId xmlns="" xmlns:a16="http://schemas.microsoft.com/office/drawing/2014/main" id="{B62489E5-E2E0-44D6-B4C8-1CD09C1908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Религиозный дискурс</a:t>
            </a:r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sp>
        <p:nvSpPr>
          <p:cNvPr id="41987" name="Объект 2">
            <a:extLst>
              <a:ext uri="{FF2B5EF4-FFF2-40B4-BE49-F238E27FC236}">
                <a16:creationId xmlns="" xmlns:a16="http://schemas.microsoft.com/office/drawing/2014/main" id="{CA698C32-E7C4-48D3-8310-E062138A64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altLang="ru-RU"/>
              <a:t>Участники институционального дискурса подразделяются на агентов и клиентов, к первым относятся те, кто играет активную роль в институциональном общении, ко вторым — те, кто вынужден обращаться к агентам и выступает в качестве представителей общества в целом по отношению к представителям института.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>
            <a:extLst>
              <a:ext uri="{FF2B5EF4-FFF2-40B4-BE49-F238E27FC236}">
                <a16:creationId xmlns="" xmlns:a16="http://schemas.microsoft.com/office/drawing/2014/main" id="{956A4991-83C8-40A4-9BC6-4449DDFDBC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E458744-B7B2-4547-B786-70422BA05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/>
              <a:t>Можно выделить множество разновидностей священнослужителей в различных конфессиях (следует отметить, что агенты институционального дискурса представлены в номинации более дифференцированно, чем клиенты). Например, в католической церкви выделяются </a:t>
            </a:r>
            <a:r>
              <a:rPr lang="ru-RU" i="1" dirty="0"/>
              <a:t>папа</a:t>
            </a:r>
            <a:r>
              <a:rPr lang="ru-RU" dirty="0"/>
              <a:t>, </a:t>
            </a:r>
            <a:r>
              <a:rPr lang="ru-RU" i="1" dirty="0"/>
              <a:t>кардинал</a:t>
            </a:r>
            <a:r>
              <a:rPr lang="ru-RU" dirty="0"/>
              <a:t>, </a:t>
            </a:r>
            <a:r>
              <a:rPr lang="ru-RU" i="1" dirty="0"/>
              <a:t>епископ</a:t>
            </a:r>
            <a:r>
              <a:rPr lang="ru-RU" dirty="0"/>
              <a:t>, </a:t>
            </a:r>
            <a:r>
              <a:rPr lang="ru-RU" i="1" dirty="0"/>
              <a:t>каноник</a:t>
            </a:r>
            <a:r>
              <a:rPr lang="ru-RU" dirty="0"/>
              <a:t>, </a:t>
            </a:r>
            <a:r>
              <a:rPr lang="ru-RU" i="1" dirty="0"/>
              <a:t>аббат</a:t>
            </a:r>
            <a:r>
              <a:rPr lang="ru-RU" dirty="0"/>
              <a:t> и т.д.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>
            <a:extLst>
              <a:ext uri="{FF2B5EF4-FFF2-40B4-BE49-F238E27FC236}">
                <a16:creationId xmlns="" xmlns:a16="http://schemas.microsoft.com/office/drawing/2014/main" id="{391EF4E5-1009-48D9-9BAB-CDADA9DBE8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5059" name="Объект 2">
            <a:extLst>
              <a:ext uri="{FF2B5EF4-FFF2-40B4-BE49-F238E27FC236}">
                <a16:creationId xmlns="" xmlns:a16="http://schemas.microsoft.com/office/drawing/2014/main" id="{99BAD236-7365-44B8-AE27-EC6EFDEAFB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/>
              <a:t>Более значимым является обозначение статуса священнослужителя через принятое обращение к нему, например, </a:t>
            </a:r>
            <a:r>
              <a:rPr lang="ru-RU" altLang="ru-RU" i="1"/>
              <a:t>Ваше Святейшество </a:t>
            </a:r>
            <a:r>
              <a:rPr lang="ru-RU" altLang="ru-RU"/>
              <a:t>— к патриарху, </a:t>
            </a:r>
            <a:r>
              <a:rPr lang="ru-RU" altLang="ru-RU" i="1"/>
              <a:t>Сестра </a:t>
            </a:r>
            <a:r>
              <a:rPr lang="ru-RU" altLang="ru-RU"/>
              <a:t>— к монахине, </a:t>
            </a:r>
            <a:r>
              <a:rPr lang="en-US" altLang="ru-RU" i="1"/>
              <a:t>Reverend </a:t>
            </a:r>
            <a:r>
              <a:rPr lang="ru-RU" altLang="ru-RU"/>
              <a:t>— к священнослужителю в христианской церкви англоязычных стран (при этом отмечается, что </a:t>
            </a:r>
            <a:r>
              <a:rPr lang="en-US" altLang="ru-RU" i="1"/>
              <a:t>Father </a:t>
            </a:r>
            <a:r>
              <a:rPr lang="ru-RU" altLang="ru-RU"/>
              <a:t>имплицирует католицизм).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>
            <a:extLst>
              <a:ext uri="{FF2B5EF4-FFF2-40B4-BE49-F238E27FC236}">
                <a16:creationId xmlns="" xmlns:a16="http://schemas.microsoft.com/office/drawing/2014/main" id="{4304556A-85A4-4CF8-8160-5476FDA42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7107" name="Объект 2">
            <a:extLst>
              <a:ext uri="{FF2B5EF4-FFF2-40B4-BE49-F238E27FC236}">
                <a16:creationId xmlns="" xmlns:a16="http://schemas.microsoft.com/office/drawing/2014/main" id="{D37E98A2-BB60-4025-A08F-3529B020EE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800"/>
              <a:t>Личные местоимения в религиозном дискурсе играют особую роль: в канонических молитвах фигурирует только местоимение "мы", которое произносит как священнослужитель, так и прихожанин. В религиозных текстах нет места вежливым формам местоимений, есть обращение только на "ты" к индивидуальному и на "вы" ко множественному адресату, роль местоимения "я" очень незначительна.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>
            <a:extLst>
              <a:ext uri="{FF2B5EF4-FFF2-40B4-BE49-F238E27FC236}">
                <a16:creationId xmlns="" xmlns:a16="http://schemas.microsoft.com/office/drawing/2014/main" id="{49B6ABF6-E7FE-48DB-8474-68E20809AB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8131" name="Объект 2">
            <a:extLst>
              <a:ext uri="{FF2B5EF4-FFF2-40B4-BE49-F238E27FC236}">
                <a16:creationId xmlns="" xmlns:a16="http://schemas.microsoft.com/office/drawing/2014/main" id="{3475EA06-6952-4BC6-BC6A-219C0B0A70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altLang="ru-RU"/>
              <a:t>Характерной особенностью религиозного дискурса в христианстве является максимальное понижение собственного индивидуального статуса человека, который себя должен именовать "раб божий" и "грешник".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>
            <a:extLst>
              <a:ext uri="{FF2B5EF4-FFF2-40B4-BE49-F238E27FC236}">
                <a16:creationId xmlns="" xmlns:a16="http://schemas.microsoft.com/office/drawing/2014/main" id="{235381DB-86FE-4F99-80F1-DE072E7EE4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altLang="ru-RU" b="1"/>
              <a:t>Научный дискурс</a:t>
            </a:r>
            <a:endParaRPr lang="ru-RU" altLang="ru-RU"/>
          </a:p>
        </p:txBody>
      </p:sp>
      <p:sp>
        <p:nvSpPr>
          <p:cNvPr id="50179" name="Объект 2">
            <a:extLst>
              <a:ext uri="{FF2B5EF4-FFF2-40B4-BE49-F238E27FC236}">
                <a16:creationId xmlns="" xmlns:a16="http://schemas.microsoft.com/office/drawing/2014/main" id="{4D4A6423-A695-4212-8BB1-3CCC8C6952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800"/>
              <a:t>Участниками научного дискурса являются исследователи как представители научной общественности, при этом характерной особенностью данного дискурса является принципиальное равенство всех участников научного общения в том смысле, что никто из исследователей не обладает монополией на истину, а бесконечность познания заставляет каждого ученого критически относиться как к чужим, так и к своим изысканиям.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>
            <a:extLst>
              <a:ext uri="{FF2B5EF4-FFF2-40B4-BE49-F238E27FC236}">
                <a16:creationId xmlns="" xmlns:a16="http://schemas.microsoft.com/office/drawing/2014/main" id="{C3A07248-44E1-49A1-BF6A-0A9E43E7FB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7611BB9-264D-4D81-9068-ED3122F86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/>
              <a:t>В научном сообществе принято уважительное обращение "коллега", нейтрализующее все статусные признаки. Вместе с тем ученые отличаются своим стремлением устанавливать различные барьеры для посторонних, степени научной квалификации, академические звания и членство в престижных научных сообществах.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>
            <a:extLst>
              <a:ext uri="{FF2B5EF4-FFF2-40B4-BE49-F238E27FC236}">
                <a16:creationId xmlns="" xmlns:a16="http://schemas.microsoft.com/office/drawing/2014/main" id="{5CC4B6CE-4DDF-4F45-B69C-D67BFBAF10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2913" y="400050"/>
            <a:ext cx="8229600" cy="706438"/>
          </a:xfrm>
        </p:spPr>
        <p:txBody>
          <a:bodyPr/>
          <a:lstStyle/>
          <a:p>
            <a:r>
              <a:rPr lang="ru-RU" altLang="ru-RU"/>
              <a:t>Ответьте на вопросы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9915AA6-2EDD-4072-9046-8B1C3D49B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5399087"/>
          </a:xfrm>
        </p:spPr>
        <p:txBody>
          <a:bodyPr/>
          <a:lstStyle/>
          <a:p>
            <a:pPr marL="514350" indent="-514350">
              <a:buFontTx/>
              <a:buAutoNum type="arabicPeriod"/>
              <a:defRPr/>
            </a:pPr>
            <a:r>
              <a:rPr lang="ru-RU" dirty="0"/>
              <a:t>Какие два основных типа дискурса выделяют с позиции участников общения?</a:t>
            </a:r>
          </a:p>
          <a:p>
            <a:pPr marL="514350" indent="-514350">
              <a:buFontTx/>
              <a:buAutoNum type="arabicPeriod"/>
              <a:defRPr/>
            </a:pPr>
            <a:r>
              <a:rPr lang="ru-RU" dirty="0"/>
              <a:t>Каковы цель и участники медицинского дискурса?</a:t>
            </a:r>
          </a:p>
          <a:p>
            <a:pPr marL="514350" indent="-514350">
              <a:buNone/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>
            <a:extLst>
              <a:ext uri="{FF2B5EF4-FFF2-40B4-BE49-F238E27FC236}">
                <a16:creationId xmlns="" xmlns:a16="http://schemas.microsoft.com/office/drawing/2014/main" id="{02FEAB09-B3E6-44D6-9AC4-767530D8B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/>
              <a:t>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1D57AA0-3242-48E4-873C-09B236ECA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525621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2300" b="1" dirty="0"/>
              <a:t>Богданов, В.В. </a:t>
            </a:r>
            <a:r>
              <a:rPr lang="ru-RU" sz="2300" dirty="0"/>
              <a:t>Текст и текстовое общение: уч. пособие / В.В. Богданов. – СПб.: Изд-во СПб ун-та, 1993. – 67 с.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300" b="1" dirty="0"/>
              <a:t>Карасик В.И. </a:t>
            </a:r>
            <a:r>
              <a:rPr lang="ru-RU" sz="2300" dirty="0"/>
              <a:t>О типах дискурса </a:t>
            </a:r>
            <a:r>
              <a:rPr lang="en-US" sz="2300" dirty="0"/>
              <a:t>/ </a:t>
            </a:r>
            <a:r>
              <a:rPr lang="ru-RU" sz="2300" dirty="0"/>
              <a:t>В.И. Карасик // Языковая личность: институциональный и персональный дискурс: сб. науч. тр. – Волгоград: «Перемена», 2000. – С. 5 – 20. 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300" b="1" dirty="0"/>
              <a:t>Карасик В.И. </a:t>
            </a:r>
            <a:r>
              <a:rPr lang="ru-RU" sz="2300" dirty="0"/>
              <a:t>Языковой круг: личность, концепты, дискурс </a:t>
            </a:r>
            <a:r>
              <a:rPr lang="en-US" sz="2300" dirty="0"/>
              <a:t>/ </a:t>
            </a:r>
            <a:r>
              <a:rPr lang="ru-RU" sz="2300" dirty="0"/>
              <a:t>В.И. Карасик. – </a:t>
            </a:r>
            <a:r>
              <a:rPr lang="ru-RU" sz="2400" dirty="0"/>
              <a:t>Волгоград: «Перемена», 2002. – 477 с.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300" b="1" dirty="0"/>
              <a:t>Язык. Текст. Дискурс</a:t>
            </a:r>
            <a:r>
              <a:rPr lang="ru-RU" sz="2300" dirty="0"/>
              <a:t>: Научный альманах Ставропольского отделения РАЛК // Под ред. проф. </a:t>
            </a:r>
            <a:r>
              <a:rPr lang="ru-RU" sz="2300" dirty="0" err="1"/>
              <a:t>Г.Н.Манаенко</a:t>
            </a:r>
            <a:r>
              <a:rPr lang="ru-RU" sz="2300" dirty="0"/>
              <a:t>. Выпуск 8. – Ставрополь: Изд-во СГПИ, 2010. 582 с.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300" b="1" dirty="0"/>
              <a:t>Языкознание. Большой энциклопедический словарь </a:t>
            </a:r>
            <a:r>
              <a:rPr lang="ru-RU" sz="2300" dirty="0"/>
              <a:t>/ </a:t>
            </a:r>
            <a:r>
              <a:rPr lang="ru-RU" sz="2300" dirty="0" err="1"/>
              <a:t>редкол</a:t>
            </a:r>
            <a:r>
              <a:rPr lang="ru-RU" sz="2300" dirty="0"/>
              <a:t>.: В.Н. Ярцева (гл. ред.) [и др.]. М.: Большая Российская энциклопедия, 1998. – 685 с.</a:t>
            </a:r>
          </a:p>
          <a:p>
            <a:pPr marL="0" indent="0" eaLnBrk="1" hangingPunct="1">
              <a:buFontTx/>
              <a:buNone/>
              <a:defRPr/>
            </a:pPr>
            <a:endParaRPr lang="ru-RU" sz="2300" dirty="0"/>
          </a:p>
          <a:p>
            <a:pPr marL="0" indent="0" eaLnBrk="1" hangingPunct="1">
              <a:buFontTx/>
              <a:buNone/>
              <a:defRPr/>
            </a:pPr>
            <a:endParaRPr lang="ru-RU" sz="2300" dirty="0"/>
          </a:p>
          <a:p>
            <a:pPr marL="0" indent="0" eaLnBrk="1" hangingPunct="1">
              <a:buFontTx/>
              <a:buNone/>
              <a:defRPr/>
            </a:pPr>
            <a:endParaRPr lang="en-US" sz="2300" dirty="0"/>
          </a:p>
          <a:p>
            <a:pPr marL="0" indent="0" eaLnBrk="1" hangingPunct="1">
              <a:buFontTx/>
              <a:buNone/>
              <a:defRPr/>
            </a:pPr>
            <a:endParaRPr lang="ru-RU" sz="2300" dirty="0"/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A6C666A4-F2C0-4352-BB6B-42B0932569C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20725" y="1916113"/>
            <a:ext cx="7702550" cy="3168650"/>
          </a:xfrm>
        </p:spPr>
        <p:txBody>
          <a:bodyPr/>
          <a:lstStyle/>
          <a:p>
            <a:pPr algn="l" eaLnBrk="1" hangingPunct="1"/>
            <a:r>
              <a:rPr lang="en-US" altLang="ru-RU" sz="4700"/>
              <a:t>1</a:t>
            </a:r>
            <a:r>
              <a:rPr lang="ru-RU" altLang="ru-RU" sz="4700"/>
              <a:t>)</a:t>
            </a:r>
            <a:r>
              <a:rPr lang="en-US" altLang="ru-RU" sz="4700"/>
              <a:t> </a:t>
            </a:r>
            <a:r>
              <a:rPr lang="ru-RU" altLang="ru-RU" sz="4700" b="1"/>
              <a:t>Дискурс</a:t>
            </a:r>
            <a:r>
              <a:rPr lang="ru-RU" altLang="ru-RU" sz="4700"/>
              <a:t> – текст, погруженный в ситуацию общения. </a:t>
            </a:r>
          </a:p>
        </p:txBody>
      </p:sp>
      <p:sp>
        <p:nvSpPr>
          <p:cNvPr id="5123" name="Прямоугольник 1">
            <a:extLst>
              <a:ext uri="{FF2B5EF4-FFF2-40B4-BE49-F238E27FC236}">
                <a16:creationId xmlns="" xmlns:a16="http://schemas.microsoft.com/office/drawing/2014/main" id="{0B267902-23CB-4FE5-8799-3CC482AD3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796925"/>
            <a:ext cx="849788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500" b="1" u="sng"/>
              <a:t>1. Понятие дискурса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="" xmlns:a16="http://schemas.microsoft.com/office/drawing/2014/main" id="{80DA2A11-7217-4140-BDBF-03E352695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33375"/>
            <a:ext cx="8353425" cy="22621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700"/>
              <a:t>2) </a:t>
            </a:r>
            <a:r>
              <a:rPr lang="ru-RU" altLang="ru-RU" sz="4700" b="1"/>
              <a:t>Дискурс</a:t>
            </a:r>
            <a:r>
              <a:rPr lang="ru-RU" altLang="ru-RU" sz="4700"/>
              <a:t> – совокупность </a:t>
            </a:r>
            <a:r>
              <a:rPr lang="ru-RU" altLang="ru-RU" sz="4700" i="1"/>
              <a:t>тематически соотнесенных текстов.</a:t>
            </a:r>
            <a:r>
              <a:rPr lang="ru-RU" altLang="ru-RU" sz="470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C0D48D8-E417-442E-BBDC-4FEE4F3A18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2781300"/>
            <a:ext cx="8229600" cy="3527425"/>
          </a:xfrm>
        </p:spPr>
        <p:txBody>
          <a:bodyPr/>
          <a:lstStyle/>
          <a:p>
            <a:pPr eaLnBrk="1" hangingPunct="1"/>
            <a:r>
              <a:rPr lang="ru-RU" altLang="ru-RU" sz="4000"/>
              <a:t>медицинский</a:t>
            </a:r>
          </a:p>
          <a:p>
            <a:pPr eaLnBrk="1" hangingPunct="1"/>
            <a:r>
              <a:rPr lang="ru-RU" altLang="ru-RU" sz="4000"/>
              <a:t>политический</a:t>
            </a:r>
          </a:p>
          <a:p>
            <a:pPr eaLnBrk="1" hangingPunct="1"/>
            <a:r>
              <a:rPr lang="ru-RU" altLang="ru-RU" sz="4000"/>
              <a:t>педагогический</a:t>
            </a:r>
          </a:p>
          <a:p>
            <a:pPr eaLnBrk="1" hangingPunct="1"/>
            <a:r>
              <a:rPr lang="ru-RU" altLang="ru-RU" sz="4000"/>
              <a:t>религиозный</a:t>
            </a:r>
          </a:p>
          <a:p>
            <a:pPr eaLnBrk="1" hangingPunct="1"/>
            <a:r>
              <a:rPr lang="ru-RU" altLang="ru-RU" sz="4000"/>
              <a:t>юридический и др.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="" xmlns:a16="http://schemas.microsoft.com/office/drawing/2014/main" id="{1AA7626B-AE83-4430-A7AE-4CFA64332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171" name="Объект 2">
            <a:extLst>
              <a:ext uri="{FF2B5EF4-FFF2-40B4-BE49-F238E27FC236}">
                <a16:creationId xmlns="" xmlns:a16="http://schemas.microsoft.com/office/drawing/2014/main" id="{133CD5B0-79C1-4E7F-BD55-A2B80F9C8A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800"/>
              <a:t>В рамках такого понимания дискурса исследователи рассматривают, с помощью каких языковых элементов, как достигается тематическое единство дискурса, какие тексты представляют соответствующие дискурсы. </a:t>
            </a:r>
          </a:p>
          <a:p>
            <a:pPr marL="0" indent="0">
              <a:buFontTx/>
              <a:buNone/>
            </a:pPr>
            <a:endParaRPr lang="ru-RU" altLang="ru-RU" sz="2800"/>
          </a:p>
          <a:p>
            <a:pPr marL="0" indent="0">
              <a:buFontTx/>
              <a:buNone/>
            </a:pPr>
            <a:r>
              <a:rPr lang="ru-RU" altLang="ru-RU" sz="2800"/>
              <a:t>Например, </a:t>
            </a:r>
            <a:r>
              <a:rPr lang="ru-RU" altLang="ru-RU" sz="2800" i="1"/>
              <a:t>педагогический дискурс </a:t>
            </a:r>
            <a:r>
              <a:rPr lang="ru-RU" altLang="ru-RU" sz="2800"/>
              <a:t>соотносится с такими коммуникативными сферами, как урок, лекция, опрос, родительское собрание, и отражается в учебной литературе, конспектах уроков, протоколах родительских собраний.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="" xmlns:a16="http://schemas.microsoft.com/office/drawing/2014/main" id="{38FBB5C3-240C-425E-A3A9-D2173689EA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856663" cy="1354137"/>
          </a:xfrm>
        </p:spPr>
        <p:txBody>
          <a:bodyPr/>
          <a:lstStyle/>
          <a:p>
            <a:pPr eaLnBrk="1" hangingPunct="1"/>
            <a:r>
              <a:rPr lang="ru-RU" altLang="ru-RU" sz="4500" b="1" u="sng"/>
              <a:t>Противопоставление понятий </a:t>
            </a:r>
            <a:br>
              <a:rPr lang="ru-RU" altLang="ru-RU" sz="4500" b="1" u="sng"/>
            </a:br>
            <a:r>
              <a:rPr lang="ru-RU" altLang="ru-RU" sz="4500" b="1" u="sng"/>
              <a:t>«текст» и «дискурс»</a:t>
            </a:r>
            <a:endParaRPr lang="ru-RU" altLang="ru-RU" sz="450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4FDECDC-CDD7-4CC0-9B0F-FAB62AA6C0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989138"/>
            <a:ext cx="7848600" cy="45259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4500"/>
              <a:t>1) Категория </a:t>
            </a:r>
            <a:r>
              <a:rPr lang="ru-RU" altLang="ru-RU" sz="4500">
                <a:solidFill>
                  <a:srgbClr val="FF0000"/>
                </a:solidFill>
              </a:rPr>
              <a:t>дискурса </a:t>
            </a:r>
            <a:r>
              <a:rPr lang="ru-RU" altLang="ru-RU" sz="4500"/>
              <a:t>относится к области </a:t>
            </a:r>
            <a:r>
              <a:rPr lang="ru-RU" altLang="ru-RU" sz="4500">
                <a:solidFill>
                  <a:srgbClr val="FF0000"/>
                </a:solidFill>
              </a:rPr>
              <a:t>лингвосоциального</a:t>
            </a:r>
            <a:r>
              <a:rPr lang="ru-RU" altLang="ru-RU" sz="4500"/>
              <a:t>, </a:t>
            </a:r>
            <a:br>
              <a:rPr lang="ru-RU" altLang="ru-RU" sz="4500"/>
            </a:br>
            <a:endParaRPr lang="ru-RU" altLang="ru-RU" sz="4500"/>
          </a:p>
          <a:p>
            <a:pPr marL="0" indent="0" algn="ctr" eaLnBrk="1" hangingPunct="1">
              <a:buFontTx/>
              <a:buNone/>
            </a:pPr>
            <a:r>
              <a:rPr lang="ru-RU" altLang="ru-RU" sz="4500"/>
              <a:t>тогда как </a:t>
            </a:r>
            <a:r>
              <a:rPr lang="ru-RU" altLang="ru-RU" sz="4500">
                <a:solidFill>
                  <a:srgbClr val="FF0000"/>
                </a:solidFill>
              </a:rPr>
              <a:t>текст </a:t>
            </a:r>
            <a:r>
              <a:rPr lang="ru-RU" altLang="ru-RU" sz="4500"/>
              <a:t>– к области </a:t>
            </a:r>
            <a:r>
              <a:rPr lang="ru-RU" altLang="ru-RU" sz="4500">
                <a:solidFill>
                  <a:srgbClr val="FF0000"/>
                </a:solidFill>
              </a:rPr>
              <a:t>лингвистического</a:t>
            </a:r>
            <a:r>
              <a:rPr lang="ru-RU" altLang="ru-RU" sz="45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1B48404-5575-4E0C-ABDD-A9CA60A03E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620713"/>
            <a:ext cx="8353425" cy="5329237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altLang="ru-RU" sz="2800" u="sng" dirty="0"/>
              <a:t>Текст</a:t>
            </a:r>
            <a:r>
              <a:rPr lang="ru-RU" altLang="ru-RU" sz="2800" dirty="0"/>
              <a:t> – </a:t>
            </a:r>
            <a:r>
              <a:rPr lang="ru-RU" altLang="ru-RU" sz="2800" b="1" dirty="0"/>
              <a:t>языковые формы</a:t>
            </a:r>
            <a:r>
              <a:rPr lang="ru-RU" altLang="ru-RU" sz="2800" dirty="0"/>
              <a:t>, с целью анализа </a:t>
            </a:r>
            <a:r>
              <a:rPr lang="ru-RU" altLang="ru-RU" sz="2800" b="1" dirty="0"/>
              <a:t>изолированные от контекста</a:t>
            </a:r>
            <a:r>
              <a:rPr lang="ru-RU" altLang="ru-RU" sz="2800" dirty="0"/>
              <a:t>.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altLang="ru-RU" sz="2800" dirty="0"/>
              <a:t> </a:t>
            </a:r>
            <a:r>
              <a:rPr lang="ru-RU" altLang="ru-RU" sz="2800" u="sng" dirty="0"/>
              <a:t>Дискурс</a:t>
            </a:r>
            <a:r>
              <a:rPr lang="ru-RU" altLang="ru-RU" sz="2800" dirty="0"/>
              <a:t> – единство и </a:t>
            </a:r>
            <a:r>
              <a:rPr lang="ru-RU" altLang="ru-RU" sz="2800" b="1" dirty="0"/>
              <a:t>взаимодействие текста и контекста</a:t>
            </a:r>
            <a:r>
              <a:rPr lang="ru-RU" altLang="ru-RU" sz="2800" dirty="0"/>
              <a:t>. </a:t>
            </a:r>
          </a:p>
          <a:p>
            <a:pPr marL="0" indent="0">
              <a:buFontTx/>
              <a:buNone/>
              <a:defRPr/>
            </a:pPr>
            <a:r>
              <a:rPr lang="ru-RU" sz="2800" dirty="0"/>
              <a:t>Контекст – ситуация (свойства и взаимоотношения людей и окружающих предметов), участники общения (отправитель, получатель / адресат), параязык (мимика, жесты, интонация) и др.</a:t>
            </a:r>
          </a:p>
          <a:p>
            <a:pPr>
              <a:defRPr/>
            </a:pPr>
            <a:r>
              <a:rPr lang="ru-RU" sz="2800" dirty="0"/>
              <a:t>Таким образом, дискурс = текст + контекст (лингвистический и экстралингвистический).</a:t>
            </a:r>
          </a:p>
          <a:p>
            <a:pPr marL="0" indent="0" eaLnBrk="1" hangingPunct="1">
              <a:buFontTx/>
              <a:buNone/>
              <a:defRPr/>
            </a:pPr>
            <a:endParaRPr lang="ru-RU" alt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="" xmlns:a16="http://schemas.microsoft.com/office/drawing/2014/main" id="{848E31BE-ABFB-485F-A357-6DF2AEEF2E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80400" cy="2001837"/>
          </a:xfrm>
        </p:spPr>
        <p:txBody>
          <a:bodyPr/>
          <a:lstStyle/>
          <a:p>
            <a:pPr marL="342900" indent="-342900" eaLnBrk="1" hangingPunct="1"/>
            <a:r>
              <a:rPr lang="ru-RU" altLang="ru-RU" sz="4500"/>
              <a:t>2) </a:t>
            </a:r>
            <a:r>
              <a:rPr lang="ru-RU" altLang="ru-RU" sz="4500">
                <a:solidFill>
                  <a:srgbClr val="C00000"/>
                </a:solidFill>
              </a:rPr>
              <a:t>Дискурс</a:t>
            </a:r>
            <a:r>
              <a:rPr lang="ru-RU" altLang="ru-RU" sz="4500"/>
              <a:t> и </a:t>
            </a:r>
            <a:r>
              <a:rPr lang="ru-RU" altLang="ru-RU" sz="4500">
                <a:solidFill>
                  <a:srgbClr val="C00000"/>
                </a:solidFill>
              </a:rPr>
              <a:t>текст</a:t>
            </a:r>
            <a:r>
              <a:rPr lang="ru-RU" altLang="ru-RU" sz="4500"/>
              <a:t> противопоставлены как </a:t>
            </a:r>
            <a:r>
              <a:rPr lang="ru-RU" altLang="ru-RU" sz="4500">
                <a:solidFill>
                  <a:srgbClr val="C00000"/>
                </a:solidFill>
              </a:rPr>
              <a:t>процесс</a:t>
            </a:r>
            <a:r>
              <a:rPr lang="ru-RU" altLang="ru-RU" sz="4500"/>
              <a:t> и </a:t>
            </a:r>
            <a:r>
              <a:rPr lang="ru-RU" altLang="ru-RU" sz="4500">
                <a:solidFill>
                  <a:srgbClr val="C00000"/>
                </a:solidFill>
              </a:rPr>
              <a:t>результат</a:t>
            </a:r>
            <a:r>
              <a:rPr lang="ru-RU" altLang="ru-RU" sz="4500"/>
              <a:t>. </a:t>
            </a:r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0764316-D2F5-4C61-9361-C39DF53C1D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2276475"/>
            <a:ext cx="8229600" cy="42767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u="sng"/>
              <a:t>Дискурс</a:t>
            </a:r>
            <a:r>
              <a:rPr lang="ru-RU" altLang="ru-RU"/>
              <a:t> – явление </a:t>
            </a:r>
            <a:r>
              <a:rPr lang="ru-RU" altLang="ru-RU" b="1"/>
              <a:t>деятельностное</a:t>
            </a:r>
            <a:r>
              <a:rPr lang="ru-RU" altLang="ru-RU"/>
              <a:t>, </a:t>
            </a:r>
            <a:r>
              <a:rPr lang="ru-RU" altLang="ru-RU" b="1"/>
              <a:t>процессуальное,</a:t>
            </a:r>
            <a:r>
              <a:rPr lang="ru-RU" altLang="ru-RU"/>
              <a:t> </a:t>
            </a:r>
            <a:r>
              <a:rPr lang="ru-RU" altLang="ru-RU" b="1"/>
              <a:t>связанное с</a:t>
            </a:r>
            <a:r>
              <a:rPr lang="ru-RU" altLang="ru-RU"/>
              <a:t> реальным </a:t>
            </a:r>
            <a:r>
              <a:rPr lang="ru-RU" altLang="ru-RU" b="1"/>
              <a:t>речепроизводством</a:t>
            </a:r>
            <a:r>
              <a:rPr lang="ru-RU" altLang="ru-RU"/>
              <a:t>. </a:t>
            </a:r>
          </a:p>
          <a:p>
            <a:pPr marL="0" indent="0" eaLnBrk="1" hangingPunct="1">
              <a:buFontTx/>
              <a:buNone/>
            </a:pPr>
            <a:r>
              <a:rPr lang="ru-RU" altLang="ru-RU" u="sng"/>
              <a:t>Текст</a:t>
            </a:r>
            <a:r>
              <a:rPr lang="ru-RU" altLang="ru-RU"/>
              <a:t> – </a:t>
            </a:r>
            <a:r>
              <a:rPr lang="ru-RU" altLang="ru-RU" b="1"/>
              <a:t>продукт речепроизводства</a:t>
            </a:r>
            <a:r>
              <a:rPr lang="ru-RU" altLang="ru-RU"/>
              <a:t>, имеющий определенную законченную и зафиксированную форму.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4CAD84805683240BBC45A549CD29B2B" ma:contentTypeVersion="0" ma:contentTypeDescription="Создание документа." ma:contentTypeScope="" ma:versionID="2ab0def56dd0bbe99bca4b0e1ec612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BD7800-9481-4999-AD4B-6BD3E26F6D63}"/>
</file>

<file path=customXml/itemProps2.xml><?xml version="1.0" encoding="utf-8"?>
<ds:datastoreItem xmlns:ds="http://schemas.openxmlformats.org/officeDocument/2006/customXml" ds:itemID="{D46B17C7-8CA8-4A86-972D-45AAC8154BF4}"/>
</file>

<file path=customXml/itemProps3.xml><?xml version="1.0" encoding="utf-8"?>
<ds:datastoreItem xmlns:ds="http://schemas.openxmlformats.org/officeDocument/2006/customXml" ds:itemID="{46011590-BDE1-4F3C-AA92-541C6DDCB992}"/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1262</Words>
  <Application>Microsoft Office PowerPoint</Application>
  <PresentationFormat>Экран (4:3)</PresentationFormat>
  <Paragraphs>135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Оформление по умолчанию</vt:lpstr>
      <vt:lpstr>Текст и дискурс  Лекция 6 </vt:lpstr>
      <vt:lpstr>Вопросы</vt:lpstr>
      <vt:lpstr>Ориентировочные вопросы</vt:lpstr>
      <vt:lpstr>1) Дискурс – текст, погруженный в ситуацию общения. </vt:lpstr>
      <vt:lpstr>Слайд 5</vt:lpstr>
      <vt:lpstr>Слайд 6</vt:lpstr>
      <vt:lpstr>Противопоставление понятий  «текст» и «дискурс»</vt:lpstr>
      <vt:lpstr>Слайд 8</vt:lpstr>
      <vt:lpstr>2) Дискурс и текст противопоставлены как процесс и результат. </vt:lpstr>
      <vt:lpstr>Слайд 10</vt:lpstr>
      <vt:lpstr>Слайд 11</vt:lpstr>
      <vt:lpstr>Концепция В.В. Богданова</vt:lpstr>
      <vt:lpstr>Слайд 13</vt:lpstr>
      <vt:lpstr>2. Типы дискурсов и их особенности</vt:lpstr>
      <vt:lpstr>Персональный дискурс – говорящий выступает как личность.</vt:lpstr>
      <vt:lpstr>Бытовое общение</vt:lpstr>
      <vt:lpstr>Бытийное общение</vt:lpstr>
      <vt:lpstr>Институциональный дискурс – общение в рамках статусно-ролевых отношений.</vt:lpstr>
      <vt:lpstr>Каждый вид институционального дискурса обладает  собственным подъязыком (специальной лексикой, фразеологией, грамматическими средствами). </vt:lpstr>
      <vt:lpstr>Слайд 20</vt:lpstr>
      <vt:lpstr>Слайд 21</vt:lpstr>
      <vt:lpstr>Политический дискурс</vt:lpstr>
      <vt:lpstr>Педагогический дискурс</vt:lpstr>
      <vt:lpstr>Слайд 24</vt:lpstr>
      <vt:lpstr>Слайд 25</vt:lpstr>
      <vt:lpstr>Слайд 26</vt:lpstr>
      <vt:lpstr>Педагогический дискурс</vt:lpstr>
      <vt:lpstr>Слайд 28</vt:lpstr>
      <vt:lpstr>Слайд 29</vt:lpstr>
      <vt:lpstr>Религиозный дискурс </vt:lpstr>
      <vt:lpstr>Слайд 31</vt:lpstr>
      <vt:lpstr>Слайд 32</vt:lpstr>
      <vt:lpstr>Слайд 33</vt:lpstr>
      <vt:lpstr>Слайд 34</vt:lpstr>
      <vt:lpstr>Научный дискурс</vt:lpstr>
      <vt:lpstr>Слайд 36</vt:lpstr>
      <vt:lpstr>Ответьте на вопросы</vt:lpstr>
      <vt:lpstr>Литература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Многозначность (полисемия) (от лат. poly ‘много’ и sema ‘знак’)</dc:title>
  <dc:creator>admin</dc:creator>
  <cp:lastModifiedBy>Виктория</cp:lastModifiedBy>
  <cp:revision>68</cp:revision>
  <dcterms:created xsi:type="dcterms:W3CDTF">2014-02-16T07:47:18Z</dcterms:created>
  <dcterms:modified xsi:type="dcterms:W3CDTF">2022-05-21T06:50:46Z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0x01010024CAD84805683240BBC45A549CD29B2B</vt:lpwstr>
  </property>
</Properties>
</file>