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1" r:id="rId4"/>
    <p:sldId id="262" r:id="rId5"/>
    <p:sldId id="263" r:id="rId6"/>
    <p:sldId id="264" r:id="rId7"/>
    <p:sldId id="265" r:id="rId8"/>
    <p:sldId id="284" r:id="rId9"/>
    <p:sldId id="28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9" r:id="rId24"/>
    <p:sldId id="282" r:id="rId25"/>
    <p:sldId id="278" r:id="rId26"/>
    <p:sldId id="283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Лексико-семантическая система языка: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парадигматические и синтагматические связи единиц </a:t>
            </a:r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Лекция 3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>
            <a:extLst>
              <a:ext uri="{FF2B5EF4-FFF2-40B4-BE49-F238E27FC236}">
                <a16:creationId xmlns="" xmlns:a16="http://schemas.microsoft.com/office/drawing/2014/main" id="{5C7EDE3C-E04D-4C96-9AD5-915E310353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387985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/>
          </a:p>
          <a:p>
            <a:pPr algn="ctr">
              <a:lnSpc>
                <a:spcPct val="120000"/>
              </a:lnSpc>
              <a:buNone/>
            </a:pPr>
            <a:r>
              <a:rPr lang="ru-RU" sz="5100" dirty="0" smtClean="0"/>
              <a:t>Самыми </a:t>
            </a:r>
            <a:r>
              <a:rPr lang="ru-RU" sz="5100" dirty="0"/>
              <a:t>важными </a:t>
            </a:r>
            <a:r>
              <a:rPr lang="ru-RU" sz="5100" u="sng" dirty="0"/>
              <a:t>парадигматическими</a:t>
            </a:r>
            <a:r>
              <a:rPr lang="ru-RU" sz="5100" dirty="0"/>
              <a:t> отношениями с </a:t>
            </a:r>
            <a:r>
              <a:rPr lang="ru-RU" sz="5100" dirty="0" smtClean="0"/>
              <a:t>семантической точки </a:t>
            </a:r>
            <a:r>
              <a:rPr lang="ru-RU" sz="5100" dirty="0"/>
              <a:t>зрения следует признать </a:t>
            </a:r>
            <a:r>
              <a:rPr lang="ru-RU" sz="5100" b="1" dirty="0" smtClean="0"/>
              <a:t>отношения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5100" b="1" dirty="0" smtClean="0"/>
              <a:t> </a:t>
            </a:r>
            <a:r>
              <a:rPr lang="ru-RU" sz="5100" b="1" dirty="0"/>
              <a:t>синонимии,</a:t>
            </a:r>
            <a:endParaRPr lang="ru-RU" sz="5100" dirty="0"/>
          </a:p>
          <a:p>
            <a:pPr algn="ctr">
              <a:lnSpc>
                <a:spcPct val="120000"/>
              </a:lnSpc>
              <a:buNone/>
            </a:pPr>
            <a:r>
              <a:rPr lang="ru-RU" sz="5100" b="1" dirty="0"/>
              <a:t>антонимии, несовместимости, </a:t>
            </a:r>
            <a:r>
              <a:rPr lang="ru-RU" sz="5100" b="1" dirty="0" err="1"/>
              <a:t>гипонимии</a:t>
            </a:r>
            <a:r>
              <a:rPr lang="ru-RU" sz="5100" b="1" dirty="0"/>
              <a:t> и некоторые другие</a:t>
            </a:r>
            <a:r>
              <a:rPr lang="ru-RU" sz="5100" dirty="0"/>
              <a:t>. </a:t>
            </a:r>
          </a:p>
          <a:p>
            <a:pPr marL="0" indent="0">
              <a:buFontTx/>
              <a:buNone/>
            </a:pPr>
            <a:endParaRPr lang="ru-RU" altLang="ru-RU" sz="3800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1329F5F2-2DE9-4065-B7FF-394E69E4265E}"/>
              </a:ext>
            </a:extLst>
          </p:cNvPr>
          <p:cNvSpPr txBox="1">
            <a:spLocks/>
          </p:cNvSpPr>
          <p:nvPr/>
        </p:nvSpPr>
        <p:spPr bwMode="auto">
          <a:xfrm>
            <a:off x="395288" y="3789363"/>
            <a:ext cx="82296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ru-RU" alt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-5122243"/>
            <a:ext cx="8286808" cy="116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Настоящих синонимов в естественном языке достаточно мало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(бросать – кидать, глядеть – смотреть).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Гораздо чаще встречаются слова с близкими, очень похожими,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не полностью совпадающими значениями.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428736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/>
              <a:t>Синонимы</a:t>
            </a:r>
            <a:r>
              <a:rPr lang="ru-RU" altLang="ru-RU" sz="3200" dirty="0" smtClean="0"/>
              <a:t> – это слова, принадлежащие одной и той же части речи и имеющие полностью или частично совпадающие значения.</a:t>
            </a:r>
            <a:endParaRPr lang="ru-RU" alt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>
            <a:extLst>
              <a:ext uri="{FF2B5EF4-FFF2-40B4-BE49-F238E27FC236}">
                <a16:creationId xmlns="" xmlns:a16="http://schemas.microsoft.com/office/drawing/2014/main" id="{ECCAD60C-B441-432D-9433-39AE74C1EE66}"/>
              </a:ext>
            </a:extLst>
          </p:cNvPr>
          <p:cNvSpPr txBox="1">
            <a:spLocks/>
          </p:cNvSpPr>
          <p:nvPr/>
        </p:nvSpPr>
        <p:spPr bwMode="auto">
          <a:xfrm>
            <a:off x="755650" y="549275"/>
            <a:ext cx="8248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3800" dirty="0"/>
              <a:t>Абсолютные синонимы впоследствии могут разойтись стилистически либо семантически.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5CA6104C-B31A-4040-8E12-E9DC953A82DA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2852738"/>
          <a:ext cx="7900988" cy="2881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6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84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6172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Исконно английские</a:t>
                      </a:r>
                    </a:p>
                  </a:txBody>
                  <a:tcPr marL="91436" marR="91436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/>
                        <a:t>Заимствования из старофранцузского</a:t>
                      </a:r>
                    </a:p>
                  </a:txBody>
                  <a:tcPr marL="91436" marR="91436" marT="45735" marB="4573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cow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beef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sheep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mutton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swine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1" i="1" dirty="0"/>
                        <a:t>pork</a:t>
                      </a:r>
                      <a:endParaRPr lang="ru-RU" sz="3500" b="1" i="1" dirty="0"/>
                    </a:p>
                  </a:txBody>
                  <a:tcPr marL="91436" marR="91436" marT="45735" marB="4573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>
            <a:extLst>
              <a:ext uri="{FF2B5EF4-FFF2-40B4-BE49-F238E27FC236}">
                <a16:creationId xmlns="" xmlns:a16="http://schemas.microsoft.com/office/drawing/2014/main" id="{13D924F9-DF2A-425F-BA1E-8ABD0FB71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8229600" cy="24479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3800" b="1" dirty="0"/>
              <a:t>Антонимы </a:t>
            </a:r>
            <a:r>
              <a:rPr lang="ru-RU" altLang="ru-RU" sz="3800" dirty="0"/>
              <a:t>– это слова, принадлежащие одной и той же части речи и имеющие противоположные значения.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4BAF5FF0-CCF6-430D-AE18-D74C6198AD0E}"/>
              </a:ext>
            </a:extLst>
          </p:cNvPr>
          <p:cNvSpPr txBox="1">
            <a:spLocks/>
          </p:cNvSpPr>
          <p:nvPr/>
        </p:nvSpPr>
        <p:spPr bwMode="auto">
          <a:xfrm>
            <a:off x="684213" y="3789363"/>
            <a:ext cx="8229600" cy="13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3800"/>
              <a:t>Антонимы образуют в языке </a:t>
            </a:r>
            <a:r>
              <a:rPr lang="ru-RU" altLang="ru-RU" sz="3800" b="1"/>
              <a:t>антонимические пары</a:t>
            </a:r>
            <a:r>
              <a:rPr lang="ru-RU" altLang="ru-RU" sz="3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="" xmlns:a16="http://schemas.microsoft.com/office/drawing/2014/main" id="{F25624D2-D30F-4EB3-9D7D-3D3AA51DA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ru-RU" altLang="ru-RU" b="1"/>
              <a:t>Типы антонимов: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367CF99-0386-45FB-BDAE-733F225FC7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497887" cy="5832475"/>
          </a:xfrm>
        </p:spPr>
        <p:txBody>
          <a:bodyPr/>
          <a:lstStyle/>
          <a:p>
            <a:r>
              <a:rPr lang="ru-RU" altLang="ru-RU" sz="2900" b="1" dirty="0"/>
              <a:t>контрарные (</a:t>
            </a:r>
            <a:r>
              <a:rPr lang="ru-RU" altLang="ru-RU" sz="2900" b="1" dirty="0" err="1"/>
              <a:t>градуальные</a:t>
            </a:r>
            <a:r>
              <a:rPr lang="ru-RU" altLang="ru-RU" sz="2900" b="1" dirty="0"/>
              <a:t>, качественные)</a:t>
            </a:r>
            <a:r>
              <a:rPr lang="ru-RU" altLang="ru-RU" sz="2900" dirty="0"/>
              <a:t> антонимы выражают противоположные понятия, связанные с максимальным и минимальным проявлением качества, между которыми существуют промежуточные звенья: </a:t>
            </a:r>
            <a:r>
              <a:rPr lang="ru-RU" altLang="ru-RU" sz="2900" i="1" dirty="0"/>
              <a:t>позавчера – вчера – сегодня – завтра – послезавтра</a:t>
            </a:r>
            <a:r>
              <a:rPr lang="ru-RU" altLang="ru-RU" sz="2900" dirty="0"/>
              <a:t>;</a:t>
            </a:r>
          </a:p>
          <a:p>
            <a:r>
              <a:rPr lang="ru-RU" altLang="ru-RU" sz="2900" b="1" dirty="0"/>
              <a:t>контрадикторные</a:t>
            </a:r>
            <a:r>
              <a:rPr lang="ru-RU" altLang="ru-RU" sz="2900" dirty="0"/>
              <a:t> антонимы не имеют промежуточного звена: </a:t>
            </a:r>
            <a:r>
              <a:rPr lang="ru-RU" altLang="ru-RU" sz="2900" i="1" dirty="0"/>
              <a:t>истина – ложь</a:t>
            </a:r>
            <a:r>
              <a:rPr lang="ru-RU" altLang="ru-RU" sz="2900" i="1" dirty="0" smtClean="0"/>
              <a:t>; можно – нельзя</a:t>
            </a:r>
            <a:r>
              <a:rPr lang="ru-RU" altLang="ru-RU" sz="2900" i="1" smtClean="0"/>
              <a:t>, вместе – врозь;</a:t>
            </a:r>
            <a:endParaRPr lang="ru-RU" altLang="ru-RU" sz="2900" i="1" dirty="0"/>
          </a:p>
          <a:p>
            <a:r>
              <a:rPr lang="ru-RU" altLang="ru-RU" sz="2900" b="1" dirty="0"/>
              <a:t>векторные</a:t>
            </a:r>
            <a:r>
              <a:rPr lang="ru-RU" altLang="ru-RU" sz="2900" dirty="0"/>
              <a:t> антонимы выражают противоположную направленность действий, признаков и свойств: </a:t>
            </a:r>
            <a:r>
              <a:rPr lang="ru-RU" altLang="ru-RU" sz="2900" i="1" dirty="0"/>
              <a:t>влезать – слезать</a:t>
            </a:r>
            <a:r>
              <a:rPr lang="ru-RU" altLang="ru-RU" sz="29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DC51EB1F-DCB5-4ADF-AA86-1B2940CE75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02550" cy="3887788"/>
          </a:xfrm>
        </p:spPr>
        <p:txBody>
          <a:bodyPr/>
          <a:lstStyle/>
          <a:p>
            <a:pPr algn="l" eaLnBrk="1" hangingPunct="1"/>
            <a:r>
              <a:rPr lang="ru-RU" altLang="ru-RU" sz="3500" b="1"/>
              <a:t>Конверсивы</a:t>
            </a:r>
            <a:r>
              <a:rPr lang="ru-RU" altLang="ru-RU" sz="3500"/>
              <a:t> – слова, которые описывают одну и ту же ситуацию, но рассматриваемую с точки зрения разных ее участников:</a:t>
            </a:r>
            <a:r>
              <a:rPr lang="ru-RU" altLang="ru-RU" sz="3500" i="1"/>
              <a:t> выиграть – проиграть</a:t>
            </a:r>
            <a:r>
              <a:rPr lang="ru-RU" altLang="ru-RU" sz="3500"/>
              <a:t>,</a:t>
            </a:r>
            <a:r>
              <a:rPr lang="ru-RU" altLang="ru-RU" sz="3500" i="1"/>
              <a:t> над – под</a:t>
            </a:r>
            <a:r>
              <a:rPr lang="ru-RU" altLang="ru-RU" sz="3500"/>
              <a:t>,</a:t>
            </a:r>
            <a:r>
              <a:rPr lang="ru-RU" altLang="ru-RU" sz="3500" i="1"/>
              <a:t> иметь – принадлежать</a:t>
            </a:r>
            <a:r>
              <a:rPr lang="ru-RU" altLang="ru-RU" sz="3500"/>
              <a:t>,</a:t>
            </a:r>
            <a:r>
              <a:rPr lang="ru-RU" altLang="ru-RU" sz="3500" i="1"/>
              <a:t> младше – старше </a:t>
            </a:r>
            <a:r>
              <a:rPr lang="ru-RU" altLang="ru-RU" sz="3500"/>
              <a:t>и т.п. </a:t>
            </a:r>
            <a:endParaRPr lang="ru-RU" altLang="ru-RU" sz="3500" i="1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27D2802-A3E9-47C8-85F7-E132491F9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4603750"/>
            <a:ext cx="72009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500" i="1"/>
              <a:t>Х</a:t>
            </a:r>
            <a:r>
              <a:rPr lang="ru-RU" altLang="ru-RU" sz="3500"/>
              <a:t> </a:t>
            </a:r>
            <a:r>
              <a:rPr lang="ru-RU" altLang="ru-RU" sz="3500" i="1"/>
              <a:t>опережает Y-а на 10 очков. </a:t>
            </a:r>
            <a:br>
              <a:rPr lang="ru-RU" altLang="ru-RU" sz="3500" i="1"/>
            </a:br>
            <a:r>
              <a:rPr lang="ru-RU" altLang="ru-RU" sz="3500" i="1"/>
              <a:t>= </a:t>
            </a:r>
            <a:br>
              <a:rPr lang="ru-RU" altLang="ru-RU" sz="3500" i="1"/>
            </a:br>
            <a:r>
              <a:rPr lang="ru-RU" altLang="ru-RU" sz="3500" i="1"/>
              <a:t>Y отстает от Х-а на 10 очков.</a:t>
            </a:r>
            <a:endParaRPr lang="ru-RU" altLang="ru-RU" sz="3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D212DEDE-CE17-4852-8584-3A10C6E53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500" b="1" u="sng" smtClean="0"/>
              <a:t> </a:t>
            </a:r>
            <a:r>
              <a:rPr lang="ru-RU" altLang="ru-RU" sz="3500" b="1" u="sng" dirty="0" err="1"/>
              <a:t>Гиперо-гипонимические</a:t>
            </a:r>
            <a:r>
              <a:rPr lang="ru-RU" altLang="ru-RU" sz="3500" b="1" u="sng" dirty="0"/>
              <a:t> </a:t>
            </a:r>
            <a:r>
              <a:rPr lang="ru-RU" altLang="ru-RU" sz="3500" b="1" u="sng" dirty="0" smtClean="0"/>
              <a:t>отношения</a:t>
            </a:r>
            <a:endParaRPr lang="ru-RU" altLang="ru-RU" sz="3500" b="1" u="sng" dirty="0"/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xmlns="" id="{9805B8E6-E1C7-45A7-B01E-374BB4317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79030"/>
            <a:ext cx="8229600" cy="4176712"/>
          </a:xfrm>
        </p:spPr>
        <p:txBody>
          <a:bodyPr/>
          <a:lstStyle/>
          <a:p>
            <a:pPr marL="0" lvl="4" indent="0" eaLnBrk="1" hangingPunct="1">
              <a:buFontTx/>
              <a:buNone/>
              <a:defRPr/>
            </a:pPr>
            <a:r>
              <a:rPr lang="ru-RU" sz="3600" b="1" dirty="0" err="1">
                <a:ea typeface="+mn-ea"/>
              </a:rPr>
              <a:t>Гиперо-гипонимические</a:t>
            </a:r>
            <a:r>
              <a:rPr lang="ru-RU" sz="3600" b="1" dirty="0">
                <a:ea typeface="+mn-ea"/>
              </a:rPr>
              <a:t> (</a:t>
            </a:r>
            <a:r>
              <a:rPr lang="ru-RU" sz="3600" b="1" dirty="0" err="1">
                <a:ea typeface="+mn-ea"/>
              </a:rPr>
              <a:t>родо</a:t>
            </a:r>
            <a:r>
              <a:rPr lang="ru-RU" sz="3600" b="1" dirty="0">
                <a:ea typeface="+mn-ea"/>
              </a:rPr>
              <a:t>-видовые) отношения </a:t>
            </a:r>
            <a:r>
              <a:rPr lang="ru-RU" sz="3600" dirty="0">
                <a:ea typeface="+mn-ea"/>
              </a:rPr>
              <a:t>– </a:t>
            </a:r>
            <a:r>
              <a:rPr lang="ru-RU" sz="3600" b="1" dirty="0">
                <a:solidFill>
                  <a:srgbClr val="FF0000"/>
                </a:solidFill>
                <a:ea typeface="+mn-ea"/>
              </a:rPr>
              <a:t>глобальные</a:t>
            </a:r>
            <a:r>
              <a:rPr lang="ru-RU" sz="3600" b="1" dirty="0">
                <a:ea typeface="+mn-ea"/>
              </a:rPr>
              <a:t> </a:t>
            </a:r>
            <a:r>
              <a:rPr lang="ru-RU" sz="3600" b="1" dirty="0">
                <a:solidFill>
                  <a:srgbClr val="FF0000"/>
                </a:solidFill>
                <a:ea typeface="+mn-ea"/>
              </a:rPr>
              <a:t>семантические связи</a:t>
            </a:r>
            <a:r>
              <a:rPr lang="ru-RU" sz="3600" dirty="0">
                <a:ea typeface="+mn-ea"/>
              </a:rPr>
              <a:t>, действие которых распространяется на весь словарь, и благодаря которым словарь предстает как </a:t>
            </a:r>
            <a:r>
              <a:rPr lang="ru-RU" sz="3600" b="1" dirty="0">
                <a:solidFill>
                  <a:srgbClr val="FF0000"/>
                </a:solidFill>
                <a:ea typeface="+mn-ea"/>
              </a:rPr>
              <a:t>иерархическая структура</a:t>
            </a:r>
            <a:r>
              <a:rPr lang="ru-RU" sz="3600" dirty="0">
                <a:ea typeface="+mn-ea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85CB010C-51F4-46E1-BE66-4C882B8DB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2433637"/>
          </a:xfrm>
        </p:spPr>
        <p:txBody>
          <a:bodyPr/>
          <a:lstStyle/>
          <a:p>
            <a:r>
              <a:rPr lang="ru-RU" altLang="ru-RU" sz="3500" b="1" dirty="0" err="1"/>
              <a:t>Гиперо-гипонимические</a:t>
            </a:r>
            <a:r>
              <a:rPr lang="ru-RU" altLang="ru-RU" sz="3500" b="1" dirty="0"/>
              <a:t> отношения </a:t>
            </a:r>
            <a:r>
              <a:rPr lang="ru-RU" altLang="ru-RU" sz="3500" dirty="0"/>
              <a:t>– это отношения </a:t>
            </a:r>
            <a:r>
              <a:rPr lang="ru-RU" altLang="ru-RU" sz="3500" b="1" dirty="0">
                <a:solidFill>
                  <a:srgbClr val="FF0000"/>
                </a:solidFill>
              </a:rPr>
              <a:t>включения</a:t>
            </a:r>
            <a:r>
              <a:rPr lang="ru-RU" altLang="ru-RU" sz="3500" dirty="0"/>
              <a:t> или </a:t>
            </a:r>
            <a:r>
              <a:rPr lang="ru-RU" altLang="ru-RU" sz="3500" b="1" dirty="0">
                <a:solidFill>
                  <a:srgbClr val="FF0000"/>
                </a:solidFill>
              </a:rPr>
              <a:t>господства</a:t>
            </a:r>
            <a:r>
              <a:rPr lang="ru-RU" altLang="ru-RU" sz="3500" dirty="0"/>
              <a:t>, при которых значение единицы А</a:t>
            </a:r>
            <a:r>
              <a:rPr lang="en-US" altLang="ru-RU" sz="3500" dirty="0"/>
              <a:t> </a:t>
            </a:r>
            <a:r>
              <a:rPr lang="ru-RU" altLang="ru-RU" sz="3500" dirty="0"/>
              <a:t>включает в себя значение единицы Б.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EDB8B35-1AFA-4593-A6BC-120A15E971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3141663"/>
          <a:ext cx="8351837" cy="309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99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9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90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66519">
                <a:tc>
                  <a:txBody>
                    <a:bodyPr/>
                    <a:lstStyle/>
                    <a:p>
                      <a:pPr algn="ctr"/>
                      <a:r>
                        <a:rPr lang="ru-RU" sz="4500" b="1" dirty="0"/>
                        <a:t>А</a:t>
                      </a:r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500" b="1" dirty="0"/>
                        <a:t>plant</a:t>
                      </a:r>
                      <a:endParaRPr lang="ru-RU" sz="4500" b="1" dirty="0"/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9106">
                <a:tc>
                  <a:txBody>
                    <a:bodyPr/>
                    <a:lstStyle/>
                    <a:p>
                      <a:pPr algn="ctr"/>
                      <a:endParaRPr lang="en-US" sz="4500" b="1" dirty="0"/>
                    </a:p>
                    <a:p>
                      <a:pPr algn="ctr"/>
                      <a:r>
                        <a:rPr lang="ru-RU" sz="4500" b="1" dirty="0"/>
                        <a:t>Б</a:t>
                      </a:r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500" b="1" dirty="0"/>
                    </a:p>
                    <a:p>
                      <a:pPr algn="ctr"/>
                      <a:r>
                        <a:rPr lang="en-US" sz="4500" b="1" dirty="0"/>
                        <a:t>tree</a:t>
                      </a:r>
                      <a:endParaRPr lang="ru-RU" sz="4500" b="1" dirty="0"/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500" b="1" dirty="0"/>
                    </a:p>
                    <a:p>
                      <a:pPr algn="ctr"/>
                      <a:r>
                        <a:rPr lang="en-US" sz="4500" b="1" dirty="0"/>
                        <a:t>flower</a:t>
                      </a:r>
                      <a:endParaRPr lang="ru-RU" sz="4500" b="1" dirty="0"/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500" b="1" dirty="0"/>
                    </a:p>
                    <a:p>
                      <a:pPr algn="ctr"/>
                      <a:r>
                        <a:rPr lang="en-US" sz="4500" b="1" dirty="0"/>
                        <a:t>bush</a:t>
                      </a:r>
                      <a:endParaRPr lang="ru-RU" sz="4500" b="1" dirty="0"/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500" b="1" dirty="0"/>
                    </a:p>
                    <a:p>
                      <a:r>
                        <a:rPr lang="en-US" sz="4500" b="1" dirty="0"/>
                        <a:t>grass</a:t>
                      </a:r>
                      <a:endParaRPr lang="ru-RU" sz="4500" b="1" dirty="0"/>
                    </a:p>
                  </a:txBody>
                  <a:tcPr marL="91428" marR="91428" marT="45709" marB="45709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521AD67C-1046-472C-8347-906EDE723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8912"/>
          </a:xfrm>
        </p:spPr>
        <p:txBody>
          <a:bodyPr>
            <a:normAutofit fontScale="90000"/>
          </a:bodyPr>
          <a:lstStyle/>
          <a:p>
            <a:endParaRPr lang="ru-RU" altLang="ru-RU"/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xmlns="" id="{6C9FA3F6-C222-4D7B-9B4C-B481ACC00F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1184275"/>
          <a:ext cx="8229600" cy="5541963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3320505954"/>
                    </a:ext>
                  </a:extLst>
                </a:gridCol>
              </a:tblGrid>
              <a:tr h="554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‘растение’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‘дерево’     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flower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‘цветок’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bush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‘куст’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grass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‘трава’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birch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‘береза’    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tulip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‘тюльпан’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aspen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‘осина’    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daffodil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‘нарцисс’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pine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‘сосна’            </a:t>
                      </a:r>
                      <a:r>
                        <a:rPr kumimoji="0" lang="en-US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rose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‘роза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320228"/>
                  </a:ext>
                </a:extLst>
              </a:tr>
            </a:tbl>
          </a:graphicData>
        </a:graphic>
      </p:graphicFrame>
      <p:sp>
        <p:nvSpPr>
          <p:cNvPr id="15369" name="Line 15">
            <a:extLst>
              <a:ext uri="{FF2B5EF4-FFF2-40B4-BE49-F238E27FC236}">
                <a16:creationId xmlns:a16="http://schemas.microsoft.com/office/drawing/2014/main" xmlns="" id="{51296AC8-D851-4A72-A3A6-21D0550C0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535238"/>
            <a:ext cx="0" cy="893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3">
            <a:extLst>
              <a:ext uri="{FF2B5EF4-FFF2-40B4-BE49-F238E27FC236}">
                <a16:creationId xmlns:a16="http://schemas.microsoft.com/office/drawing/2014/main" xmlns="" id="{1D7B3C6B-0AC4-4E6A-BB8D-169C42D40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1531938"/>
            <a:ext cx="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4">
            <a:extLst>
              <a:ext uri="{FF2B5EF4-FFF2-40B4-BE49-F238E27FC236}">
                <a16:creationId xmlns:a16="http://schemas.microsoft.com/office/drawing/2014/main" xmlns="" id="{7143C657-D451-4786-B917-AB2BB55B6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1531938"/>
            <a:ext cx="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6">
            <a:extLst>
              <a:ext uri="{FF2B5EF4-FFF2-40B4-BE49-F238E27FC236}">
                <a16:creationId xmlns:a16="http://schemas.microsoft.com/office/drawing/2014/main" xmlns="" id="{9635BEF1-087E-42B2-B780-DCBCD348E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2388" y="2636838"/>
            <a:ext cx="0" cy="893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7">
            <a:extLst>
              <a:ext uri="{FF2B5EF4-FFF2-40B4-BE49-F238E27FC236}">
                <a16:creationId xmlns:a16="http://schemas.microsoft.com/office/drawing/2014/main" xmlns="" id="{23A7E1A7-7EB6-4864-BD41-02C27388F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8488" y="1466850"/>
            <a:ext cx="2209800" cy="88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8">
            <a:extLst>
              <a:ext uri="{FF2B5EF4-FFF2-40B4-BE49-F238E27FC236}">
                <a16:creationId xmlns:a16="http://schemas.microsoft.com/office/drawing/2014/main" xmlns="" id="{024C10A7-DBD2-4572-AC31-341D9890A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9550" y="1463675"/>
            <a:ext cx="20320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5FC43616-A9ED-4620-BDEE-1B3F89746F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02550" cy="3024187"/>
          </a:xfrm>
        </p:spPr>
        <p:txBody>
          <a:bodyPr/>
          <a:lstStyle/>
          <a:p>
            <a:pPr algn="l" eaLnBrk="1" hangingPunct="1"/>
            <a:r>
              <a:rPr lang="ru-RU" altLang="ru-RU" sz="4000" b="1"/>
              <a:t>Гипероним</a:t>
            </a:r>
            <a:r>
              <a:rPr lang="ru-RU" altLang="ru-RU" sz="4000"/>
              <a:t> – слово с более </a:t>
            </a:r>
            <a:r>
              <a:rPr lang="ru-RU" altLang="ru-RU" sz="4000" i="1"/>
              <a:t>широким</a:t>
            </a:r>
            <a:r>
              <a:rPr lang="ru-RU" altLang="ru-RU" sz="4000"/>
              <a:t> значением, выражающее общее, </a:t>
            </a:r>
            <a:r>
              <a:rPr lang="ru-RU" altLang="ru-RU" sz="4000" b="1">
                <a:solidFill>
                  <a:srgbClr val="FF0000"/>
                </a:solidFill>
              </a:rPr>
              <a:t>родовое</a:t>
            </a:r>
            <a:r>
              <a:rPr lang="ru-RU" altLang="ru-RU" sz="4000"/>
              <a:t> понятие.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346F9CA-40C2-4668-8DBE-142F200D7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7488238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/>
              <a:t>Гипоним</a:t>
            </a:r>
            <a:r>
              <a:rPr lang="ru-RU" altLang="ru-RU" sz="4000" dirty="0"/>
              <a:t> – слово с более </a:t>
            </a:r>
            <a:r>
              <a:rPr lang="ru-RU" altLang="ru-RU" sz="4000" i="1" dirty="0"/>
              <a:t>узким</a:t>
            </a:r>
            <a:r>
              <a:rPr lang="ru-RU" altLang="ru-RU" sz="4000" dirty="0"/>
              <a:t> значением, обозначающее подчиненное, </a:t>
            </a:r>
            <a:r>
              <a:rPr lang="ru-RU" altLang="ru-RU" sz="4000" b="1" dirty="0">
                <a:solidFill>
                  <a:srgbClr val="FF0000"/>
                </a:solidFill>
              </a:rPr>
              <a:t>видовое</a:t>
            </a:r>
            <a:r>
              <a:rPr lang="ru-RU" altLang="ru-RU" sz="4000" dirty="0"/>
              <a:t> понятие.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Парадигматические отношения и их отличие от синтагматических.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Гиперо-гипонимические</a:t>
            </a:r>
            <a:r>
              <a:rPr lang="ru-RU" dirty="0" smtClean="0"/>
              <a:t> и партитивные отношения (</a:t>
            </a:r>
            <a:r>
              <a:rPr lang="ru-RU" dirty="0" err="1" smtClean="0"/>
              <a:t>отношения</a:t>
            </a:r>
            <a:r>
              <a:rPr lang="ru-RU" dirty="0" smtClean="0"/>
              <a:t> «часть-целое»)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Антонимические отношения. </a:t>
            </a:r>
            <a:r>
              <a:rPr lang="ru-RU" dirty="0" err="1" smtClean="0"/>
              <a:t>Конверсивы</a:t>
            </a:r>
            <a:r>
              <a:rPr lang="ru-RU" dirty="0" smtClean="0"/>
              <a:t>. Синонимы.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Прямоугольник 1">
            <a:extLst>
              <a:ext uri="{FF2B5EF4-FFF2-40B4-BE49-F238E27FC236}">
                <a16:creationId xmlns:a16="http://schemas.microsoft.com/office/drawing/2014/main" xmlns="" id="{A958A44B-3D6F-4293-AC3B-08F43C05B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229225"/>
            <a:ext cx="84963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500" b="1" i="1">
                <a:solidFill>
                  <a:srgbClr val="C00000"/>
                </a:solidFill>
              </a:rPr>
              <a:t>Апельсин</a:t>
            </a:r>
            <a:r>
              <a:rPr lang="ru-RU" altLang="ru-RU" sz="3500">
                <a:solidFill>
                  <a:srgbClr val="C00000"/>
                </a:solidFill>
              </a:rPr>
              <a:t>  </a:t>
            </a:r>
            <a:r>
              <a:rPr lang="en-US" altLang="ru-RU" sz="3500">
                <a:solidFill>
                  <a:srgbClr val="C00000"/>
                </a:solidFill>
              </a:rPr>
              <a:t>‘</a:t>
            </a:r>
            <a:r>
              <a:rPr lang="ru-RU" altLang="ru-RU" sz="3500">
                <a:solidFill>
                  <a:srgbClr val="C00000"/>
                </a:solidFill>
              </a:rPr>
              <a:t>плод</a:t>
            </a:r>
            <a:r>
              <a:rPr lang="en-US" altLang="ru-RU" sz="3500">
                <a:solidFill>
                  <a:srgbClr val="C00000"/>
                </a:solidFill>
              </a:rPr>
              <a:t>’</a:t>
            </a:r>
            <a:r>
              <a:rPr lang="ru-RU" altLang="ru-RU" sz="3500">
                <a:solidFill>
                  <a:srgbClr val="C00000"/>
                </a:solidFill>
              </a:rPr>
              <a:t> + ‘цитрусовый’, ‘оранжевого цвета’.</a:t>
            </a:r>
          </a:p>
        </p:txBody>
      </p:sp>
      <p:sp>
        <p:nvSpPr>
          <p:cNvPr id="18435" name="Прямоугольник 7">
            <a:extLst>
              <a:ext uri="{FF2B5EF4-FFF2-40B4-BE49-F238E27FC236}">
                <a16:creationId xmlns:a16="http://schemas.microsoft.com/office/drawing/2014/main" xmlns="" id="{1484A44C-2EAA-4A62-8275-626027839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Значение гиперонима беднее значения гипонима, т.к. семантическое содержание гипонима представлено большим количеством сем. </a:t>
            </a:r>
          </a:p>
        </p:txBody>
      </p:sp>
      <p:pic>
        <p:nvPicPr>
          <p:cNvPr id="14344" name="Picture 8">
            <a:extLst>
              <a:ext uri="{FF2B5EF4-FFF2-40B4-BE49-F238E27FC236}">
                <a16:creationId xmlns:a16="http://schemas.microsoft.com/office/drawing/2014/main" xmlns="" id="{BD122B41-FE1B-472A-945A-CBC7AA972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885950"/>
            <a:ext cx="64293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xmlns="" id="{FD3718FB-0009-46B9-8B72-0F5957394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ru-RU" altLang="ru-RU" sz="3500" b="1"/>
              <a:t>Гиперо-гипонимические отношения </a:t>
            </a:r>
            <a:r>
              <a:rPr lang="ru-RU" altLang="ru-RU" sz="3500"/>
              <a:t> относительны, т.к. гипоним может выступать как гипероним.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79546A9-708B-4065-AE75-C3DD8A8220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2205038"/>
          <a:ext cx="8229600" cy="42370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88198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>
                          <a:solidFill>
                            <a:srgbClr val="FF0000"/>
                          </a:solidFill>
                        </a:rPr>
                        <a:t>tree</a:t>
                      </a:r>
                      <a:endParaRPr lang="ru-RU" sz="45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0" dirty="0"/>
                        <a:t>(</a:t>
                      </a:r>
                      <a:r>
                        <a:rPr lang="ru-RU" sz="3300" b="0" dirty="0"/>
                        <a:t>гипероним</a:t>
                      </a:r>
                      <a:r>
                        <a:rPr lang="en-US" sz="3300" b="0" dirty="0"/>
                        <a:t>)</a:t>
                      </a:r>
                      <a:endParaRPr lang="ru-RU" sz="3300" b="0" dirty="0"/>
                    </a:p>
                    <a:p>
                      <a:pPr algn="ctr"/>
                      <a:endParaRPr lang="ru-RU" sz="4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8839">
                <a:tc>
                  <a:txBody>
                    <a:bodyPr/>
                    <a:lstStyle/>
                    <a:p>
                      <a:pPr algn="ctr"/>
                      <a:r>
                        <a:rPr lang="en-US" sz="4500" b="1" dirty="0">
                          <a:solidFill>
                            <a:srgbClr val="FF0000"/>
                          </a:solidFill>
                        </a:rPr>
                        <a:t>tree</a:t>
                      </a:r>
                      <a:endParaRPr lang="ru-RU" sz="45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(гипоним)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b="1" dirty="0"/>
                        <a:t>birch</a:t>
                      </a:r>
                    </a:p>
                    <a:p>
                      <a:pPr algn="ctr"/>
                      <a:r>
                        <a:rPr lang="en-US" sz="4500" b="1" dirty="0"/>
                        <a:t>aspen </a:t>
                      </a:r>
                    </a:p>
                    <a:p>
                      <a:pPr algn="ctr"/>
                      <a:r>
                        <a:rPr lang="en-US" sz="4500" b="1" dirty="0"/>
                        <a:t>pine</a:t>
                      </a:r>
                      <a:endParaRPr lang="ru-RU" sz="4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9470" name="Прямая со стрелкой 5">
            <a:extLst>
              <a:ext uri="{FF2B5EF4-FFF2-40B4-BE49-F238E27FC236}">
                <a16:creationId xmlns:a16="http://schemas.microsoft.com/office/drawing/2014/main" xmlns="" id="{87237980-D09D-4554-BA7E-271A59A7CC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7613" y="3141663"/>
            <a:ext cx="0" cy="10080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1" name="Прямая со стрелкой 6">
            <a:extLst>
              <a:ext uri="{FF2B5EF4-FFF2-40B4-BE49-F238E27FC236}">
                <a16:creationId xmlns:a16="http://schemas.microsoft.com/office/drawing/2014/main" xmlns="" id="{405FD128-8891-4546-83D8-B220E75F57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3408363"/>
            <a:ext cx="0" cy="10080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xmlns="" id="{B0EC8AE6-B041-457A-B53E-FEC45EEF9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/>
          </a:bodyPr>
          <a:lstStyle/>
          <a:p>
            <a:r>
              <a:rPr lang="ru-RU" altLang="ru-RU" sz="3200" b="1" u="sng" dirty="0" err="1" smtClean="0"/>
              <a:t>Согипонимы</a:t>
            </a:r>
            <a:r>
              <a:rPr lang="ru-RU" altLang="ru-RU" sz="3200" b="1" u="sng" dirty="0" smtClean="0"/>
              <a:t> </a:t>
            </a:r>
            <a:endParaRPr lang="ru-RU" altLang="ru-RU" sz="3200" b="1" u="sng" dirty="0"/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xmlns="" id="{EFD6E25C-650E-4C94-B9E3-34F2C44DB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5638" y="1844675"/>
            <a:ext cx="8229600" cy="3313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 dirty="0"/>
              <a:t>Наряду с отношениями подчинения и господства в </a:t>
            </a:r>
            <a:r>
              <a:rPr lang="ru-RU" altLang="ru-RU" sz="2800" dirty="0" err="1"/>
              <a:t>гиперо-гипонимических</a:t>
            </a:r>
            <a:r>
              <a:rPr lang="ru-RU" altLang="ru-RU" sz="2800" dirty="0"/>
              <a:t> рядах существуют и отношения равноправия, которые устанавливаются между гипонимами одного </a:t>
            </a:r>
            <a:r>
              <a:rPr lang="ru-RU" altLang="ru-RU" sz="2800" dirty="0" err="1"/>
              <a:t>гиперонима</a:t>
            </a:r>
            <a:r>
              <a:rPr lang="ru-RU" altLang="ru-RU" sz="2800" dirty="0"/>
              <a:t>. </a:t>
            </a:r>
            <a:endParaRPr lang="en-US" altLang="ru-RU" sz="2800" dirty="0"/>
          </a:p>
          <a:p>
            <a:pPr marL="0" indent="0">
              <a:buFontTx/>
              <a:buNone/>
            </a:pPr>
            <a:r>
              <a:rPr lang="ru-RU" altLang="ru-RU" sz="2800" b="1" dirty="0" err="1" smtClean="0"/>
              <a:t>Согипонимы</a:t>
            </a:r>
            <a:r>
              <a:rPr lang="ru-RU" altLang="ru-RU" sz="2800" dirty="0" smtClean="0"/>
              <a:t> </a:t>
            </a:r>
            <a:r>
              <a:rPr lang="ru-RU" altLang="ru-RU" sz="2800" dirty="0"/>
              <a:t>–</a:t>
            </a:r>
            <a:r>
              <a:rPr lang="ru-RU" altLang="ru-RU" sz="2800" b="1" dirty="0"/>
              <a:t> </a:t>
            </a:r>
            <a:r>
              <a:rPr lang="ru-RU" altLang="ru-RU" sz="2800" dirty="0"/>
              <a:t>гипонимы, относящиеся к одному </a:t>
            </a:r>
            <a:r>
              <a:rPr lang="ru-RU" altLang="ru-RU" sz="2800" dirty="0" err="1"/>
              <a:t>гиперониму</a:t>
            </a:r>
            <a:r>
              <a:rPr lang="ru-RU" altLang="ru-RU" sz="2800" dirty="0"/>
              <a:t> и находящиеся между собой в отношениях равноправия.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5175DF25-3837-4867-AB72-8B548DB7C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5805488"/>
            <a:ext cx="72723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>
                <a:solidFill>
                  <a:schemeClr val="tx2"/>
                </a:solidFill>
              </a:rPr>
              <a:t>* </a:t>
            </a:r>
            <a:r>
              <a:rPr lang="en-US" altLang="ru-RU" b="1" i="1">
                <a:solidFill>
                  <a:schemeClr val="accent2"/>
                </a:solidFill>
              </a:rPr>
              <a:t>tulip</a:t>
            </a:r>
            <a:r>
              <a:rPr lang="en-US" altLang="ru-RU">
                <a:solidFill>
                  <a:schemeClr val="tx2"/>
                </a:solidFill>
              </a:rPr>
              <a:t>, </a:t>
            </a:r>
            <a:r>
              <a:rPr lang="en-US" altLang="ru-RU" b="1" i="1">
                <a:solidFill>
                  <a:schemeClr val="accent2"/>
                </a:solidFill>
              </a:rPr>
              <a:t>rose</a:t>
            </a:r>
            <a:r>
              <a:rPr lang="en-US" altLang="ru-RU">
                <a:solidFill>
                  <a:schemeClr val="tx2"/>
                </a:solidFill>
              </a:rPr>
              <a:t>, </a:t>
            </a:r>
            <a:r>
              <a:rPr lang="en-US" altLang="ru-RU" b="1" i="1">
                <a:solidFill>
                  <a:schemeClr val="accent2"/>
                </a:solidFill>
              </a:rPr>
              <a:t>violet</a:t>
            </a:r>
            <a:endParaRPr lang="ru-RU" altLang="ru-RU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xmlns="" id="{186F2352-2553-484D-94EB-723D801D0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E8A90A-99E9-470B-A650-7BFA88DE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err="1"/>
              <a:t>Согипонимы</a:t>
            </a:r>
            <a:r>
              <a:rPr lang="ru-RU" dirty="0"/>
              <a:t> различаются между собой дифференциальными признаками при наличии какой-то общей семантической части (</a:t>
            </a:r>
            <a:r>
              <a:rPr lang="en-US" i="1" dirty="0"/>
              <a:t>tulip</a:t>
            </a:r>
            <a:r>
              <a:rPr lang="en-US" dirty="0"/>
              <a:t> </a:t>
            </a:r>
            <a:r>
              <a:rPr lang="ru-RU" dirty="0"/>
              <a:t>‘тюльпан’, </a:t>
            </a:r>
            <a:r>
              <a:rPr lang="en-US" i="1" dirty="0"/>
              <a:t>rose</a:t>
            </a:r>
            <a:r>
              <a:rPr lang="en-US" dirty="0"/>
              <a:t> </a:t>
            </a:r>
            <a:r>
              <a:rPr lang="ru-RU" dirty="0"/>
              <a:t>‘роза’, </a:t>
            </a:r>
            <a:r>
              <a:rPr lang="en-US" i="1" dirty="0"/>
              <a:t>violet</a:t>
            </a:r>
            <a:r>
              <a:rPr lang="en-US" dirty="0"/>
              <a:t> </a:t>
            </a:r>
            <a:r>
              <a:rPr lang="ru-RU" dirty="0"/>
              <a:t>‘фиалка</a:t>
            </a:r>
            <a:r>
              <a:rPr lang="ru-RU" dirty="0" smtClean="0"/>
              <a:t>’).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Несовместимость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Корреляция </a:t>
            </a:r>
            <a:r>
              <a:rPr lang="ru-RU" b="1" dirty="0" smtClean="0"/>
              <a:t>несовместимости</a:t>
            </a:r>
            <a:r>
              <a:rPr lang="ru-RU" dirty="0" smtClean="0"/>
              <a:t> тесно взаимосвязана с </a:t>
            </a:r>
            <a:r>
              <a:rPr lang="ru-RU" dirty="0" err="1" smtClean="0"/>
              <a:t>гипонимической</a:t>
            </a:r>
            <a:r>
              <a:rPr lang="ru-RU" dirty="0" smtClean="0"/>
              <a:t> корреляцией, поскольку это отношение, которое связывает между собой </a:t>
            </a:r>
            <a:r>
              <a:rPr lang="ru-RU" dirty="0" err="1" smtClean="0"/>
              <a:t>согипонимы</a:t>
            </a:r>
            <a:r>
              <a:rPr lang="ru-RU" dirty="0" smtClean="0"/>
              <a:t>. Так, в отношении несовместимости находятся слова </a:t>
            </a:r>
            <a:r>
              <a:rPr lang="ru-RU" i="1" dirty="0" smtClean="0"/>
              <a:t>мать </a:t>
            </a:r>
            <a:r>
              <a:rPr lang="ru-RU" dirty="0" smtClean="0"/>
              <a:t>и </a:t>
            </a:r>
            <a:r>
              <a:rPr lang="ru-RU" i="1" dirty="0" smtClean="0"/>
              <a:t>отец, идти </a:t>
            </a:r>
            <a:r>
              <a:rPr lang="ru-RU" dirty="0" smtClean="0"/>
              <a:t>и </a:t>
            </a:r>
            <a:r>
              <a:rPr lang="ru-RU" i="1" dirty="0" smtClean="0"/>
              <a:t>бежать, просить </a:t>
            </a:r>
            <a:r>
              <a:rPr lang="ru-RU" dirty="0" smtClean="0"/>
              <a:t>и </a:t>
            </a:r>
            <a:r>
              <a:rPr lang="ru-RU" i="1" dirty="0" smtClean="0"/>
              <a:t>приказывать </a:t>
            </a:r>
            <a:r>
              <a:rPr lang="ru-RU" dirty="0" smtClean="0"/>
              <a:t>и т. п. Эти слова несовместимы в том смысле, что они не могут в один и тот же момент времени характеризовать одно и то же явление, относиться к одному и тому же объекту.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137760AE-0190-43FF-A1D7-93B36326E7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2349500"/>
          <a:ext cx="8229600" cy="2743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целое</a:t>
                      </a:r>
                      <a:endParaRPr lang="ru-RU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часть</a:t>
                      </a:r>
                      <a:endParaRPr lang="ru-RU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ru-RU" sz="3000" i="1" dirty="0"/>
                        <a:t>дерево</a:t>
                      </a:r>
                      <a:endParaRPr lang="ru-RU" sz="3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/>
                        <a:t>ветка</a:t>
                      </a:r>
                      <a:endParaRPr lang="ru-RU" sz="3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/>
                        <a:t>лист</a:t>
                      </a:r>
                      <a:endParaRPr lang="ru-RU" sz="3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/>
                        <a:t>ствол</a:t>
                      </a:r>
                      <a:endParaRPr lang="ru-RU" sz="3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i="1" dirty="0"/>
                        <a:t>корни</a:t>
                      </a:r>
                      <a:endParaRPr lang="ru-RU" sz="3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523" name="Заголовок 1">
            <a:extLst>
              <a:ext uri="{FF2B5EF4-FFF2-40B4-BE49-F238E27FC236}">
                <a16:creationId xmlns:a16="http://schemas.microsoft.com/office/drawing/2014/main" xmlns="" id="{FAC00C94-8C88-43A2-B6A1-7ACC27668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>
            <a:normAutofit fontScale="90000"/>
          </a:bodyPr>
          <a:lstStyle/>
          <a:p>
            <a:r>
              <a:rPr lang="ru-RU" altLang="ru-RU" sz="3300" b="1" dirty="0"/>
              <a:t>Партитивные отношения (отношения «часть</a:t>
            </a:r>
            <a:r>
              <a:rPr lang="ru-RU" altLang="ru-RU" sz="3300" dirty="0"/>
              <a:t> – </a:t>
            </a:r>
            <a:r>
              <a:rPr lang="ru-RU" altLang="ru-RU" sz="3300" b="1" dirty="0"/>
              <a:t>целое») </a:t>
            </a:r>
            <a:r>
              <a:rPr lang="ru-RU" altLang="ru-RU" sz="3300" dirty="0"/>
              <a:t> </a:t>
            </a:r>
            <a:r>
              <a:rPr lang="ru-RU" altLang="ru-RU" sz="3300" b="1" dirty="0"/>
              <a:t>связывают имя некоторого объекта с именами его составных частей.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88073511-3A9C-4854-96F3-3C98497BE473}"/>
              </a:ext>
            </a:extLst>
          </p:cNvPr>
          <p:cNvSpPr txBox="1">
            <a:spLocks/>
          </p:cNvSpPr>
          <p:nvPr/>
        </p:nvSpPr>
        <p:spPr bwMode="auto">
          <a:xfrm>
            <a:off x="539750" y="5157788"/>
            <a:ext cx="8424863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«Целое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»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это сложный объект со своей структурой и системой, а также слово его обозначающее.</a:t>
            </a:r>
          </a:p>
          <a:p>
            <a:pPr>
              <a:buFontTx/>
              <a:buNone/>
            </a:pPr>
            <a:r>
              <a:rPr lang="ru-RU" altLang="ru-RU" sz="2400" b="1" dirty="0">
                <a:solidFill>
                  <a:srgbClr val="FF0000"/>
                </a:solidFill>
              </a:rPr>
              <a:t>«Часть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»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это элемент сложного объекта, а также его название.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Корреляция семантической производности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этим названием может быть объединена большая группа корреляций на том основании, что слова, связываемые отношениями этого типа, часто, но не всегда, в языках оказываются формально связанными словообразовательным отношением производного и производящего слова. Так, например, в паре </a:t>
            </a:r>
            <a:r>
              <a:rPr lang="ru-RU" i="1" dirty="0" smtClean="0"/>
              <a:t>слушать — слушатель.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xmlns="" id="{F617195B-14D5-4477-8E8B-B36563196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32771" name="Объект 2">
            <a:extLst>
              <a:ext uri="{FF2B5EF4-FFF2-40B4-BE49-F238E27FC236}">
                <a16:creationId xmlns:a16="http://schemas.microsoft.com/office/drawing/2014/main" xmlns="" id="{E0528386-7702-4F9F-9323-19E47D9A54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03338"/>
            <a:ext cx="8280400" cy="50784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300" b="1"/>
              <a:t>Вендина,</a:t>
            </a:r>
            <a:r>
              <a:rPr lang="en-US" altLang="ru-RU" sz="2300" b="1"/>
              <a:t> </a:t>
            </a:r>
            <a:r>
              <a:rPr lang="ru-RU" altLang="ru-RU" sz="2300" b="1"/>
              <a:t>Т.И. </a:t>
            </a:r>
            <a:r>
              <a:rPr lang="ru-RU" altLang="ru-RU" sz="2300"/>
              <a:t>Введение в языкознание / Т.И. Вендина. – М.: Высшая школа, 2001. – 288 с.</a:t>
            </a:r>
            <a:endParaRPr lang="ru-RU" altLang="ru-RU" sz="2300" b="1"/>
          </a:p>
          <a:p>
            <a:pPr marL="0" indent="0">
              <a:buFontTx/>
              <a:buNone/>
            </a:pPr>
            <a:r>
              <a:rPr lang="ru-RU" altLang="ru-RU" sz="2300" b="1"/>
              <a:t>Кобозева, И.М.</a:t>
            </a:r>
            <a:r>
              <a:rPr lang="ru-RU" altLang="ru-RU" sz="2300"/>
              <a:t> Лингвистическая семантика: Учебник / И.М. Кобозева. – 2-е изд. – М.: Едиториал УРСС, 2004. – 352 с.</a:t>
            </a:r>
          </a:p>
          <a:p>
            <a:pPr marL="0" indent="0">
              <a:buFontTx/>
              <a:buNone/>
            </a:pPr>
            <a:r>
              <a:rPr lang="ru-RU" altLang="ru-RU" sz="2300" b="1"/>
              <a:t>Никитин, М.В. </a:t>
            </a:r>
            <a:r>
              <a:rPr lang="ru-RU" altLang="ru-RU" sz="2300"/>
              <a:t>Курс лингвистической семантики: учеб. пособие </a:t>
            </a:r>
            <a:r>
              <a:rPr lang="en-US" altLang="ru-RU" sz="2300"/>
              <a:t>/ </a:t>
            </a:r>
            <a:r>
              <a:rPr lang="ru-RU" altLang="ru-RU" sz="2300"/>
              <a:t>М.В. Никитин. – 2-е изд., доп и испр. – СПб.: Изд-во РГПУ им. А.И. Герцена, 2007. – 817</a:t>
            </a:r>
            <a:r>
              <a:rPr lang="en-US" altLang="ru-RU" sz="2300"/>
              <a:t> c.</a:t>
            </a:r>
            <a:r>
              <a:rPr lang="ru-RU" altLang="ru-RU" sz="2300"/>
              <a:t> </a:t>
            </a:r>
          </a:p>
          <a:p>
            <a:pPr marL="0" indent="0">
              <a:buFontTx/>
              <a:buNone/>
            </a:pPr>
            <a:r>
              <a:rPr lang="ru-RU" altLang="ru-RU" sz="2300" b="1"/>
              <a:t>Языкознание. Большой энциклопедический словарь </a:t>
            </a:r>
            <a:r>
              <a:rPr lang="ru-RU" altLang="ru-RU" sz="2300"/>
              <a:t>/ редкол.: В.Н. Ярцева (гл. ред.) [и др.]. – </a:t>
            </a:r>
            <a:r>
              <a:rPr lang="ru-RU" altLang="ru-RU" sz="2300" i="1"/>
              <a:t>2-е (репринтное) изд. «Лингвистического энциклопедического словаря» 1990 года. </a:t>
            </a:r>
            <a:r>
              <a:rPr lang="ru-RU" altLang="ru-RU" sz="2300"/>
              <a:t>– М.: Большая Российская энциклопедия, 1998. – 685 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="" xmlns:a16="http://schemas.microsoft.com/office/drawing/2014/main" id="{C675428B-6B3A-47AE-A1FF-6CB09381F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858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/>
              <a:t>Слова в лексической системе языка объединены двумя видами отношений:</a:t>
            </a:r>
          </a:p>
        </p:txBody>
      </p:sp>
      <p:sp>
        <p:nvSpPr>
          <p:cNvPr id="7171" name="Объект 2">
            <a:extLst>
              <a:ext uri="{FF2B5EF4-FFF2-40B4-BE49-F238E27FC236}">
                <a16:creationId xmlns="" xmlns:a16="http://schemas.microsoft.com/office/drawing/2014/main" id="{2F1B48A9-E891-444B-87E5-8EE8C0EDB4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8888" y="3141663"/>
            <a:ext cx="6697662" cy="1800225"/>
          </a:xfrm>
        </p:spPr>
        <p:txBody>
          <a:bodyPr/>
          <a:lstStyle/>
          <a:p>
            <a:pPr eaLnBrk="1" hangingPunct="1"/>
            <a:r>
              <a:rPr lang="ru-RU" altLang="ru-RU" sz="4500" dirty="0"/>
              <a:t>парадигматическими;</a:t>
            </a:r>
          </a:p>
          <a:p>
            <a:pPr eaLnBrk="1" hangingPunct="1"/>
            <a:r>
              <a:rPr lang="ru-RU" altLang="ru-RU" sz="4500" dirty="0"/>
              <a:t>синтагматическими.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0BC4FF-3CFF-4F0B-9444-709EED45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765175"/>
            <a:ext cx="8712200" cy="5216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3800" dirty="0"/>
              <a:t>К </a:t>
            </a:r>
            <a:r>
              <a:rPr lang="ru-RU" sz="3800" b="1" dirty="0"/>
              <a:t>парадигматике</a:t>
            </a:r>
            <a:r>
              <a:rPr lang="ru-RU" sz="3800" dirty="0"/>
              <a:t> относятся группировки слов в системе языка, основой которых выступает </a:t>
            </a:r>
            <a:r>
              <a:rPr lang="ru-RU" sz="3800" dirty="0">
                <a:solidFill>
                  <a:srgbClr val="C00000"/>
                </a:solidFill>
              </a:rPr>
              <a:t>оппозиция </a:t>
            </a:r>
            <a:r>
              <a:rPr lang="ru-RU" sz="3300" dirty="0">
                <a:solidFill>
                  <a:srgbClr val="C00000"/>
                </a:solidFill>
              </a:rPr>
              <a:t>(</a:t>
            </a:r>
            <a:r>
              <a:rPr lang="ru-RU" sz="3300" dirty="0" err="1">
                <a:solidFill>
                  <a:srgbClr val="C00000"/>
                </a:solidFill>
              </a:rPr>
              <a:t>семное</a:t>
            </a:r>
            <a:r>
              <a:rPr lang="ru-RU" sz="3300" dirty="0">
                <a:solidFill>
                  <a:srgbClr val="C00000"/>
                </a:solidFill>
              </a:rPr>
              <a:t> противопоставление)</a:t>
            </a:r>
            <a:r>
              <a:rPr lang="ru-RU" sz="3800" dirty="0"/>
              <a:t>:</a:t>
            </a:r>
          </a:p>
          <a:p>
            <a:pPr eaLnBrk="1" hangingPunct="1">
              <a:defRPr/>
            </a:pPr>
            <a:r>
              <a:rPr lang="ru-RU" sz="3600" dirty="0"/>
              <a:t>синонимия (</a:t>
            </a:r>
            <a:r>
              <a:rPr lang="ru-RU" sz="3600" i="1" dirty="0"/>
              <a:t>печальный</a:t>
            </a:r>
            <a:r>
              <a:rPr lang="ru-RU" sz="3600" dirty="0"/>
              <a:t> – </a:t>
            </a:r>
            <a:r>
              <a:rPr lang="ru-RU" sz="3600" i="1" dirty="0"/>
              <a:t>грустный</a:t>
            </a:r>
            <a:r>
              <a:rPr lang="ru-RU" sz="3600" dirty="0"/>
              <a:t>), </a:t>
            </a:r>
          </a:p>
          <a:p>
            <a:pPr eaLnBrk="1" hangingPunct="1">
              <a:defRPr/>
            </a:pPr>
            <a:r>
              <a:rPr lang="ru-RU" sz="3600" dirty="0"/>
              <a:t>антонимия (</a:t>
            </a:r>
            <a:r>
              <a:rPr lang="ru-RU" sz="3600" i="1" dirty="0"/>
              <a:t>день</a:t>
            </a:r>
            <a:r>
              <a:rPr lang="ru-RU" sz="3600" dirty="0"/>
              <a:t> – </a:t>
            </a:r>
            <a:r>
              <a:rPr lang="ru-RU" sz="3600" i="1" dirty="0"/>
              <a:t>ночь</a:t>
            </a:r>
            <a:r>
              <a:rPr lang="ru-RU" sz="3600" dirty="0"/>
              <a:t>), </a:t>
            </a:r>
          </a:p>
          <a:p>
            <a:pPr eaLnBrk="1" hangingPunct="1">
              <a:defRPr/>
            </a:pPr>
            <a:r>
              <a:rPr lang="ru-RU" sz="3600" dirty="0" err="1"/>
              <a:t>соположенность</a:t>
            </a:r>
            <a:r>
              <a:rPr lang="ru-RU" sz="3600" dirty="0"/>
              <a:t> (</a:t>
            </a:r>
            <a:r>
              <a:rPr lang="ru-RU" sz="3600" i="1" dirty="0"/>
              <a:t>сосна</a:t>
            </a:r>
            <a:r>
              <a:rPr lang="ru-RU" sz="3600" dirty="0"/>
              <a:t> – </a:t>
            </a:r>
            <a:r>
              <a:rPr lang="ru-RU" sz="3600" i="1" dirty="0"/>
              <a:t>ель</a:t>
            </a:r>
            <a:r>
              <a:rPr lang="ru-RU" sz="3600" dirty="0"/>
              <a:t> – </a:t>
            </a:r>
            <a:r>
              <a:rPr lang="ru-RU" sz="3600" i="1" dirty="0"/>
              <a:t>кедр</a:t>
            </a:r>
            <a:r>
              <a:rPr lang="ru-RU" sz="3600" dirty="0"/>
              <a:t>), </a:t>
            </a:r>
          </a:p>
          <a:p>
            <a:pPr eaLnBrk="1" hangingPunct="1">
              <a:defRPr/>
            </a:pPr>
            <a:r>
              <a:rPr lang="ru-RU" sz="3600" dirty="0"/>
              <a:t>включение (</a:t>
            </a:r>
            <a:r>
              <a:rPr lang="ru-RU" sz="3600" i="1" dirty="0"/>
              <a:t>дерево</a:t>
            </a:r>
            <a:r>
              <a:rPr lang="ru-RU" sz="3600" dirty="0"/>
              <a:t> – </a:t>
            </a:r>
            <a:r>
              <a:rPr lang="ru-RU" sz="3600" i="1" dirty="0"/>
              <a:t>сосна</a:t>
            </a:r>
            <a:r>
              <a:rPr lang="ru-RU" sz="36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>
            <a:extLst>
              <a:ext uri="{FF2B5EF4-FFF2-40B4-BE49-F238E27FC236}">
                <a16:creationId xmlns="" xmlns:a16="http://schemas.microsoft.com/office/drawing/2014/main" id="{2ABEA29F-F8F1-4358-B920-6E1B768A78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3800" dirty="0"/>
              <a:t>К </a:t>
            </a:r>
            <a:r>
              <a:rPr lang="ru-RU" altLang="ru-RU" sz="3800" b="1" dirty="0"/>
              <a:t>синтагматике</a:t>
            </a:r>
            <a:r>
              <a:rPr lang="ru-RU" altLang="ru-RU" sz="3800" dirty="0"/>
              <a:t> относят группировки слов по их </a:t>
            </a:r>
            <a:r>
              <a:rPr lang="ru-RU" altLang="ru-RU" sz="3800" dirty="0">
                <a:solidFill>
                  <a:srgbClr val="C00000"/>
                </a:solidFill>
              </a:rPr>
              <a:t>расположению в речи (позиции)</a:t>
            </a:r>
            <a:r>
              <a:rPr lang="ru-RU" altLang="ru-RU" sz="3800" dirty="0"/>
              <a:t>: языковые единицы, следуя одна за другой, образуют языковую цепочку – синтагму, внутри которой они находятся в синтагматических отношениях.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49AB19A-32D0-477C-84BB-CB83374D16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6713" y="188913"/>
          <a:ext cx="8351837" cy="37861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98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3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8597">
                <a:tc>
                  <a:txBody>
                    <a:bodyPr/>
                    <a:lstStyle/>
                    <a:p>
                      <a:pPr algn="ctr"/>
                      <a:r>
                        <a:rPr lang="ru-RU" sz="3500" dirty="0"/>
                        <a:t>Парадигматика </a:t>
                      </a:r>
                      <a:r>
                        <a:rPr lang="ru-RU" sz="3500" kern="1200" dirty="0">
                          <a:effectLst/>
                        </a:rPr>
                        <a:t>↓</a:t>
                      </a:r>
                      <a:endParaRPr lang="ru-RU" sz="3500" dirty="0"/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kern="1200" dirty="0"/>
                        <a:t>Синтагматика</a:t>
                      </a:r>
                      <a:r>
                        <a:rPr lang="ru-RU" sz="3000" dirty="0"/>
                        <a:t> </a:t>
                      </a:r>
                      <a:r>
                        <a:rPr lang="ru-RU" sz="3000" kern="1200" dirty="0">
                          <a:effectLst/>
                        </a:rPr>
                        <a:t>→</a:t>
                      </a:r>
                      <a:endParaRPr lang="ru-RU" sz="3000" dirty="0"/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5863">
                <a:tc>
                  <a:txBody>
                    <a:bodyPr/>
                    <a:lstStyle/>
                    <a:p>
                      <a:r>
                        <a:rPr lang="ru-RU" sz="3500" i="1" dirty="0"/>
                        <a:t>козленок</a:t>
                      </a: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r>
                        <a:rPr lang="ru-RU" sz="3000" i="1" kern="1200" dirty="0">
                          <a:effectLst/>
                        </a:rPr>
                        <a:t>серый, бежит   </a:t>
                      </a:r>
                    </a:p>
                    <a:p>
                      <a:r>
                        <a:rPr lang="ru-RU" sz="3000" i="1" kern="1200" dirty="0">
                          <a:effectLst/>
                        </a:rPr>
                        <a:t>блеет, бодается</a:t>
                      </a:r>
                      <a:endParaRPr lang="ru-RU" sz="3000" i="1" dirty="0"/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863">
                <a:tc>
                  <a:txBody>
                    <a:bodyPr/>
                    <a:lstStyle/>
                    <a:p>
                      <a:r>
                        <a:rPr lang="ru-RU" sz="3500" i="1" dirty="0"/>
                        <a:t>котенок</a:t>
                      </a: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r>
                        <a:rPr lang="ru-RU" sz="3000" i="1" kern="1200" dirty="0">
                          <a:effectLst/>
                        </a:rPr>
                        <a:t>серый, бежит    </a:t>
                      </a:r>
                    </a:p>
                    <a:p>
                      <a:r>
                        <a:rPr lang="ru-RU" sz="3000" i="1" kern="1200" dirty="0">
                          <a:effectLst/>
                        </a:rPr>
                        <a:t>мурлычет, царапается</a:t>
                      </a:r>
                      <a:endParaRPr lang="ru-RU" sz="3000" i="1" dirty="0"/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863">
                <a:tc>
                  <a:txBody>
                    <a:bodyPr/>
                    <a:lstStyle/>
                    <a:p>
                      <a:r>
                        <a:rPr lang="ru-RU" sz="3500" i="1" dirty="0"/>
                        <a:t>щенок</a:t>
                      </a: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r>
                        <a:rPr lang="ru-RU" sz="3000" i="1" kern="1200" dirty="0">
                          <a:effectLst/>
                        </a:rPr>
                        <a:t>серый, бежит    </a:t>
                      </a:r>
                    </a:p>
                    <a:p>
                      <a:r>
                        <a:rPr lang="ru-RU" sz="3000" i="1" kern="1200" dirty="0">
                          <a:effectLst/>
                        </a:rPr>
                        <a:t>лает, скулит</a:t>
                      </a:r>
                      <a:endParaRPr lang="ru-RU" sz="3000" i="1" dirty="0"/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70CAC2F4-B9A3-430A-87D4-DE286085DD82}"/>
              </a:ext>
            </a:extLst>
          </p:cNvPr>
          <p:cNvSpPr txBox="1">
            <a:spLocks/>
          </p:cNvSpPr>
          <p:nvPr/>
        </p:nvSpPr>
        <p:spPr bwMode="auto">
          <a:xfrm>
            <a:off x="334963" y="4149725"/>
            <a:ext cx="8656637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500" dirty="0"/>
              <a:t>Слова </a:t>
            </a:r>
            <a:r>
              <a:rPr lang="ru-RU" altLang="ru-RU" sz="2500" i="1" dirty="0"/>
              <a:t>козленок, котенок, щенок </a:t>
            </a:r>
            <a:r>
              <a:rPr lang="ru-RU" altLang="ru-RU" sz="2500" dirty="0"/>
              <a:t>образуют парадигму на основе общей семы ‘детеныш домашнего животного’ + каждое из этих слов вступает в синтагматические отношения с другими словами, при этом у них могут возникать общие зоны сочетаемости.</a:t>
            </a:r>
          </a:p>
          <a:p>
            <a:pPr>
              <a:buFontTx/>
              <a:buNone/>
            </a:pPr>
            <a:endParaRPr lang="ru-RU" altLang="ru-RU" sz="25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altLang="ru-RU" sz="25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altLang="ru-RU" sz="25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altLang="ru-RU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="" xmlns:a16="http://schemas.microsoft.com/office/drawing/2014/main" id="{25D815F3-E3E8-4711-BCAF-2287585D4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/>
          </a:p>
        </p:txBody>
      </p:sp>
      <p:sp>
        <p:nvSpPr>
          <p:cNvPr id="12291" name="Объект 2">
            <a:extLst>
              <a:ext uri="{FF2B5EF4-FFF2-40B4-BE49-F238E27FC236}">
                <a16:creationId xmlns="" xmlns:a16="http://schemas.microsoft.com/office/drawing/2014/main" id="{FA873463-13C2-4750-918C-FF37FFF3B1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</a:rPr>
              <a:t>Парадигматические отношения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/>
              <a:t>– это отношения по вертикали (это связи выбора и замены).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</a:rPr>
              <a:t>Синтагматические отношения </a:t>
            </a:r>
            <a:r>
              <a:rPr lang="ru-RU" altLang="ru-RU" dirty="0"/>
              <a:t>– это отношения по горизонтали (линейные отношения).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Существование </a:t>
            </a:r>
            <a:r>
              <a:rPr lang="ru-RU" b="1" dirty="0" smtClean="0"/>
              <a:t>парадигматических</a:t>
            </a:r>
            <a:r>
              <a:rPr lang="ru-RU" dirty="0" smtClean="0"/>
              <a:t> отношений (парадигматика) позволяет говорить о лексической семантике как о </a:t>
            </a:r>
            <a:r>
              <a:rPr lang="ru-RU" b="1" dirty="0" smtClean="0"/>
              <a:t>системе</a:t>
            </a:r>
            <a:r>
              <a:rPr lang="ru-RU" dirty="0" smtClean="0"/>
              <a:t>, а существование </a:t>
            </a:r>
            <a:r>
              <a:rPr lang="ru-RU" b="1" dirty="0" smtClean="0"/>
              <a:t>синтагматических отношений (синтагматика) позволяет этой системе </a:t>
            </a:r>
            <a:r>
              <a:rPr lang="ru-RU" b="1" u="sng" dirty="0" smtClean="0"/>
              <a:t>функционировать</a:t>
            </a:r>
            <a:r>
              <a:rPr lang="ru-RU" dirty="0" smtClean="0"/>
              <a:t>, и в частности лексическим значениям объединяться в более крупные единицы.</a:t>
            </a:r>
          </a:p>
          <a:p>
            <a:r>
              <a:rPr lang="ru-RU" b="1" dirty="0" smtClean="0"/>
              <a:t>Синтагматические отношения — это отношения между знаками, возникающие как результат их комбинирования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Семантическая валентность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С синтагматикой связано понятие семантической валентности. </a:t>
            </a:r>
          </a:p>
          <a:p>
            <a:r>
              <a:rPr lang="ru-RU" b="1" dirty="0" smtClean="0"/>
              <a:t>Семантической валентностью </a:t>
            </a:r>
            <a:r>
              <a:rPr lang="ru-RU" dirty="0" smtClean="0"/>
              <a:t>слова называется переменная в толковании слова, отражающая его способность вступать в семантические отношения с другими словами. Таким образом, семантические валентности являются способом описания семантического взаимодействия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F3360D-10F1-4DDA-814D-B4AB4F4BCBD3}"/>
</file>

<file path=customXml/itemProps2.xml><?xml version="1.0" encoding="utf-8"?>
<ds:datastoreItem xmlns:ds="http://schemas.openxmlformats.org/officeDocument/2006/customXml" ds:itemID="{B63F0BF5-90EB-41C2-A89D-39EC09526049}"/>
</file>

<file path=customXml/itemProps3.xml><?xml version="1.0" encoding="utf-8"?>
<ds:datastoreItem xmlns:ds="http://schemas.openxmlformats.org/officeDocument/2006/customXml" ds:itemID="{F4610CBF-3995-4355-88D9-AB7DF011BEB7}"/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945</Words>
  <Application>Microsoft Office PowerPoint</Application>
  <PresentationFormat>Экран (4:3)</PresentationFormat>
  <Paragraphs>154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Лексико-семантическая система языка:  </vt:lpstr>
      <vt:lpstr>Слайд 2</vt:lpstr>
      <vt:lpstr>Слова в лексической системе языка объединены двумя видами отношений:</vt:lpstr>
      <vt:lpstr>Слайд 4</vt:lpstr>
      <vt:lpstr>Слайд 5</vt:lpstr>
      <vt:lpstr>Слайд 6</vt:lpstr>
      <vt:lpstr>Слайд 7</vt:lpstr>
      <vt:lpstr>Слайд 8</vt:lpstr>
      <vt:lpstr>Семантическая валентность </vt:lpstr>
      <vt:lpstr>Слайд 10</vt:lpstr>
      <vt:lpstr>Слайд 11</vt:lpstr>
      <vt:lpstr>Слайд 12</vt:lpstr>
      <vt:lpstr>Слайд 13</vt:lpstr>
      <vt:lpstr>Типы антонимов:</vt:lpstr>
      <vt:lpstr>Конверсивы – слова, которые описывают одну и ту же ситуацию, но рассматриваемую с точки зрения разных ее участников: выиграть – проиграть, над – под, иметь – принадлежать, младше – старше и т.п. </vt:lpstr>
      <vt:lpstr> Гиперо-гипонимические отношения</vt:lpstr>
      <vt:lpstr>Гиперо-гипонимические отношения – это отношения включения или господства, при которых значение единицы А включает в себя значение единицы Б. </vt:lpstr>
      <vt:lpstr>Слайд 18</vt:lpstr>
      <vt:lpstr>Гипероним – слово с более широким значением, выражающее общее, родовое понятие. </vt:lpstr>
      <vt:lpstr>Слайд 20</vt:lpstr>
      <vt:lpstr>Гиперо-гипонимические отношения  относительны, т.к. гипоним может выступать как гипероним. </vt:lpstr>
      <vt:lpstr>Согипонимы </vt:lpstr>
      <vt:lpstr>Слайд 23</vt:lpstr>
      <vt:lpstr>Несовместимость</vt:lpstr>
      <vt:lpstr>Партитивные отношения (отношения «часть – целое»)  связывают имя некоторого объекта с именами его составных частей.</vt:lpstr>
      <vt:lpstr>Корреляция семантической производности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семасиология: основные категории, концепции, проблемы.</dc:title>
  <dc:creator>Виктория</dc:creator>
  <cp:lastModifiedBy>Виктория</cp:lastModifiedBy>
  <cp:revision>24</cp:revision>
  <dcterms:created xsi:type="dcterms:W3CDTF">2022-02-07T21:38:47Z</dcterms:created>
  <dcterms:modified xsi:type="dcterms:W3CDTF">2022-05-21T06:48:39Z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