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3" r:id="rId4"/>
    <p:sldId id="304" r:id="rId5"/>
    <p:sldId id="305" r:id="rId6"/>
    <p:sldId id="306" r:id="rId7"/>
    <p:sldId id="285" r:id="rId8"/>
    <p:sldId id="286" r:id="rId9"/>
    <p:sldId id="287" r:id="rId10"/>
    <p:sldId id="288" r:id="rId11"/>
    <p:sldId id="289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9D45-1239-48B7-BC96-9CE785F25C48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BA02-9260-4688-BA6A-3EC47918C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Лексическое и грамматическое значение. </a:t>
            </a:r>
            <a:br>
              <a:rPr lang="ru-RU" b="1" dirty="0" smtClean="0"/>
            </a:br>
            <a:r>
              <a:rPr lang="ru-RU" b="1" dirty="0" smtClean="0"/>
              <a:t>Способы представления значения слова.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chemeClr val="tx1"/>
                </a:solidFill>
              </a:rPr>
              <a:t>Компонентный анализ</a:t>
            </a:r>
            <a:r>
              <a:rPr lang="ru-RU" sz="4400" dirty="0" smtClean="0"/>
              <a:t>.</a:t>
            </a:r>
          </a:p>
          <a:p>
            <a:r>
              <a:rPr lang="ru-RU" sz="3300" dirty="0" smtClean="0">
                <a:solidFill>
                  <a:schemeClr val="tx1"/>
                </a:solidFill>
              </a:rPr>
              <a:t>Лекция 2.</a:t>
            </a:r>
            <a:endParaRPr lang="ru-RU" sz="3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примере слова </a:t>
            </a:r>
            <a:r>
              <a:rPr lang="en-US" i="1" dirty="0" smtClean="0"/>
              <a:t>magazine </a:t>
            </a:r>
            <a:r>
              <a:rPr lang="ru-RU" dirty="0" smtClean="0"/>
              <a:t>'журнал'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Этап 1: </a:t>
            </a:r>
            <a:r>
              <a:rPr lang="ru-RU" b="1" dirty="0" smtClean="0"/>
              <a:t>определить ту единицу смысла, которая включает значение слова </a:t>
            </a:r>
            <a:r>
              <a:rPr lang="en-US" b="1" i="1" dirty="0" smtClean="0"/>
              <a:t>magazine</a:t>
            </a:r>
            <a:r>
              <a:rPr lang="ru-RU" b="1" i="1" dirty="0" smtClean="0"/>
              <a:t>, </a:t>
            </a:r>
            <a:r>
              <a:rPr lang="ru-RU" b="1" dirty="0" smtClean="0"/>
              <a:t>т.е., иначе говоря, найти ближайший </a:t>
            </a:r>
            <a:r>
              <a:rPr lang="ru-RU" b="1" dirty="0" err="1" smtClean="0"/>
              <a:t>гипероним</a:t>
            </a:r>
            <a:r>
              <a:rPr lang="ru-RU" b="1" dirty="0" smtClean="0"/>
              <a:t> для этого слова</a:t>
            </a:r>
            <a:r>
              <a:rPr lang="ru-RU" dirty="0" smtClean="0"/>
              <a:t>. Его значение и будет искомым компонентом смысла. Для большинства носителей английского языка это будет значение слова </a:t>
            </a:r>
            <a:r>
              <a:rPr lang="en-US" b="1" i="1" dirty="0" smtClean="0"/>
              <a:t>periodical </a:t>
            </a:r>
            <a:r>
              <a:rPr lang="ru-RU" b="1" dirty="0" smtClean="0"/>
              <a:t>'периодическое издание*.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Этап </a:t>
            </a:r>
            <a:r>
              <a:rPr lang="ru-RU" i="1" dirty="0" smtClean="0"/>
              <a:t>2: </a:t>
            </a:r>
            <a:r>
              <a:rPr lang="ru-RU" b="1" dirty="0" smtClean="0"/>
              <a:t>найти те единицы, которые могут считаться включенными в значение слова, т. е. посмотреть, каково значение его гипонимов</a:t>
            </a:r>
            <a:r>
              <a:rPr lang="ru-RU" dirty="0" smtClean="0"/>
              <a:t>. Для некоторых носителей языка это будут гипонимы </a:t>
            </a:r>
            <a:r>
              <a:rPr lang="en-US" b="1" i="1" dirty="0" smtClean="0"/>
              <a:t>pulps</a:t>
            </a:r>
            <a:r>
              <a:rPr lang="ru-RU" b="1" i="1" dirty="0" smtClean="0"/>
              <a:t> (бульварные журналы), </a:t>
            </a:r>
            <a:r>
              <a:rPr lang="en-US" b="1" i="1" dirty="0" smtClean="0"/>
              <a:t>comics</a:t>
            </a:r>
            <a:r>
              <a:rPr lang="en-US" i="1" dirty="0" smtClean="0"/>
              <a:t> </a:t>
            </a:r>
            <a:r>
              <a:rPr lang="ru-RU" dirty="0" smtClean="0"/>
              <a:t>и т.д. Но для многих носителей американского варианта английского языка на этом уровне будут располагаться прежде всего </a:t>
            </a:r>
            <a:r>
              <a:rPr lang="ru-RU" b="1" dirty="0" smtClean="0"/>
              <a:t>названия конкретных журналов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Этап 3: </a:t>
            </a:r>
            <a:r>
              <a:rPr lang="ru-RU" b="1" dirty="0" smtClean="0"/>
              <a:t>исследование единиц того же самого иерархического уров­ня, которые находятся с интересующим нас значением в отношении несовместимости или пересечения</a:t>
            </a:r>
            <a:r>
              <a:rPr lang="ru-RU" dirty="0" smtClean="0"/>
              <a:t>. </a:t>
            </a:r>
            <a:r>
              <a:rPr lang="ru-RU" b="1" dirty="0" smtClean="0"/>
              <a:t>Это прежде всего слова </a:t>
            </a:r>
            <a:r>
              <a:rPr lang="en-US" b="1" i="1" dirty="0" smtClean="0"/>
              <a:t>book </a:t>
            </a:r>
            <a:r>
              <a:rPr lang="ru-RU" b="1" dirty="0" smtClean="0"/>
              <a:t>'книга', </a:t>
            </a:r>
            <a:r>
              <a:rPr lang="en-US" b="1" i="1" dirty="0" smtClean="0"/>
              <a:t>pamphlet </a:t>
            </a:r>
            <a:r>
              <a:rPr lang="ru-RU" b="1" dirty="0" smtClean="0"/>
              <a:t>'памфлет', </a:t>
            </a:r>
            <a:r>
              <a:rPr lang="en-US" b="1" i="1" dirty="0" smtClean="0"/>
              <a:t>newspaper </a:t>
            </a:r>
            <a:r>
              <a:rPr lang="ru-RU" b="1" dirty="0" smtClean="0"/>
              <a:t>'газета' и </a:t>
            </a:r>
            <a:r>
              <a:rPr lang="en-US" b="1" i="1" dirty="0" smtClean="0"/>
              <a:t>journal </a:t>
            </a:r>
            <a:r>
              <a:rPr lang="ru-RU" b="1" dirty="0" smtClean="0"/>
              <a:t>'журнал (преимуществен­но научный)'.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en-US" i="1" dirty="0" smtClean="0"/>
              <a:t>Magazine </a:t>
            </a:r>
            <a:r>
              <a:rPr lang="ru-RU" dirty="0" smtClean="0"/>
              <a:t>противопоставлен </a:t>
            </a:r>
            <a:r>
              <a:rPr lang="en-US" i="1" dirty="0" smtClean="0"/>
              <a:t>newspaper </a:t>
            </a:r>
            <a:r>
              <a:rPr lang="ru-RU" dirty="0" smtClean="0"/>
              <a:t>как издание сброшюрованное или переплетенное. Противопоставляя </a:t>
            </a:r>
            <a:r>
              <a:rPr lang="en-US" i="1" dirty="0" smtClean="0"/>
              <a:t>magazine </a:t>
            </a:r>
            <a:r>
              <a:rPr lang="ru-RU" i="1" dirty="0" smtClean="0"/>
              <a:t>— </a:t>
            </a:r>
            <a:r>
              <a:rPr lang="en-US" i="1" dirty="0" smtClean="0"/>
              <a:t>journal</a:t>
            </a:r>
            <a:r>
              <a:rPr lang="ru-RU" i="1" dirty="0" smtClean="0"/>
              <a:t>, </a:t>
            </a:r>
            <a:r>
              <a:rPr lang="ru-RU" dirty="0" smtClean="0"/>
              <a:t>определяем, что из­дание, называемое </a:t>
            </a:r>
            <a:r>
              <a:rPr lang="en-US" i="1" dirty="0" smtClean="0"/>
              <a:t>journal</a:t>
            </a:r>
            <a:r>
              <a:rPr lang="ru-RU" i="1" dirty="0" smtClean="0"/>
              <a:t>, </a:t>
            </a:r>
            <a:r>
              <a:rPr lang="ru-RU" dirty="0" smtClean="0"/>
              <a:t>обычно является более специальным по своему содержанию (например, научные журналы).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Этап 4: </a:t>
            </a:r>
            <a:r>
              <a:rPr lang="ru-RU" b="1" dirty="0" smtClean="0"/>
              <a:t>Составление списка</a:t>
            </a:r>
            <a:r>
              <a:rPr lang="ru-RU" dirty="0" smtClean="0"/>
              <a:t> минимальных диагностических компонентов. </a:t>
            </a:r>
            <a:r>
              <a:rPr lang="ru-RU" b="1" dirty="0" smtClean="0"/>
              <a:t>В нашем случае это будут три компонента: 'периодическое издание', 'переплетенное или сброшюрованное' и 'по содержанию и оформлению носящее довольно популярный характер'.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Этап 5</a:t>
            </a:r>
            <a:r>
              <a:rPr lang="ru-RU" i="1" dirty="0" smtClean="0"/>
              <a:t>: </a:t>
            </a:r>
            <a:r>
              <a:rPr lang="ru-RU" dirty="0" smtClean="0"/>
              <a:t>заключительный, состоит в формулировании дефиниции слова на основе его диагностических компонентов. 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dirty="0" smtClean="0"/>
              <a:t>Такая дефиниция обычно включает указание </a:t>
            </a:r>
            <a:r>
              <a:rPr lang="ru-RU" b="1" dirty="0" smtClean="0"/>
              <a:t>на класс</a:t>
            </a:r>
            <a:r>
              <a:rPr lang="ru-RU" dirty="0" smtClean="0"/>
              <a:t>, к которому принадлежит значение</a:t>
            </a:r>
            <a:r>
              <a:rPr lang="ru-RU" b="1" dirty="0" smtClean="0"/>
              <a:t> (фактически — указание на значение ближайшего </a:t>
            </a:r>
            <a:r>
              <a:rPr lang="ru-RU" b="1" dirty="0" err="1" smtClean="0"/>
              <a:t>гиперонима</a:t>
            </a:r>
            <a:r>
              <a:rPr lang="ru-RU" b="1" dirty="0" smtClean="0"/>
              <a:t>), </a:t>
            </a:r>
            <a:r>
              <a:rPr lang="ru-RU" dirty="0" smtClean="0"/>
              <a:t>и на значимые </a:t>
            </a:r>
            <a:r>
              <a:rPr lang="ru-RU" b="1" dirty="0" smtClean="0"/>
              <a:t>противопоставления со значениями смежными, пересекающимися и дополнительными</a:t>
            </a:r>
            <a:r>
              <a:rPr lang="ru-RU" dirty="0" smtClean="0"/>
              <a:t>. При дефиниции полезно дать также </a:t>
            </a:r>
            <a:r>
              <a:rPr lang="ru-RU" b="1" dirty="0" smtClean="0"/>
              <a:t>иллюстрацию значения в виде перечисления гипонимов данного слова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нашем случае дефиниция могла бы выглядеть следующим образом: </a:t>
            </a:r>
            <a:r>
              <a:rPr lang="ru-RU" i="1" dirty="0" smtClean="0"/>
              <a:t>периодическое издание, в переплетенном или сброшюрованном виде, имеющее относительно популярное содержание и броское оформление, например </a:t>
            </a:r>
            <a:r>
              <a:rPr lang="en-US" i="1" dirty="0" smtClean="0"/>
              <a:t>Time</a:t>
            </a:r>
            <a:r>
              <a:rPr lang="ru-RU" i="1" dirty="0" smtClean="0"/>
              <a:t>, </a:t>
            </a:r>
            <a:r>
              <a:rPr lang="en-US" i="1" dirty="0" smtClean="0"/>
              <a:t>Fortune</a:t>
            </a:r>
            <a:r>
              <a:rPr lang="ru-RU" i="1" dirty="0" smtClean="0"/>
              <a:t>, </a:t>
            </a:r>
            <a:r>
              <a:rPr lang="en-US" i="1" dirty="0" smtClean="0"/>
              <a:t>Sports Illustrated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Прототипический</a:t>
            </a:r>
            <a:r>
              <a:rPr lang="ru-RU" b="1" dirty="0" smtClean="0"/>
              <a:t> </a:t>
            </a:r>
            <a:r>
              <a:rPr lang="ru-RU" b="1" dirty="0" smtClean="0"/>
              <a:t>подход к исследованию семантики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Психологические опыты Э. </a:t>
            </a:r>
            <a:r>
              <a:rPr lang="ru-RU" dirty="0" err="1" smtClean="0"/>
              <a:t>Рош</a:t>
            </a:r>
            <a:r>
              <a:rPr lang="ru-RU" dirty="0" smtClean="0"/>
              <a:t> показали, что любая категория имеет внутреннюю структуру, состоящую</a:t>
            </a:r>
            <a:r>
              <a:rPr lang="ru-RU" b="1" dirty="0" smtClean="0"/>
              <a:t> </a:t>
            </a:r>
            <a:r>
              <a:rPr lang="ru-RU" dirty="0" smtClean="0"/>
              <a:t>из</a:t>
            </a:r>
            <a:r>
              <a:rPr lang="ru-RU" b="1" dirty="0" smtClean="0"/>
              <a:t> центра (прототипа) и периферии</a:t>
            </a:r>
            <a:r>
              <a:rPr lang="ru-RU" dirty="0" smtClean="0"/>
              <a:t>. Можно сказать, что прототипом является эталонный член данной категории, в котором воплощены наиболее характерные ее признаки.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Так, наиболее типичной мебелью в результате эксперимента был признан стул, а наиболее типичной птицей — малиновка.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Следует отметить, что выделение того или иного прототипа обусловлено </a:t>
            </a:r>
            <a:r>
              <a:rPr lang="ru-RU" b="1" dirty="0" smtClean="0"/>
              <a:t>языковыми и культурными особенностями</a:t>
            </a:r>
            <a:r>
              <a:rPr lang="ru-RU" dirty="0" smtClean="0"/>
              <a:t>. Так, если мы говорим о русском языке, едва ли малиновка, достаточно редкая в России птица, может считаться наиболее типичным представителем данной категории. Для русского языка прототипом, безусловно, окажется </a:t>
            </a:r>
            <a:r>
              <a:rPr lang="ru-RU" b="1" dirty="0" smtClean="0"/>
              <a:t>воробей</a:t>
            </a:r>
            <a:r>
              <a:rPr lang="ru-RU" dirty="0" smtClean="0"/>
              <a:t>. Так же различается выделение прототипа фрукта в русской и американской культурах. Для русских наиболее типичный фрукт — яблоко, а для американцев — апельсин.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Толкование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b="1" dirty="0" smtClean="0"/>
              <a:t>В толкованиях не должно быть круга</a:t>
            </a:r>
            <a:r>
              <a:rPr lang="ru-RU" dirty="0" smtClean="0"/>
              <a:t> — </a:t>
            </a:r>
            <a:r>
              <a:rPr lang="ru-RU" b="1" dirty="0" smtClean="0"/>
              <a:t>толкования А через В, а В через 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</a:t>
            </a:r>
            <a:r>
              <a:rPr lang="ru-RU" b="1" dirty="0" smtClean="0"/>
              <a:t>. Каждое толкование должно строиться</a:t>
            </a:r>
            <a:r>
              <a:rPr lang="ru-RU" dirty="0" smtClean="0"/>
              <a:t> не непосредственно из простейших единиц, а из максимально крупных, какие только есть в словаре, т. е. </a:t>
            </a:r>
            <a:r>
              <a:rPr lang="ru-RU" b="1" dirty="0" smtClean="0"/>
              <a:t>из семантических «непосредственных составляющих».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Коннотация</a:t>
            </a:r>
            <a:r>
              <a:rPr lang="ru-RU" dirty="0" smtClean="0"/>
              <a:t>, или семантическая ассоциация.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Это дополнительные элементы значения определенного типа — экспрессивные, стилистические, оценочные;</a:t>
            </a:r>
          </a:p>
          <a:p>
            <a:r>
              <a:rPr lang="ru-RU" b="1" dirty="0" smtClean="0"/>
              <a:t>дополнительный по отношению к предметно-понятийному значению, или как ‘необязательный и потому не входящий в основное значение</a:t>
            </a:r>
            <a:r>
              <a:rPr lang="ru-RU" dirty="0" smtClean="0"/>
              <a:t>’;</a:t>
            </a:r>
          </a:p>
          <a:p>
            <a:r>
              <a:rPr lang="ru-RU" b="1" dirty="0" smtClean="0"/>
              <a:t>несущественные, но устойчивые признаки понятия, которые воплощают принятую в данном языковом коллективе оценку соответствующего предмета или факта действительности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коннотаций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Примером коннотаций служат признаки </a:t>
            </a:r>
            <a:r>
              <a:rPr lang="ru-RU" i="1" dirty="0" smtClean="0"/>
              <a:t>'упрямства' и 'тупости' </a:t>
            </a:r>
            <a:r>
              <a:rPr lang="ru-RU" dirty="0" smtClean="0"/>
              <a:t>у слова осел; признак</a:t>
            </a:r>
            <a:r>
              <a:rPr lang="ru-RU" i="1" dirty="0" smtClean="0"/>
              <a:t> 'монотонности' </a:t>
            </a:r>
            <a:r>
              <a:rPr lang="ru-RU" dirty="0" smtClean="0"/>
              <a:t>у слова пилить, признаки </a:t>
            </a:r>
            <a:r>
              <a:rPr lang="ru-RU" i="1" dirty="0" smtClean="0"/>
              <a:t>'быстроты' и 'непостоянства' </a:t>
            </a:r>
            <a:r>
              <a:rPr lang="ru-RU" dirty="0" smtClean="0"/>
              <a:t>у слова ветер.</a:t>
            </a:r>
          </a:p>
          <a:p>
            <a:r>
              <a:rPr lang="ru-RU" dirty="0" smtClean="0"/>
              <a:t>Выражения типа </a:t>
            </a:r>
            <a:r>
              <a:rPr lang="ru-RU" i="1" dirty="0" smtClean="0"/>
              <a:t>Немец есть немец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Оппозиция лексического и грамматического значения.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Способы представления значения слова. Компонентный анализ.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Прототипический</a:t>
            </a:r>
            <a:r>
              <a:rPr lang="ru-RU" dirty="0" smtClean="0"/>
              <a:t> подход к исследованию семантики. Толкование.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Коннотация, или семантическая ассоциация. Внутренняя форма слова (мотивировка).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Коннотации и соответствующие им вторичные переносные значения вообще характерны для названий животных. Ср. употребление по отношению к людям таких слов, как </a:t>
            </a:r>
            <a:r>
              <a:rPr lang="ru-RU" i="1" dirty="0" smtClean="0"/>
              <a:t>баран, кобель, козел, корова, лиса, лошадь, медведь, слон</a:t>
            </a:r>
            <a:r>
              <a:rPr lang="ru-RU" dirty="0" smtClean="0"/>
              <a:t> и </a:t>
            </a:r>
            <a:r>
              <a:rPr lang="ru-RU" dirty="0" err="1" smtClean="0"/>
              <a:t>др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Коннотации специфичны для каждого языка и обусловлены языковой и культурной спецификой.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Так, очень яркие коннотации есть у русского слова </a:t>
            </a:r>
            <a:r>
              <a:rPr lang="ru-RU" i="1" dirty="0" smtClean="0"/>
              <a:t>тёща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Отличные от русских коннотации обнаруживаются в следующих  сравнениях английского языка:</a:t>
            </a:r>
          </a:p>
          <a:p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cheerful</a:t>
            </a:r>
            <a:r>
              <a:rPr lang="ru-RU" dirty="0" smtClean="0"/>
              <a:t> </a:t>
            </a:r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lark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cool</a:t>
            </a:r>
            <a:r>
              <a:rPr lang="ru-RU" dirty="0" smtClean="0"/>
              <a:t> </a:t>
            </a:r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cucumber</a:t>
            </a:r>
            <a:r>
              <a:rPr lang="ru-RU" dirty="0" smtClean="0"/>
              <a:t> </a:t>
            </a:r>
          </a:p>
          <a:p>
            <a:r>
              <a:rPr lang="en-US" dirty="0" smtClean="0"/>
              <a:t>as drunk as a skunk </a:t>
            </a:r>
            <a:endParaRPr lang="ru-RU" dirty="0" smtClean="0"/>
          </a:p>
          <a:p>
            <a:r>
              <a:rPr lang="en-US" dirty="0" smtClean="0"/>
              <a:t>as violent as a gorilla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stubborn as a goat </a:t>
            </a:r>
            <a:endParaRPr lang="ru-RU" dirty="0" smtClean="0"/>
          </a:p>
          <a:p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mad</a:t>
            </a:r>
            <a:r>
              <a:rPr lang="ru-RU" dirty="0" smtClean="0"/>
              <a:t> </a:t>
            </a:r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hatter</a:t>
            </a:r>
            <a:r>
              <a:rPr lang="ru-RU" dirty="0" smtClean="0"/>
              <a:t> </a:t>
            </a:r>
          </a:p>
          <a:p>
            <a:r>
              <a:rPr lang="en-US" dirty="0" smtClean="0"/>
              <a:t>as humorless as a German </a:t>
            </a:r>
            <a:endParaRPr lang="ru-RU" dirty="0" smtClean="0"/>
          </a:p>
          <a:p>
            <a:r>
              <a:rPr lang="ru-RU" dirty="0" err="1" smtClean="0"/>
              <a:t>mad</a:t>
            </a:r>
            <a:r>
              <a:rPr lang="ru-RU" dirty="0" smtClean="0"/>
              <a:t> </a:t>
            </a:r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March</a:t>
            </a:r>
            <a:r>
              <a:rPr lang="ru-RU" dirty="0" smtClean="0"/>
              <a:t> </a:t>
            </a:r>
            <a:r>
              <a:rPr lang="ru-RU" dirty="0" err="1" smtClean="0"/>
              <a:t>hare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hare-brained</a:t>
            </a:r>
            <a:r>
              <a:rPr lang="ru-RU" dirty="0" smtClean="0"/>
              <a:t> </a:t>
            </a:r>
          </a:p>
          <a:p>
            <a:r>
              <a:rPr lang="en-US" dirty="0" smtClean="0"/>
              <a:t>to chicken out of </a:t>
            </a:r>
            <a:r>
              <a:rPr lang="en-US" dirty="0" err="1" smtClean="0"/>
              <a:t>sth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work</a:t>
            </a:r>
            <a:r>
              <a:rPr lang="ru-RU" dirty="0" smtClean="0"/>
              <a:t> </a:t>
            </a:r>
            <a:r>
              <a:rPr lang="ru-RU" dirty="0" err="1" smtClean="0"/>
              <a:t>like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horse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cross</a:t>
            </a:r>
            <a:r>
              <a:rPr lang="ru-RU" dirty="0" smtClean="0"/>
              <a:t> </a:t>
            </a:r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bear</a:t>
            </a:r>
            <a:r>
              <a:rPr lang="ru-RU" dirty="0" smtClean="0"/>
              <a:t> (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sore</a:t>
            </a:r>
            <a:r>
              <a:rPr lang="ru-RU" dirty="0" smtClean="0"/>
              <a:t> </a:t>
            </a:r>
            <a:r>
              <a:rPr lang="ru-RU" dirty="0" err="1" smtClean="0"/>
              <a:t>head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gruff</a:t>
            </a:r>
            <a:r>
              <a:rPr lang="ru-RU" dirty="0" smtClean="0"/>
              <a:t> </a:t>
            </a:r>
            <a:r>
              <a:rPr lang="ru-RU" dirty="0" err="1" smtClean="0"/>
              <a:t>as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bear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Внутренняя </a:t>
            </a:r>
            <a:r>
              <a:rPr lang="ru-RU" b="1" dirty="0" smtClean="0"/>
              <a:t>форма слова (мотивировка).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Среди связанных со словом значений, но не описываемых с помощью толкования следует упомянуть и </a:t>
            </a:r>
            <a:r>
              <a:rPr lang="ru-RU" b="1" dirty="0" smtClean="0"/>
              <a:t>внутреннюю форму слова </a:t>
            </a:r>
            <a:r>
              <a:rPr lang="ru-RU" dirty="0" smtClean="0"/>
              <a:t>(</a:t>
            </a:r>
            <a:r>
              <a:rPr lang="ru-RU" i="1" dirty="0" smtClean="0"/>
              <a:t>подснежник</a:t>
            </a:r>
            <a:r>
              <a:rPr lang="ru-RU" dirty="0" smtClean="0"/>
              <a:t>). </a:t>
            </a:r>
            <a:r>
              <a:rPr lang="ru-RU" b="1" dirty="0" smtClean="0"/>
              <a:t>Это прозрачный словообразовательный смысл, который, по-видимому, не должен включаться в толкование.</a:t>
            </a:r>
            <a:r>
              <a:rPr lang="ru-RU" dirty="0" smtClean="0"/>
              <a:t> Тем не менее внутренняя форма, как и коннотация, может обыгрываться в текстах и влиять на употребление слова.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="" xmlns:a16="http://schemas.microsoft.com/office/drawing/2014/main" id="{3CE493DF-2567-4EE8-9378-72F05263C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Литература</a:t>
            </a:r>
          </a:p>
        </p:txBody>
      </p:sp>
      <p:sp>
        <p:nvSpPr>
          <p:cNvPr id="52227" name="Объект 2">
            <a:extLst>
              <a:ext uri="{FF2B5EF4-FFF2-40B4-BE49-F238E27FC236}">
                <a16:creationId xmlns="" xmlns:a16="http://schemas.microsoft.com/office/drawing/2014/main" id="{2F07BF1F-2D27-4599-979A-C276FC53C9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149350"/>
            <a:ext cx="8280400" cy="52657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300" b="1" dirty="0" err="1"/>
              <a:t>Вендина</a:t>
            </a:r>
            <a:r>
              <a:rPr lang="ru-RU" altLang="ru-RU" sz="2300" b="1" dirty="0"/>
              <a:t>,</a:t>
            </a:r>
            <a:r>
              <a:rPr lang="en-US" altLang="ru-RU" sz="2300" b="1" dirty="0"/>
              <a:t> </a:t>
            </a:r>
            <a:r>
              <a:rPr lang="ru-RU" altLang="ru-RU" sz="2300" b="1" dirty="0"/>
              <a:t>Т.И. </a:t>
            </a:r>
            <a:r>
              <a:rPr lang="ru-RU" altLang="ru-RU" sz="2300" dirty="0"/>
              <a:t>Введение в языкознание / Т.И. </a:t>
            </a:r>
            <a:r>
              <a:rPr lang="ru-RU" altLang="ru-RU" sz="2300" dirty="0" err="1"/>
              <a:t>Вендина</a:t>
            </a:r>
            <a:r>
              <a:rPr lang="ru-RU" altLang="ru-RU" sz="2300" dirty="0"/>
              <a:t>. – М.: Высшая школа, 2001. – 288 с.</a:t>
            </a:r>
            <a:endParaRPr lang="ru-RU" altLang="ru-RU" sz="2300" b="1" dirty="0"/>
          </a:p>
          <a:p>
            <a:pPr marL="0" indent="0">
              <a:buFontTx/>
              <a:buNone/>
            </a:pPr>
            <a:r>
              <a:rPr lang="ru-RU" altLang="ru-RU" sz="2300" b="1" dirty="0"/>
              <a:t>Кобозева, И.М.</a:t>
            </a:r>
            <a:r>
              <a:rPr lang="ru-RU" altLang="ru-RU" sz="2300" dirty="0"/>
              <a:t> Лингвистическая семантика: Учебник / И.М. Кобозева. – </a:t>
            </a:r>
            <a:r>
              <a:rPr lang="ru-RU" altLang="ru-RU" sz="2300" dirty="0" err="1"/>
              <a:t>Изд-е</a:t>
            </a:r>
            <a:r>
              <a:rPr lang="ru-RU" altLang="ru-RU" sz="2300" dirty="0"/>
              <a:t> 2-е. – М.: </a:t>
            </a:r>
            <a:r>
              <a:rPr lang="ru-RU" altLang="ru-RU" sz="2300" dirty="0" err="1"/>
              <a:t>Едиториал</a:t>
            </a:r>
            <a:r>
              <a:rPr lang="ru-RU" altLang="ru-RU" sz="2300" dirty="0"/>
              <a:t> УРСС, 2004. – 352 с.</a:t>
            </a:r>
          </a:p>
          <a:p>
            <a:pPr marL="0" indent="0">
              <a:buFontTx/>
              <a:buNone/>
            </a:pPr>
            <a:r>
              <a:rPr lang="ru-RU" altLang="ru-RU" sz="2300" b="1" dirty="0"/>
              <a:t>Общее языкознание. Структура языка. Типология языков и лингвистика универсалий: у</a:t>
            </a:r>
            <a:r>
              <a:rPr lang="ru-RU" altLang="ru-RU" sz="2300" dirty="0"/>
              <a:t>чеб. издание </a:t>
            </a:r>
            <a:r>
              <a:rPr lang="en-US" altLang="ru-RU" sz="2300" dirty="0"/>
              <a:t>/ </a:t>
            </a:r>
            <a:r>
              <a:rPr lang="ru-RU" altLang="ru-RU" sz="2300" dirty="0"/>
              <a:t>Н.Б. </a:t>
            </a:r>
            <a:r>
              <a:rPr lang="ru-RU" altLang="ru-RU" sz="2300" dirty="0" err="1"/>
              <a:t>Мечковская</a:t>
            </a:r>
            <a:r>
              <a:rPr lang="ru-RU" altLang="ru-RU" sz="2300" dirty="0"/>
              <a:t> </a:t>
            </a:r>
            <a:r>
              <a:rPr lang="en-US" altLang="ru-RU" sz="2300" dirty="0"/>
              <a:t>[</a:t>
            </a:r>
            <a:r>
              <a:rPr lang="ru-RU" altLang="ru-RU" sz="2300" dirty="0"/>
              <a:t>и др.</a:t>
            </a:r>
            <a:r>
              <a:rPr lang="en-US" altLang="ru-RU" sz="2300" dirty="0"/>
              <a:t>]</a:t>
            </a:r>
            <a:r>
              <a:rPr lang="ru-RU" altLang="ru-RU" sz="2400" dirty="0"/>
              <a:t>. – Минск: </a:t>
            </a:r>
            <a:r>
              <a:rPr lang="ru-RU" altLang="ru-RU" sz="2400" dirty="0" err="1"/>
              <a:t>Вышэйшая</a:t>
            </a:r>
            <a:r>
              <a:rPr lang="ru-RU" altLang="ru-RU" sz="2400" dirty="0"/>
              <a:t> школа, 1995. – 333 с.</a:t>
            </a:r>
            <a:endParaRPr lang="ru-RU" altLang="ru-RU" sz="2300" b="1" dirty="0"/>
          </a:p>
          <a:p>
            <a:pPr marL="0" indent="0">
              <a:buFontTx/>
              <a:buNone/>
            </a:pPr>
            <a:r>
              <a:rPr lang="ru-RU" altLang="ru-RU" sz="2300" b="1" dirty="0"/>
              <a:t>Языкознание. Большой энциклопедический словарь </a:t>
            </a:r>
            <a:r>
              <a:rPr lang="ru-RU" altLang="ru-RU" sz="2300" dirty="0"/>
              <a:t>/ </a:t>
            </a:r>
            <a:r>
              <a:rPr lang="ru-RU" altLang="ru-RU" sz="2300" dirty="0" err="1"/>
              <a:t>редкол</a:t>
            </a:r>
            <a:r>
              <a:rPr lang="ru-RU" altLang="ru-RU" sz="2300" dirty="0"/>
              <a:t>.: В.Н. Ярцева (гл. ред.) [и др.]. – </a:t>
            </a:r>
            <a:r>
              <a:rPr lang="ru-RU" altLang="ru-RU" sz="2300" i="1" dirty="0"/>
              <a:t>2-е (репринтное) изд. «Лингвистического энциклопедического словаря» 1990 года. </a:t>
            </a:r>
            <a:r>
              <a:rPr lang="ru-RU" altLang="ru-RU" sz="2300" dirty="0"/>
              <a:t>– М.: Большая Российская энциклопедия, 1998. – 685 с.</a:t>
            </a:r>
          </a:p>
          <a:p>
            <a:pPr marL="0" indent="0">
              <a:buFontTx/>
              <a:buNone/>
            </a:pPr>
            <a:endParaRPr lang="ru-RU" altLang="ru-RU" sz="2300" dirty="0"/>
          </a:p>
          <a:p>
            <a:pPr marL="0" indent="0">
              <a:buFontTx/>
              <a:buNone/>
            </a:pPr>
            <a:endParaRPr lang="ru-RU" altLang="ru-RU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Лексическое и грамматическое 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ru-RU" b="1" i="1" dirty="0" smtClean="0">
                <a:solidFill>
                  <a:srgbClr val="C00000"/>
                </a:solidFill>
              </a:rPr>
              <a:t>Лексическое значение </a:t>
            </a:r>
            <a:r>
              <a:rPr lang="ru-RU" altLang="ru-RU" dirty="0" smtClean="0"/>
              <a:t>– это значение лексических единиц языка, прежде всего полнозначных слов.</a:t>
            </a:r>
          </a:p>
          <a:p>
            <a:r>
              <a:rPr lang="ru-RU" altLang="ru-RU" b="1" i="1" dirty="0" smtClean="0">
                <a:solidFill>
                  <a:srgbClr val="C00000"/>
                </a:solidFill>
              </a:rPr>
              <a:t>Грамматическое значение </a:t>
            </a:r>
            <a:r>
              <a:rPr lang="ru-RU" altLang="ru-RU" dirty="0" smtClean="0"/>
              <a:t>– это значение грамматических единиц языка, прежде всего морфем словоизменения. </a:t>
            </a:r>
          </a:p>
          <a:p>
            <a:r>
              <a:rPr lang="ru-RU" dirty="0"/>
              <a:t>Г</a:t>
            </a:r>
            <a:r>
              <a:rPr lang="ru-RU" dirty="0" smtClean="0"/>
              <a:t>лавной </a:t>
            </a:r>
            <a:r>
              <a:rPr lang="ru-RU" dirty="0"/>
              <a:t>чертой, отличающей </a:t>
            </a:r>
            <a:r>
              <a:rPr lang="ru-RU" dirty="0" smtClean="0"/>
              <a:t>грамматическое значение от </a:t>
            </a:r>
            <a:r>
              <a:rPr lang="ru-RU" dirty="0"/>
              <a:t>лексического, считается </a:t>
            </a:r>
            <a:r>
              <a:rPr lang="ru-RU" b="1" dirty="0"/>
              <a:t>обязательность и регулярность (стандартность) </a:t>
            </a:r>
            <a:r>
              <a:rPr lang="ru-RU" b="1" dirty="0" smtClean="0"/>
              <a:t>выражения грамматического значения </a:t>
            </a:r>
            <a:r>
              <a:rPr lang="ru-RU" dirty="0"/>
              <a:t>в языке</a:t>
            </a:r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77867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Лексическое значение</a:t>
            </a:r>
            <a:r>
              <a:rPr lang="ru-RU" altLang="ru-RU" sz="2400" dirty="0" smtClean="0">
                <a:solidFill>
                  <a:srgbClr val="C00000"/>
                </a:solidFill>
              </a:rPr>
              <a:t> </a:t>
            </a:r>
            <a:r>
              <a:rPr lang="ru-RU" altLang="ru-RU" sz="2400" dirty="0" smtClean="0"/>
              <a:t>– </a:t>
            </a:r>
            <a:r>
              <a:rPr lang="ru-RU" altLang="ru-RU" sz="2400" b="1" i="1" dirty="0" smtClean="0"/>
              <a:t>семантический инвариант</a:t>
            </a:r>
            <a:r>
              <a:rPr lang="ru-RU" altLang="ru-RU" sz="2400" dirty="0" smtClean="0"/>
              <a:t> грамматического варьирования слова, т. е. то общее, что есть в значении грамматических форм слова.</a:t>
            </a:r>
          </a:p>
          <a:p>
            <a:endParaRPr lang="ru-RU" altLang="ru-RU" sz="2400" dirty="0" smtClean="0"/>
          </a:p>
          <a:p>
            <a:r>
              <a:rPr lang="ru-RU" altLang="ru-RU" sz="2400" b="1" dirty="0" smtClean="0">
                <a:solidFill>
                  <a:srgbClr val="C00000"/>
                </a:solidFill>
              </a:rPr>
              <a:t>Грамматические</a:t>
            </a:r>
            <a:r>
              <a:rPr lang="ru-RU" altLang="ru-RU" sz="2400" b="1" dirty="0" smtClean="0"/>
              <a:t>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значения</a:t>
            </a:r>
            <a:r>
              <a:rPr lang="ru-RU" altLang="ru-RU" sz="2400" dirty="0" smtClean="0"/>
              <a:t> – разнообразные </a:t>
            </a:r>
            <a:r>
              <a:rPr lang="ru-RU" altLang="ru-RU" sz="2400" b="1" i="1" dirty="0" smtClean="0"/>
              <a:t>смысловые дополнения </a:t>
            </a:r>
            <a:r>
              <a:rPr lang="ru-RU" altLang="ru-RU" sz="2400" dirty="0" smtClean="0"/>
              <a:t>к лексическому значению, приобретаемые словом </a:t>
            </a:r>
            <a:r>
              <a:rPr lang="ru-RU" altLang="ru-RU" sz="2400" i="1" dirty="0" smtClean="0"/>
              <a:t>в различных формах его грамматической парадигмы</a:t>
            </a:r>
            <a:r>
              <a:rPr lang="ru-RU" altLang="ru-RU" sz="2400" dirty="0" smtClean="0"/>
              <a:t>.</a:t>
            </a:r>
          </a:p>
          <a:p>
            <a:endParaRPr lang="ru-RU" altLang="ru-RU" sz="2400" dirty="0"/>
          </a:p>
          <a:p>
            <a:pPr>
              <a:spcBef>
                <a:spcPct val="0"/>
              </a:spcBef>
            </a:pPr>
            <a:r>
              <a:rPr lang="ru-RU" altLang="ru-RU" sz="2400" b="1" dirty="0" smtClean="0"/>
              <a:t>Примечание:</a:t>
            </a:r>
            <a:r>
              <a:rPr lang="ru-RU" altLang="ru-RU" sz="2400" dirty="0" smtClean="0"/>
              <a:t> 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 smtClean="0"/>
              <a:t>Инвариант</a:t>
            </a:r>
            <a:r>
              <a:rPr lang="ru-RU" altLang="ru-RU" sz="2400" dirty="0" smtClean="0"/>
              <a:t> – нечто неизменяемое.</a:t>
            </a:r>
          </a:p>
          <a:p>
            <a:endParaRPr lang="ru-RU" altLang="ru-RU" sz="2400" dirty="0" smtClean="0"/>
          </a:p>
          <a:p>
            <a:r>
              <a:rPr lang="ru-RU" altLang="ru-RU" sz="2400" b="1" dirty="0" smtClean="0"/>
              <a:t>Грамматическая (словоизменительная) парадигма </a:t>
            </a:r>
            <a:r>
              <a:rPr lang="ru-RU" altLang="ru-RU" sz="2400" dirty="0" smtClean="0"/>
              <a:t>– список словоформ, принадлежащих одной лексеме (</a:t>
            </a:r>
            <a:r>
              <a:rPr lang="ru-RU" altLang="ru-RU" sz="2400" i="1" dirty="0" smtClean="0"/>
              <a:t>студент</a:t>
            </a:r>
            <a:r>
              <a:rPr lang="ru-RU" altLang="ru-RU" sz="2400" dirty="0" smtClean="0"/>
              <a:t>, </a:t>
            </a:r>
            <a:r>
              <a:rPr lang="ru-RU" altLang="ru-RU" sz="2400" i="1" dirty="0" smtClean="0"/>
              <a:t>студенты</a:t>
            </a:r>
            <a:r>
              <a:rPr lang="ru-RU" altLang="ru-RU" sz="2400" dirty="0" smtClean="0"/>
              <a:t>, </a:t>
            </a:r>
            <a:r>
              <a:rPr lang="ru-RU" altLang="ru-RU" sz="2400" i="1" dirty="0" smtClean="0"/>
              <a:t>студентам</a:t>
            </a:r>
            <a:r>
              <a:rPr lang="ru-RU" altLang="ru-RU" sz="2400" dirty="0" smtClean="0"/>
              <a:t> и т.д.).</a:t>
            </a: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868949"/>
            <a:ext cx="870623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А. Зализняк, анализируя означаемое слова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домиком,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его как структуру, состоящую из 11 элементов: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нечто неодушевленное;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 определенного вида;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нечто маленькое;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предмет (а не несколько);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сочетается с другими словами как существительное, т. е.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хорошим домиком, любуюсь домиком, перед домиком,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не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*хорошо домиком;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сочетается с другими словами как существительное мужского рода: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белым (*белой) домиком;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сочетается с другими словами как существительное с призна­ком «синтаксической неодушевленности»: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домиком, который (*которого) я построил;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сочетается с другими словами как существительное с признаком «синтаксического единственного числа»: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белым (*белыми) домиком;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сочетается с определенным классом подчиняющих слов;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любуюсь домиком,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не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Нравится домиком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(«подчиненный Т. падеж»);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сочетается с определенным классом подчиненных слов: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белым (*белому) домиком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(«подчиняющий Т. падеж»).</a:t>
            </a: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00063" algn="l"/>
              </a:tabLs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889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00063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Какие из элементов характеризуют  лексическое значение?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Способы представления и элементы значения слова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1. Компонентный анализ - </a:t>
            </a:r>
            <a:r>
              <a:rPr lang="ru-RU" dirty="0" smtClean="0"/>
              <a:t>это представление значений слов в виде комбинации элементарных компонентов смысла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    Процедура разложения смысла слов на более простые составляющие подразумевает определенный заранее заданный набор семантических компонентов</a:t>
            </a:r>
            <a:r>
              <a:rPr lang="ru-RU" b="1" dirty="0" smtClean="0"/>
              <a:t>. Такие минимальные и элементарные смыслы называют также </a:t>
            </a:r>
            <a:r>
              <a:rPr lang="ru-RU" b="1" u="sng" dirty="0" smtClean="0"/>
              <a:t>семами</a:t>
            </a:r>
            <a:r>
              <a:rPr lang="ru-RU" b="1" dirty="0" smtClean="0"/>
              <a:t>. </a:t>
            </a:r>
            <a:r>
              <a:rPr lang="ru-RU" dirty="0" smtClean="0"/>
              <a:t>Из минимальных компонентов составляются более сложные.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Сами компоненты лучше всего выделяются при сопоставлении слов, значения которых различаются тем или иным простейшим смыслом</a:t>
            </a:r>
            <a:r>
              <a:rPr lang="ru-RU" dirty="0" smtClean="0"/>
              <a:t>. Таковы, например, пары </a:t>
            </a:r>
            <a:r>
              <a:rPr lang="ru-RU" i="1" dirty="0" smtClean="0"/>
              <a:t>женщина — мужчина, жена - вдова, муж — холостяк, отец — сын</a:t>
            </a:r>
            <a:r>
              <a:rPr lang="ru-RU" dirty="0" smtClean="0"/>
              <a:t> и т. п. Такие пары являются своего рода минимальными парами для выделения элементарного компонента значения.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качестве примеров простых и в то же время полных представлений значения можно привести следующие:</a:t>
            </a:r>
          </a:p>
          <a:p>
            <a:r>
              <a:rPr lang="ru-RU" b="1" dirty="0" smtClean="0"/>
              <a:t>холостяк — [мужской пол] [взрослый] [человек] [не состоящий</a:t>
            </a:r>
            <a:endParaRPr lang="ru-RU" dirty="0" smtClean="0"/>
          </a:p>
          <a:p>
            <a:r>
              <a:rPr lang="ru-RU" b="1" dirty="0" smtClean="0"/>
              <a:t>в браке]</a:t>
            </a:r>
            <a:endParaRPr lang="ru-RU" dirty="0" smtClean="0"/>
          </a:p>
          <a:p>
            <a:r>
              <a:rPr lang="ru-RU" b="1" dirty="0" smtClean="0"/>
              <a:t>жена — (женский пол] [взрослый] [человек] [состоящий в браке]</a:t>
            </a:r>
            <a:endParaRPr lang="ru-RU" dirty="0" smtClean="0"/>
          </a:p>
          <a:p>
            <a:r>
              <a:rPr lang="ru-RU" b="1" dirty="0" smtClean="0"/>
              <a:t>женщина — [женский пол] [взрослый] [человек]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Вертикально-горизонтальный анализ значений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Вертикальный анализ, когда сравниваются значения, стоящие на разных уровнях иерархии </a:t>
            </a:r>
            <a:r>
              <a:rPr lang="ru-RU" b="1" dirty="0" err="1" smtClean="0"/>
              <a:t>родо-видовых</a:t>
            </a:r>
            <a:r>
              <a:rPr lang="ru-RU" b="1" dirty="0" smtClean="0"/>
              <a:t> отношений, т. е. значения </a:t>
            </a:r>
            <a:r>
              <a:rPr lang="ru-RU" b="1" dirty="0" err="1" smtClean="0"/>
              <a:t>гиперонимов</a:t>
            </a:r>
            <a:r>
              <a:rPr lang="ru-RU" b="1" dirty="0" smtClean="0"/>
              <a:t> со значениями гипонимов;</a:t>
            </a:r>
            <a:endParaRPr lang="ru-RU" dirty="0" smtClean="0"/>
          </a:p>
          <a:p>
            <a:pPr lvl="0"/>
            <a:r>
              <a:rPr lang="ru-RU" b="1" dirty="0" smtClean="0"/>
              <a:t>Горизонтальный анализ, когда сравниваются значения одного и того же уровня иерархии, независимо от того, находятся они в отношении несовместимости, </a:t>
            </a:r>
            <a:r>
              <a:rPr lang="ru-RU" b="1" dirty="0" err="1" smtClean="0"/>
              <a:t>дополнительности</a:t>
            </a:r>
            <a:r>
              <a:rPr lang="ru-RU" b="1" dirty="0" smtClean="0"/>
              <a:t> или антонимии.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BA557B-CEBD-430B-AF8F-8BDE0DBDDB34}"/>
</file>

<file path=customXml/itemProps2.xml><?xml version="1.0" encoding="utf-8"?>
<ds:datastoreItem xmlns:ds="http://schemas.openxmlformats.org/officeDocument/2006/customXml" ds:itemID="{557E81B5-9498-47AB-A7FA-7E1C94CC8524}"/>
</file>

<file path=customXml/itemProps3.xml><?xml version="1.0" encoding="utf-8"?>
<ds:datastoreItem xmlns:ds="http://schemas.openxmlformats.org/officeDocument/2006/customXml" ds:itemID="{53F39DD8-2ED5-4AEF-9157-0C604F6494BE}"/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1274</Words>
  <Application>Microsoft Office PowerPoint</Application>
  <PresentationFormat>Экран (4:3)</PresentationFormat>
  <Paragraphs>94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Лексическое и грамматическое значение.  Способы представления значения слова.</vt:lpstr>
      <vt:lpstr>Слайд 2</vt:lpstr>
      <vt:lpstr>Лексическое и грамматическое значение</vt:lpstr>
      <vt:lpstr>Слайд 4</vt:lpstr>
      <vt:lpstr>Слайд 5</vt:lpstr>
      <vt:lpstr>Способы представления и элементы значения слова </vt:lpstr>
      <vt:lpstr>Слайд 7</vt:lpstr>
      <vt:lpstr>Слайд 8</vt:lpstr>
      <vt:lpstr>Вертикально-горизонтальный анализ значений</vt:lpstr>
      <vt:lpstr>На примере слова magazine 'журнал' </vt:lpstr>
      <vt:lpstr>Слайд 11</vt:lpstr>
      <vt:lpstr>Слайд 12</vt:lpstr>
      <vt:lpstr>Слайд 13</vt:lpstr>
      <vt:lpstr>Слайд 14</vt:lpstr>
      <vt:lpstr> Прототипический подход к исследованию семантики </vt:lpstr>
      <vt:lpstr>Слайд 16</vt:lpstr>
      <vt:lpstr>Толкование. </vt:lpstr>
      <vt:lpstr> Коннотация, или семантическая ассоциация.  </vt:lpstr>
      <vt:lpstr>Примеры коннотаций</vt:lpstr>
      <vt:lpstr>Слайд 20</vt:lpstr>
      <vt:lpstr> Коннотации специфичны для каждого языка и обусловлены языковой и культурной спецификой.  </vt:lpstr>
      <vt:lpstr>Слайд 22</vt:lpstr>
      <vt:lpstr> Внутренняя форма слова (мотивировка). 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семасиология: основные категории, концепции, проблемы.</dc:title>
  <dc:creator>Виктория</dc:creator>
  <cp:lastModifiedBy>Виктория</cp:lastModifiedBy>
  <cp:revision>46</cp:revision>
  <dcterms:created xsi:type="dcterms:W3CDTF">2022-02-07T21:38:47Z</dcterms:created>
  <dcterms:modified xsi:type="dcterms:W3CDTF">2022-05-21T07:37:52Z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