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7" r:id="rId6"/>
    <p:sldId id="278" r:id="rId7"/>
    <p:sldId id="279" r:id="rId8"/>
    <p:sldId id="286" r:id="rId9"/>
    <p:sldId id="287" r:id="rId10"/>
    <p:sldId id="283" r:id="rId11"/>
    <p:sldId id="284" r:id="rId12"/>
    <p:sldId id="289" r:id="rId13"/>
    <p:sldId id="290" r:id="rId14"/>
    <p:sldId id="291" r:id="rId15"/>
    <p:sldId id="292" r:id="rId16"/>
    <p:sldId id="293" r:id="rId17"/>
    <p:sldId id="285" r:id="rId18"/>
    <p:sldId id="288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2" d="100"/>
          <a:sy n="72" d="100"/>
        </p:scale>
        <p:origin x="-77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156A4C1-5081-4171-A541-4FDB33DF4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B7B3869-9EC5-46A9-8A00-353077D31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04F9CA1-3338-4CC2-B370-FDA182489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0CC4-976C-4F21-84EF-B30C5AA56D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118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45EFAD2-5A4B-4342-8B44-6238D073D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5F8B772-7CDA-4C33-9951-E521B9DF3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3186EB3-D48B-4AA2-AB48-B07204F5F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82C6-BEB5-43CD-A2E9-A7D40308FF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131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EF4DAA9-BD73-4943-A737-D6F9C16D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247B166-1B00-4D92-899E-FCFBB4080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C41AD28-EA91-409F-B59B-2E97603E5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4457-D345-4E86-8405-4C57D09769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8042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B8F54AB-A782-4737-B7CC-2E86E5006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68F4BC9-3BF8-4C94-9324-6ACD3750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4A6E323-6704-4181-8ACD-78A22CDF5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BA07-AE01-45EB-AE7A-E2CC2575C9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3219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ED12BA2-B460-47F9-81DE-B30BBF6E5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E3FB34F-0977-4D9D-A276-E0393807E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66FA257-0FC2-47D3-95ED-BB70AFC98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2E6C-D240-46F5-9636-0D6A38D2D2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7197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DA7F8E3-8DD4-4079-8572-F2AA5839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4585D30-E648-45BB-BEC0-653157A95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2305DAB-C8E5-4E93-AA30-57A2432BD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A8D0-C000-4307-946A-2ED586D757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1323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169B6E4-6379-48EB-B3CE-6D03CCA7B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1B7CA98-DC01-4002-833A-BF0914E3C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70BE1AA-9357-4144-AA0E-D3BE70BDB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69F2-F60E-4C81-968B-6CA09AD18F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9871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B0C4D374-4CB6-45CE-9EBF-A2EE65C454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29E826C-9448-471E-8A3A-CC615623B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78052FB-1209-4C6B-AD9E-C3E3424EB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E93B1-0C0F-4DD8-80C1-9B2B55404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503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B855B0E5-FDA5-458A-B523-1AD9DA44CC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50855A6A-A677-490C-9159-8B5F35D5D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16F93FD-95D4-422D-9256-5910671C1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AAA2-49B4-43C6-977D-02BC0A9336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107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A5C097-F2CE-4384-9B5A-6E2103D9D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30221C8-4DF3-4A23-9B93-88F3D50D1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30E7A78-AD0C-42B4-8FA8-33E9CA4E0B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B237E-A5ED-466E-B284-A3FFA1426B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706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CC67131-2307-494C-9EED-F75D62E19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04C0851-7369-44F1-8542-A486E3724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11FF115-0476-43D4-996F-5229BA994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9D215-95C4-46A1-96F0-710A4B6AC3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641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227381B6-9224-4B81-B080-92B15D786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A7ECEF29-AE96-4FE5-871F-F934023F9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0CDA73E1-F17F-416C-8702-C79C038D6C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9B5B1406-23D4-4A2C-A1E7-53954EAA3D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6EEAC271-5029-4C8E-BEFB-450500884C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3D47E6-9755-4E04-B19B-BE2F72EF84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F7B17A5D-C344-482E-8C5C-D199CCDDCD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Семантика </a:t>
            </a:r>
            <a:br>
              <a:rPr lang="ru-RU" b="1" dirty="0" smtClean="0"/>
            </a:br>
            <a:r>
              <a:rPr lang="ru-RU" b="1" dirty="0" smtClean="0"/>
              <a:t>как наука и сфера языка. Семасиология.</a:t>
            </a:r>
            <a:endParaRPr lang="ru-RU" altLang="ru-RU" sz="40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F57233B4-572E-4BA3-B842-CCB74BC17F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Лекция</a:t>
            </a:r>
            <a:r>
              <a:rPr lang="de-DE" altLang="ru-RU" dirty="0"/>
              <a:t> 1</a:t>
            </a: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="" xmlns:a16="http://schemas.microsoft.com/office/drawing/2014/main" id="{428D0FB4-D94A-43CF-A3E4-183444EF4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/>
          </a:p>
        </p:txBody>
      </p:sp>
      <p:sp>
        <p:nvSpPr>
          <p:cNvPr id="18435" name="Объект 2">
            <a:extLst>
              <a:ext uri="{FF2B5EF4-FFF2-40B4-BE49-F238E27FC236}">
                <a16:creationId xmlns="" xmlns:a16="http://schemas.microsoft.com/office/drawing/2014/main" id="{3E106FC1-2C9F-447B-834D-157DB44EF1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Лексическая семантика (семасиология) — раздел семантики, в котором изучается значение слов.</a:t>
            </a:r>
          </a:p>
          <a:p>
            <a:pPr>
              <a:buNone/>
            </a:pPr>
            <a:r>
              <a:rPr lang="ru-RU" dirty="0" smtClean="0"/>
              <a:t>   Таким образом, </a:t>
            </a:r>
            <a:r>
              <a:rPr lang="ru-RU" b="1" dirty="0" smtClean="0"/>
              <a:t>объектом исследования </a:t>
            </a:r>
            <a:r>
              <a:rPr lang="ru-RU" dirty="0" smtClean="0"/>
              <a:t>в лексической семантике является </a:t>
            </a:r>
            <a:r>
              <a:rPr lang="ru-RU" b="1" dirty="0" smtClean="0"/>
              <a:t>слово, рассматриваемое со стороны его означаемого.</a:t>
            </a:r>
          </a:p>
          <a:p>
            <a:pPr>
              <a:buNone/>
            </a:pPr>
            <a:endParaRPr lang="ru-RU" alt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="" xmlns:a16="http://schemas.microsoft.com/office/drawing/2014/main" id="{0B33104E-4E69-488D-8091-23ABDFA24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 smtClean="0"/>
              <a:t>Лексическая семантика, или семасиология</a:t>
            </a:r>
            <a:endParaRPr lang="ru-RU" altLang="ru-RU" sz="3600" dirty="0"/>
          </a:p>
        </p:txBody>
      </p:sp>
      <p:sp>
        <p:nvSpPr>
          <p:cNvPr id="19459" name="Объект 2">
            <a:extLst>
              <a:ext uri="{FF2B5EF4-FFF2-40B4-BE49-F238E27FC236}">
                <a16:creationId xmlns="" xmlns:a16="http://schemas.microsoft.com/office/drawing/2014/main" id="{E51AD991-1555-4991-B5D6-308146D4C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altLang="ru-RU" sz="2000" dirty="0" smtClean="0"/>
              <a:t>Термин «</a:t>
            </a:r>
            <a:r>
              <a:rPr lang="ru-RU" altLang="ru-RU" sz="2000" b="1" dirty="0" smtClean="0"/>
              <a:t>семасиология</a:t>
            </a:r>
            <a:r>
              <a:rPr lang="ru-RU" altLang="ru-RU" sz="2000" dirty="0" smtClean="0"/>
              <a:t>» -  раздел семантики, изучающий значение слов и словосочетаний,</a:t>
            </a:r>
          </a:p>
          <a:p>
            <a:pPr algn="ctr">
              <a:buNone/>
            </a:pPr>
            <a:r>
              <a:rPr lang="ru-RU" altLang="ru-RU" sz="2000" dirty="0" smtClean="0"/>
              <a:t>которые используются для номинации, т.е. фактически изучающий</a:t>
            </a:r>
          </a:p>
          <a:p>
            <a:pPr algn="ctr">
              <a:buNone/>
            </a:pPr>
            <a:r>
              <a:rPr lang="ru-RU" altLang="ru-RU" sz="2000" b="1" dirty="0" smtClean="0"/>
              <a:t>переход от формы слова к мысли или предмету</a:t>
            </a:r>
            <a:r>
              <a:rPr lang="ru-RU" altLang="ru-RU" sz="2000" dirty="0" smtClean="0"/>
              <a:t>.</a:t>
            </a:r>
          </a:p>
          <a:p>
            <a:pPr algn="ctr">
              <a:buNone/>
            </a:pPr>
            <a:r>
              <a:rPr lang="ru-RU" altLang="ru-RU" sz="2000" dirty="0" smtClean="0"/>
              <a:t> В терминологическом</a:t>
            </a:r>
          </a:p>
          <a:p>
            <a:pPr algn="ctr">
              <a:buNone/>
            </a:pPr>
            <a:r>
              <a:rPr lang="ru-RU" altLang="ru-RU" sz="2000" dirty="0" smtClean="0"/>
              <a:t>плане семасиология противопоставлена ономасиологии,</a:t>
            </a:r>
          </a:p>
          <a:p>
            <a:pPr algn="ctr">
              <a:buNone/>
            </a:pPr>
            <a:r>
              <a:rPr lang="ru-RU" altLang="ru-RU" sz="2000" dirty="0" smtClean="0"/>
              <a:t>изучающей саму номинацию — переход от предмета или</a:t>
            </a:r>
          </a:p>
          <a:p>
            <a:pPr algn="ctr">
              <a:buNone/>
            </a:pPr>
            <a:r>
              <a:rPr lang="ru-RU" altLang="ru-RU" sz="2000" dirty="0" smtClean="0"/>
              <a:t>явления к их обозначению в языке, т. е. изучающей то, как происходит</a:t>
            </a:r>
          </a:p>
          <a:p>
            <a:pPr algn="ctr">
              <a:buNone/>
            </a:pPr>
            <a:r>
              <a:rPr lang="ru-RU" altLang="ru-RU" sz="2000" dirty="0" smtClean="0"/>
              <a:t>называние. Обе эти дисциплины являются в современном</a:t>
            </a:r>
          </a:p>
          <a:p>
            <a:pPr algn="ctr">
              <a:buNone/>
            </a:pPr>
            <a:r>
              <a:rPr lang="ru-RU" altLang="ru-RU" sz="2000" dirty="0" smtClean="0"/>
              <a:t>понимании составными частями семантики в целом.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семантика и лексикология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Лексикология изучает (а лексическая семантика – нет) вопросы стратификации словарного состава языка по строго ограниченному количеству оснований: 1) по происхождению: лексика исконная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ru-RU" sz="2800" dirty="0" smtClean="0"/>
              <a:t>заимствованная из того или иного языка; 2) по употребительности: лексика активная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ru-RU" sz="2800" dirty="0" smtClean="0"/>
              <a:t>пассивная; 3) по связи с определенным стилем и некоторые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семантика и лексикология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Главное отличие современной лексической семантики от традиционной лексикологии в ее подходе к значению слова состоит в том,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описание значений слов понимается как интегральная часть полного описания языка.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полное описание языка в свою очередь мыслится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формальное устройство, моделирующее языковое поведение и взаимодействие людей.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Языковые функции, типы взаимодействия людей и семантика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времяпрепровождение</a:t>
            </a:r>
          </a:p>
          <a:p>
            <a:r>
              <a:rPr lang="ru-RU" dirty="0" smtClean="0"/>
              <a:t>ритуал </a:t>
            </a:r>
          </a:p>
          <a:p>
            <a:r>
              <a:rPr lang="ru-RU" dirty="0" smtClean="0"/>
              <a:t>игра </a:t>
            </a:r>
          </a:p>
          <a:p>
            <a:r>
              <a:rPr lang="ru-RU" dirty="0" smtClean="0"/>
              <a:t>процедура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ФЛИРТ</a:t>
            </a:r>
            <a:endParaRPr lang="ru-RU" dirty="0" smtClean="0"/>
          </a:p>
          <a:p>
            <a:pPr algn="ctr">
              <a:buNone/>
            </a:pPr>
            <a:r>
              <a:rPr lang="ru-RU" sz="1600" i="1" dirty="0" smtClean="0"/>
              <a:t>(Любовная шуточная игра)</a:t>
            </a:r>
            <a:endParaRPr lang="ru-RU" sz="1600" dirty="0" smtClean="0"/>
          </a:p>
          <a:p>
            <a:r>
              <a:rPr lang="ru-RU" sz="2800" i="1" dirty="0" smtClean="0"/>
              <a:t>Он атакует. Она защищается. Он настаивает. Она отказывается. Он отступает. Она провоцирует его на новую атаку.</a:t>
            </a:r>
          </a:p>
          <a:p>
            <a:r>
              <a:rPr lang="ru-RU" sz="2800" i="1" dirty="0" smtClean="0"/>
              <a:t> Реплики должны быть остроумны и приятны. Грубость не допускается. Цель во флирте отступает обычно на второй план: важнее всего сам процесс игры.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ТОРГОВЛЯ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(азартная денежная игра)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i="1" dirty="0" smtClean="0"/>
              <a:t>Продавец набавляет цену. Покупатель ее сбивает.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Почем редиска?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Пучок — 80 копеек.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Нет, нет, это слишком дорого.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На всем рынке нет лучшей редиски!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Да у вас и не редиска вовсе, так, мелочь какая-то.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Где вы видите мелочь, все редиски размером с булыжник.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— Ну хорошо, беру два пучка, но за полтора рубля).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Грубость, как и во флирте, запрещается. Кроме того, участники время от времени должны идти на компромисс.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906CDC-980F-46A8-8E6A-0D5C5AE3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E445EF-6A6B-42F0-9168-B31E9F67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Васильев, Л. М. Современная лингвистическая семантика / Л.М. Васильев.- М. : </a:t>
            </a:r>
            <a:r>
              <a:rPr lang="ru-RU" sz="2000" dirty="0" err="1"/>
              <a:t>Высш</a:t>
            </a:r>
            <a:r>
              <a:rPr lang="ru-RU" sz="2000" dirty="0"/>
              <a:t>. </a:t>
            </a:r>
            <a:r>
              <a:rPr lang="ru-RU" sz="2000" dirty="0" err="1"/>
              <a:t>шк</a:t>
            </a:r>
            <a:r>
              <a:rPr lang="ru-RU" sz="2000" dirty="0"/>
              <a:t>., 1990. - 175 с. </a:t>
            </a:r>
          </a:p>
          <a:p>
            <a:pPr lvl="0"/>
            <a:r>
              <a:rPr lang="ru-RU" sz="2000" dirty="0" err="1"/>
              <a:t>Кронгауз</a:t>
            </a:r>
            <a:r>
              <a:rPr lang="ru-RU" sz="2000" dirty="0"/>
              <a:t>, М. А. СЕМАНТИКА / М.А. </a:t>
            </a:r>
            <a:r>
              <a:rPr lang="ru-RU" sz="2000" dirty="0" err="1"/>
              <a:t>Кронгауз</a:t>
            </a:r>
            <a:r>
              <a:rPr lang="ru-RU" sz="2000" dirty="0"/>
              <a:t>. - М. : Академия, 2005. - 352 с. </a:t>
            </a:r>
          </a:p>
          <a:p>
            <a:pPr lvl="0"/>
            <a:r>
              <a:rPr lang="ru-RU" sz="2000" dirty="0"/>
              <a:t>Апресян, Ю.Д. Лексическая семантика: синонимические средства языка / Ю.Д. Апресян. – М.: Наука, 1979. – 367 с.</a:t>
            </a:r>
          </a:p>
          <a:p>
            <a:pPr lvl="0"/>
            <a:r>
              <a:rPr lang="ru-RU" sz="2000" dirty="0"/>
              <a:t>Кобозева, И.М. Лингвистическая семантика / И.М. Кобозева. – 2-е изд. – М.: УРСС, 2004. – 350 с. </a:t>
            </a:r>
          </a:p>
          <a:p>
            <a:pPr lvl="0"/>
            <a:r>
              <a:rPr lang="ru-RU" sz="2000" dirty="0"/>
              <a:t>Никитин, М.В. Курс лингвистической семантики: учеб. пособие к курсам языкознания, лексикологии и </a:t>
            </a:r>
            <a:r>
              <a:rPr lang="ru-RU" sz="2000" dirty="0" err="1"/>
              <a:t>теорет</a:t>
            </a:r>
            <a:r>
              <a:rPr lang="ru-RU" sz="2000" dirty="0"/>
              <a:t>. грамматики / М.В. Никитин. – СПб.: Науч. центр проблем диалога, 1996. – 756 с.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102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E94AA98F-41CB-4435-9835-428259C6D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dirty="0"/>
              <a:t>Вопросы</a:t>
            </a:r>
            <a:r>
              <a:rPr lang="de-DE" altLang="ru-RU" sz="4000" b="1" dirty="0"/>
              <a:t/>
            </a:r>
            <a:br>
              <a:rPr lang="de-DE" altLang="ru-RU" sz="4000" b="1" dirty="0"/>
            </a:br>
            <a:endParaRPr lang="ru-RU" altLang="ru-RU" sz="40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D2B95EC0-BC87-4A84-8C34-80630533D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  <a:defRPr/>
            </a:pPr>
            <a:r>
              <a:rPr lang="ru-RU" dirty="0" smtClean="0"/>
              <a:t>Предмет</a:t>
            </a:r>
            <a:r>
              <a:rPr lang="ru-RU" dirty="0"/>
              <a:t>, объект и задачи семантики</a:t>
            </a:r>
          </a:p>
          <a:p>
            <a:pPr marL="514350" indent="-514350">
              <a:buAutoNum type="arabicPeriod"/>
              <a:defRPr/>
            </a:pPr>
            <a:r>
              <a:rPr lang="ru-RU" dirty="0" smtClean="0"/>
              <a:t>Связь </a:t>
            </a:r>
            <a:r>
              <a:rPr lang="ru-RU" dirty="0"/>
              <a:t>семантики с другими лингвистическими дисциплинами</a:t>
            </a:r>
          </a:p>
          <a:p>
            <a:pPr marL="0" indent="0">
              <a:buNone/>
              <a:defRPr/>
            </a:pPr>
            <a:r>
              <a:rPr lang="ru-RU" dirty="0" smtClean="0"/>
              <a:t>3. Лексическая семантика (семасиология</a:t>
            </a:r>
            <a:r>
              <a:rPr lang="ru-RU" dirty="0" smtClean="0"/>
              <a:t>). Особенности </a:t>
            </a:r>
            <a:r>
              <a:rPr lang="ru-RU" smtClean="0"/>
              <a:t>лексической семантики </a:t>
            </a:r>
            <a:r>
              <a:rPr lang="ru-RU" dirty="0" smtClean="0"/>
              <a:t>в сравнении с другими науками.</a:t>
            </a:r>
            <a:endParaRPr lang="de-DE" dirty="0"/>
          </a:p>
          <a:p>
            <a:pPr marL="609600" indent="-609600" eaLnBrk="1" hangingPunct="1"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="" xmlns:a16="http://schemas.microsoft.com/office/drawing/2014/main" id="{993082D5-7BCF-449E-BD54-87643C0C6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/>
              <a:t>1. Предмет, объект и задачи семантики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8195" name="Объект 2">
            <a:extLst>
              <a:ext uri="{FF2B5EF4-FFF2-40B4-BE49-F238E27FC236}">
                <a16:creationId xmlns="" xmlns:a16="http://schemas.microsoft.com/office/drawing/2014/main" id="{146D66B9-F0B5-4E12-9BF9-3493E7F30E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Семантика </a:t>
            </a:r>
            <a:r>
              <a:rPr lang="ru-RU" sz="2000" dirty="0"/>
              <a:t>(от греческого </a:t>
            </a:r>
            <a:r>
              <a:rPr lang="ru-RU" sz="2000" dirty="0" err="1"/>
              <a:t>semaino</a:t>
            </a:r>
            <a:r>
              <a:rPr lang="ru-RU" sz="2000" dirty="0"/>
              <a:t> ‘означать’ и </a:t>
            </a:r>
            <a:r>
              <a:rPr lang="ru-RU" sz="2000" dirty="0" err="1"/>
              <a:t>semanticos</a:t>
            </a:r>
            <a:r>
              <a:rPr lang="ru-RU" sz="2000" dirty="0"/>
              <a:t> ‘означающий’) </a:t>
            </a:r>
            <a:r>
              <a:rPr lang="ru-RU" dirty="0"/>
              <a:t>– 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«1) всё содержание, информация, </a:t>
            </a:r>
            <a:r>
              <a:rPr lang="ru-RU" i="1" dirty="0"/>
              <a:t>передаваемые языком или какой-либо его единицей </a:t>
            </a:r>
            <a:r>
              <a:rPr lang="ru-RU" dirty="0"/>
              <a:t>(словом, грамматической формой слова, словосочетанием, предложением); 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2) раздел языкознания, изучающий это содержание, информацию…» </a:t>
            </a:r>
          </a:p>
          <a:p>
            <a:pPr marL="0" indent="0">
              <a:buFontTx/>
              <a:buNone/>
              <a:defRPr/>
            </a:pPr>
            <a:r>
              <a:rPr lang="ru-RU" sz="1800" dirty="0"/>
              <a:t>(Языкознание. Большой энциклопедический словарь / Гл. ред. </a:t>
            </a:r>
            <a:r>
              <a:rPr lang="ru-RU" sz="1800" dirty="0" err="1"/>
              <a:t>В.Н.Ярцева</a:t>
            </a:r>
            <a:r>
              <a:rPr lang="ru-RU" sz="1800" dirty="0"/>
              <a:t>. – 2-е изд. – М., 1998. – С. 438)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/>
              <a:t>	Семантика –  наука о значении</a:t>
            </a:r>
            <a:r>
              <a:rPr lang="ru-RU" sz="1800" dirty="0"/>
              <a:t>. </a:t>
            </a:r>
          </a:p>
          <a:p>
            <a:pPr marL="0" indent="0">
              <a:buFontTx/>
              <a:buNone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="" xmlns:a16="http://schemas.microsoft.com/office/drawing/2014/main" id="{AF7D0668-4CC0-4571-A829-533D875FD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Семантика</a:t>
            </a:r>
          </a:p>
        </p:txBody>
      </p:sp>
      <p:sp>
        <p:nvSpPr>
          <p:cNvPr id="9219" name="Объект 2">
            <a:extLst>
              <a:ext uri="{FF2B5EF4-FFF2-40B4-BE49-F238E27FC236}">
                <a16:creationId xmlns="" xmlns:a16="http://schemas.microsoft.com/office/drawing/2014/main" id="{53928C81-29FF-4675-89F0-620747E15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раздел языкознания, изучающий содержание единиц языка и тех речевых произведений, которые из этих единиц строятся (И.М. Кобозева, Л.В.Балашова)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="" xmlns:a16="http://schemas.microsoft.com/office/drawing/2014/main" id="{B52C90D8-3084-4F48-97BD-AE1ADE91B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Термин «семантика» </a:t>
            </a:r>
          </a:p>
        </p:txBody>
      </p:sp>
      <p:sp>
        <p:nvSpPr>
          <p:cNvPr id="12291" name="Объект 2">
            <a:extLst>
              <a:ext uri="{FF2B5EF4-FFF2-40B4-BE49-F238E27FC236}">
                <a16:creationId xmlns="" xmlns:a16="http://schemas.microsoft.com/office/drawing/2014/main" id="{801805F3-7C00-4167-B824-EA0975395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altLang="ru-RU" dirty="0"/>
              <a:t>смысл какого-то языкового знака или систему значений языка в целом (</a:t>
            </a:r>
            <a:r>
              <a:rPr lang="ru-RU" altLang="ru-RU" i="1" dirty="0"/>
              <a:t>семантика слова, семантика предложения</a:t>
            </a:r>
            <a:r>
              <a:rPr lang="ru-RU" altLang="ru-RU" dirty="0"/>
              <a:t>); «план содержания» (</a:t>
            </a:r>
            <a:r>
              <a:rPr lang="ru-RU" altLang="ru-RU" i="1" dirty="0"/>
              <a:t>семантика английского языка, исследовать языковую семантику</a:t>
            </a:r>
            <a:r>
              <a:rPr lang="ru-RU" altLang="ru-RU" dirty="0"/>
              <a:t>)</a:t>
            </a:r>
          </a:p>
          <a:p>
            <a:r>
              <a:rPr lang="ru-RU" altLang="ru-RU" dirty="0"/>
              <a:t>название науки, изучающей семантику в первом смысле (</a:t>
            </a:r>
            <a:r>
              <a:rPr lang="ru-RU" altLang="ru-RU" i="1" dirty="0"/>
              <a:t>лингвистическая семантика, ничего не понимать в семантике, учебник по семантике</a:t>
            </a:r>
            <a:r>
              <a:rPr lang="ru-RU" altLang="ru-RU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FF593A07-6ADF-41A2-AB0A-7F74268DB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Объект семантики</a:t>
            </a:r>
          </a:p>
        </p:txBody>
      </p:sp>
      <p:sp>
        <p:nvSpPr>
          <p:cNvPr id="13315" name="Объект 2">
            <a:extLst>
              <a:ext uri="{FF2B5EF4-FFF2-40B4-BE49-F238E27FC236}">
                <a16:creationId xmlns="" xmlns:a16="http://schemas.microsoft.com/office/drawing/2014/main" id="{1A5BDAD8-9F53-40A7-9C3F-0BACBF1788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 содержательная сторона значимых единиц языка, т. е. их значение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="" xmlns:a16="http://schemas.microsoft.com/office/drawing/2014/main" id="{406574C3-202D-499C-AE18-B8AA5B66A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Задачи семантики</a:t>
            </a:r>
          </a:p>
        </p:txBody>
      </p:sp>
      <p:sp>
        <p:nvSpPr>
          <p:cNvPr id="14339" name="Объект 2">
            <a:extLst>
              <a:ext uri="{FF2B5EF4-FFF2-40B4-BE49-F238E27FC236}">
                <a16:creationId xmlns="" xmlns:a16="http://schemas.microsoft.com/office/drawing/2014/main" id="{7F9451D3-46C9-4718-8DC1-DA2454F527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/>
              <a:t>семантического описания единиц языка и речи;</a:t>
            </a:r>
          </a:p>
          <a:p>
            <a:r>
              <a:rPr lang="ru-RU" altLang="ru-RU" sz="2400"/>
              <a:t>осмысление методов науки и ее теоретического и понятийного аппарата;</a:t>
            </a:r>
          </a:p>
          <a:p>
            <a:r>
              <a:rPr lang="ru-RU" altLang="ru-RU" sz="2400"/>
              <a:t>исследование связи семантики с различными феноменами и понятиями;</a:t>
            </a:r>
          </a:p>
          <a:p>
            <a:r>
              <a:rPr lang="ru-RU" altLang="ru-RU" sz="2400"/>
              <a:t>изучение особенностей использования языка в той или иной функции;</a:t>
            </a:r>
          </a:p>
          <a:p>
            <a:r>
              <a:rPr lang="ru-RU" altLang="ru-RU" sz="2400"/>
              <a:t>изучение связи семантики языка с «внешними» явлениями: культурой и мышлением.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>
                <a:solidFill>
                  <a:srgbClr val="000000"/>
                </a:solidFill>
              </a:rPr>
              <a:t>Связь семантики с другими лингвистическими дисциплинами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Фонология</a:t>
            </a:r>
          </a:p>
          <a:p>
            <a:r>
              <a:rPr lang="ru-RU" altLang="ru-RU" dirty="0" smtClean="0"/>
              <a:t>Морфология</a:t>
            </a:r>
          </a:p>
          <a:p>
            <a:r>
              <a:rPr lang="ru-RU" altLang="ru-RU" dirty="0" smtClean="0"/>
              <a:t>Лексикология</a:t>
            </a:r>
          </a:p>
          <a:p>
            <a:r>
              <a:rPr lang="ru-RU" altLang="ru-RU" dirty="0" smtClean="0"/>
              <a:t>Синтаксис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Морфемная семантика</a:t>
            </a:r>
          </a:p>
          <a:p>
            <a:r>
              <a:rPr lang="ru-RU" b="1" dirty="0" smtClean="0"/>
              <a:t>Лексическая семантика (семасиология)</a:t>
            </a:r>
          </a:p>
          <a:p>
            <a:r>
              <a:rPr lang="ru-RU" dirty="0" smtClean="0"/>
              <a:t>Синтаксическая семантика (</a:t>
            </a:r>
            <a:r>
              <a:rPr lang="ru-RU" dirty="0" err="1" smtClean="0"/>
              <a:t>семантика</a:t>
            </a:r>
            <a:r>
              <a:rPr lang="ru-RU" dirty="0" smtClean="0"/>
              <a:t> предложения)</a:t>
            </a:r>
          </a:p>
          <a:p>
            <a:r>
              <a:rPr lang="ru-RU" dirty="0" smtClean="0"/>
              <a:t>Семантика высказывания</a:t>
            </a:r>
          </a:p>
          <a:p>
            <a:r>
              <a:rPr lang="ru-RU" dirty="0" smtClean="0"/>
              <a:t>Семантика текста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DDAA7-8BD1-41C9-A9C4-081C0DB3341D}"/>
</file>

<file path=customXml/itemProps2.xml><?xml version="1.0" encoding="utf-8"?>
<ds:datastoreItem xmlns:ds="http://schemas.openxmlformats.org/officeDocument/2006/customXml" ds:itemID="{D7574DC8-C318-411F-BECD-F2BC2A70D6DB}"/>
</file>

<file path=customXml/itemProps3.xml><?xml version="1.0" encoding="utf-8"?>
<ds:datastoreItem xmlns:ds="http://schemas.openxmlformats.org/officeDocument/2006/customXml" ds:itemID="{F51CC214-1F00-4B6D-ADF2-177B14EED47D}"/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829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Семантика  как наука и сфера языка. Семасиология.</vt:lpstr>
      <vt:lpstr>Вопросы </vt:lpstr>
      <vt:lpstr>1. Предмет, объект и задачи семантики </vt:lpstr>
      <vt:lpstr>Семантика</vt:lpstr>
      <vt:lpstr>Термин «семантика» </vt:lpstr>
      <vt:lpstr>Объект семантики</vt:lpstr>
      <vt:lpstr>Задачи семантики</vt:lpstr>
      <vt:lpstr>Связь семантики с другими лингвистическими дисциплинами</vt:lpstr>
      <vt:lpstr>Слайд 9</vt:lpstr>
      <vt:lpstr>Слайд 10</vt:lpstr>
      <vt:lpstr>Лексическая семантика, или семасиология</vt:lpstr>
      <vt:lpstr>Лексическая семантика и лексикология</vt:lpstr>
      <vt:lpstr>Лексическая семантика и лексикология</vt:lpstr>
      <vt:lpstr>Языковые функции, типы взаимодействия людей и семантика </vt:lpstr>
      <vt:lpstr>Игра</vt:lpstr>
      <vt:lpstr> ТОРГОВЛЯ (азартная денежная игра) </vt:lpstr>
      <vt:lpstr>Литература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Виктория</cp:lastModifiedBy>
  <cp:revision>64</cp:revision>
  <dcterms:created xsi:type="dcterms:W3CDTF">2012-01-31T08:09:08Z</dcterms:created>
  <dcterms:modified xsi:type="dcterms:W3CDTF">2022-02-12T16:37:02Z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