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38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71" r:id="rId8"/>
    <p:sldId id="272" r:id="rId9"/>
    <p:sldId id="273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727" autoAdjust="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9" name="Rectangle 27" descr="02"/>
          <p:cNvSpPr>
            <a:spLocks noChangeArrowheads="1"/>
          </p:cNvSpPr>
          <p:nvPr/>
        </p:nvSpPr>
        <p:spPr bwMode="gray">
          <a:xfrm rot="-472398">
            <a:off x="381000" y="304800"/>
            <a:ext cx="4267200" cy="42672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Rectangle 25" descr="01"/>
          <p:cNvSpPr>
            <a:spLocks noChangeArrowheads="1"/>
          </p:cNvSpPr>
          <p:nvPr/>
        </p:nvSpPr>
        <p:spPr bwMode="gray">
          <a:xfrm rot="-1211045">
            <a:off x="762000" y="1219200"/>
            <a:ext cx="4876800" cy="48768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8204" name="Picture 12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b="6250"/>
          <a:stretch>
            <a:fillRect/>
          </a:stretch>
        </p:blipFill>
        <p:spPr bwMode="gray">
          <a:xfrm>
            <a:off x="2466975" y="0"/>
            <a:ext cx="21050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9" name="Freeform 7"/>
          <p:cNvSpPr>
            <a:spLocks/>
          </p:cNvSpPr>
          <p:nvPr/>
        </p:nvSpPr>
        <p:spPr bwMode="gray">
          <a:xfrm>
            <a:off x="2895600" y="0"/>
            <a:ext cx="6248400" cy="6858000"/>
          </a:xfrm>
          <a:custGeom>
            <a:avLst/>
            <a:gdLst>
              <a:gd name="T0" fmla="*/ 305 w 3936"/>
              <a:gd name="T1" fmla="*/ 4317 h 4320"/>
              <a:gd name="T2" fmla="*/ 0 w 3936"/>
              <a:gd name="T3" fmla="*/ 0 h 4320"/>
              <a:gd name="T4" fmla="*/ 3936 w 3936"/>
              <a:gd name="T5" fmla="*/ 0 h 4320"/>
              <a:gd name="T6" fmla="*/ 3936 w 3936"/>
              <a:gd name="T7" fmla="*/ 4320 h 4320"/>
              <a:gd name="T8" fmla="*/ 305 w 3936"/>
              <a:gd name="T9" fmla="*/ 4317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36" h="4320">
                <a:moveTo>
                  <a:pt x="305" y="4317"/>
                </a:moveTo>
                <a:lnTo>
                  <a:pt x="0" y="0"/>
                </a:lnTo>
                <a:lnTo>
                  <a:pt x="3936" y="0"/>
                </a:lnTo>
                <a:lnTo>
                  <a:pt x="3936" y="4320"/>
                </a:lnTo>
                <a:lnTo>
                  <a:pt x="305" y="4317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7372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1295400"/>
            <a:ext cx="5638800" cy="1012825"/>
          </a:xfrm>
        </p:spPr>
        <p:txBody>
          <a:bodyPr/>
          <a:lstStyle>
            <a:lvl1pPr algn="r">
              <a:defRPr sz="55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14600"/>
            <a:ext cx="4953000" cy="533400"/>
          </a:xfrm>
          <a:effectLst>
            <a:outerShdw dist="17961" dir="2700000" algn="ctr" rotWithShape="0">
              <a:schemeClr val="bg2"/>
            </a:outerShdw>
          </a:effectLst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fld id="{E452819E-5525-4374-995F-0C8672165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gray">
          <a:xfrm>
            <a:off x="7772400" y="6186488"/>
            <a:ext cx="1035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L/O/G/O</a:t>
            </a:r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gray">
          <a:xfrm>
            <a:off x="3657600" y="52578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gray">
          <a:xfrm>
            <a:off x="3657600" y="54864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gray">
          <a:xfrm>
            <a:off x="3657600" y="57150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gray">
          <a:xfrm>
            <a:off x="3657600" y="59436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gray">
          <a:xfrm>
            <a:off x="3657600" y="6172200"/>
            <a:ext cx="50292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8221" name="Picture 29" descr="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444625" y="0"/>
            <a:ext cx="384175" cy="614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2" name="Picture 30" descr="0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76400" y="1193800"/>
            <a:ext cx="396875" cy="63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26" name="Picture 34" descr="0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657600" y="4884738"/>
            <a:ext cx="2971800" cy="204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217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E18E9-8A19-4308-AFE3-77C4540F83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49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6049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6049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3F4F3D-13F3-408E-9181-33281EE861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9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8572C-5FC4-43C1-8B61-DC7D7E2639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405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1699F-99FB-42F6-AECE-FDEE93A5D5B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59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ECFDE-4CDA-4E25-9F34-EBB1AFCBF9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570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B90AC-B627-47E0-8DE4-745E617AD0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D0447-C5EE-4A58-ACF2-8D8DB82608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6F4A8-A35F-4A30-8429-D65B927B9E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11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3DDAE-33F0-4A63-B87E-FA2003F8AFE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4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C0EE66-D796-4203-BD20-8F0C6DCDC0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029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" name="Picture 30" descr="0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2" b="6250"/>
          <a:stretch>
            <a:fillRect/>
          </a:stretch>
        </p:blipFill>
        <p:spPr bwMode="gray">
          <a:xfrm>
            <a:off x="152400" y="0"/>
            <a:ext cx="144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5" name="Freeform 31"/>
          <p:cNvSpPr>
            <a:spLocks/>
          </p:cNvSpPr>
          <p:nvPr/>
        </p:nvSpPr>
        <p:spPr bwMode="ltGray">
          <a:xfrm>
            <a:off x="228600" y="0"/>
            <a:ext cx="8915400" cy="6883400"/>
          </a:xfrm>
          <a:custGeom>
            <a:avLst/>
            <a:gdLst>
              <a:gd name="T0" fmla="*/ 312 w 5480"/>
              <a:gd name="T1" fmla="*/ 4336 h 4336"/>
              <a:gd name="T2" fmla="*/ 0 w 5480"/>
              <a:gd name="T3" fmla="*/ 0 h 4336"/>
              <a:gd name="T4" fmla="*/ 5480 w 5480"/>
              <a:gd name="T5" fmla="*/ 0 h 4336"/>
              <a:gd name="T6" fmla="*/ 5480 w 5480"/>
              <a:gd name="T7" fmla="*/ 4320 h 4336"/>
              <a:gd name="T8" fmla="*/ 312 w 5480"/>
              <a:gd name="T9" fmla="*/ 4336 h 4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80" h="4336">
                <a:moveTo>
                  <a:pt x="312" y="4336"/>
                </a:moveTo>
                <a:lnTo>
                  <a:pt x="0" y="0"/>
                </a:lnTo>
                <a:lnTo>
                  <a:pt x="5480" y="0"/>
                </a:lnTo>
                <a:lnTo>
                  <a:pt x="5480" y="4320"/>
                </a:lnTo>
                <a:lnTo>
                  <a:pt x="312" y="4336"/>
                </a:lnTo>
                <a:close/>
              </a:path>
            </a:pathLst>
          </a:custGeom>
          <a:gradFill rotWithShape="1">
            <a:gsLst>
              <a:gs pos="0">
                <a:schemeClr val="folHlink">
                  <a:gamma/>
                  <a:tint val="3372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76200"/>
            <a:ext cx="6934200" cy="9144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pic>
        <p:nvPicPr>
          <p:cNvPr id="1044" name="Picture 20" descr="0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6200" y="5638800"/>
            <a:ext cx="1676400" cy="115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gray">
          <a:xfrm>
            <a:off x="7050088" y="6465888"/>
            <a:ext cx="20177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www.themegallery.com</a:t>
            </a:r>
          </a:p>
        </p:txBody>
      </p:sp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762000" y="381000"/>
            <a:ext cx="6781800" cy="609600"/>
            <a:chOff x="480" y="240"/>
            <a:chExt cx="3168" cy="576"/>
          </a:xfrm>
        </p:grpSpPr>
        <p:sp>
          <p:nvSpPr>
            <p:cNvPr id="1047" name="Line 23"/>
            <p:cNvSpPr>
              <a:spLocks noChangeShapeType="1"/>
            </p:cNvSpPr>
            <p:nvPr userDrawn="1"/>
          </p:nvSpPr>
          <p:spPr bwMode="gray">
            <a:xfrm>
              <a:off x="480" y="240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8" name="Line 24"/>
            <p:cNvSpPr>
              <a:spLocks noChangeShapeType="1"/>
            </p:cNvSpPr>
            <p:nvPr userDrawn="1"/>
          </p:nvSpPr>
          <p:spPr bwMode="gray">
            <a:xfrm>
              <a:off x="480" y="384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9" name="Line 25"/>
            <p:cNvSpPr>
              <a:spLocks noChangeShapeType="1"/>
            </p:cNvSpPr>
            <p:nvPr userDrawn="1"/>
          </p:nvSpPr>
          <p:spPr bwMode="gray">
            <a:xfrm>
              <a:off x="480" y="528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Line 26"/>
            <p:cNvSpPr>
              <a:spLocks noChangeShapeType="1"/>
            </p:cNvSpPr>
            <p:nvPr userDrawn="1"/>
          </p:nvSpPr>
          <p:spPr bwMode="gray">
            <a:xfrm>
              <a:off x="480" y="672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1" name="Line 27"/>
            <p:cNvSpPr>
              <a:spLocks noChangeShapeType="1"/>
            </p:cNvSpPr>
            <p:nvPr userDrawn="1"/>
          </p:nvSpPr>
          <p:spPr bwMode="gray">
            <a:xfrm>
              <a:off x="480" y="816"/>
              <a:ext cx="3168" cy="0"/>
            </a:xfrm>
            <a:prstGeom prst="line">
              <a:avLst/>
            </a:prstGeom>
            <a:noFill/>
            <a:ln w="9525">
              <a:solidFill>
                <a:srgbClr val="FFFFD9">
                  <a:alpha val="50000"/>
                </a:srgbClr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53" name="Group 29"/>
          <p:cNvGrpSpPr>
            <a:grpSpLocks/>
          </p:cNvGrpSpPr>
          <p:nvPr/>
        </p:nvGrpSpPr>
        <p:grpSpPr bwMode="auto">
          <a:xfrm>
            <a:off x="8013700" y="193675"/>
            <a:ext cx="901700" cy="971550"/>
            <a:chOff x="5048" y="122"/>
            <a:chExt cx="568" cy="612"/>
          </a:xfrm>
        </p:grpSpPr>
        <p:sp>
          <p:nvSpPr>
            <p:cNvPr id="1040" name="Rectangle 16" descr="02"/>
            <p:cNvSpPr>
              <a:spLocks noChangeArrowheads="1"/>
            </p:cNvSpPr>
            <p:nvPr userDrawn="1"/>
          </p:nvSpPr>
          <p:spPr bwMode="gray">
            <a:xfrm rot="1760290">
              <a:off x="5048" y="166"/>
              <a:ext cx="568" cy="568"/>
            </a:xfrm>
            <a:prstGeom prst="rect">
              <a:avLst/>
            </a:prstGeom>
            <a:blipFill dpi="0" rotWithShape="1">
              <a:blip r:embed="rId15"/>
              <a:srcRect/>
              <a:stretch>
                <a:fillRect/>
              </a:stretch>
            </a:blipFill>
            <a:ln w="3810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2" name="Picture 18" descr="03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464" y="122"/>
              <a:ext cx="104" cy="1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2" name="Group 28"/>
          <p:cNvGrpSpPr>
            <a:grpSpLocks/>
          </p:cNvGrpSpPr>
          <p:nvPr/>
        </p:nvGrpSpPr>
        <p:grpSpPr bwMode="auto">
          <a:xfrm>
            <a:off x="7283450" y="0"/>
            <a:ext cx="1022350" cy="1233488"/>
            <a:chOff x="4588" y="0"/>
            <a:chExt cx="644" cy="777"/>
          </a:xfrm>
        </p:grpSpPr>
        <p:sp>
          <p:nvSpPr>
            <p:cNvPr id="1041" name="Rectangle 17" descr="01"/>
            <p:cNvSpPr>
              <a:spLocks noChangeArrowheads="1"/>
            </p:cNvSpPr>
            <p:nvPr userDrawn="1"/>
          </p:nvSpPr>
          <p:spPr bwMode="gray">
            <a:xfrm rot="682726">
              <a:off x="4588" y="133"/>
              <a:ext cx="644" cy="644"/>
            </a:xfrm>
            <a:prstGeom prst="rect">
              <a:avLst/>
            </a:prstGeom>
            <a:blipFill dpi="0" rotWithShape="1">
              <a:blip r:embed="rId17"/>
              <a:srcRect/>
              <a:stretch>
                <a:fillRect/>
              </a:stretch>
            </a:blip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043" name="Picture 19" descr="04"/>
            <p:cNvPicPr>
              <a:picLocks noChangeAspect="1" noChangeArrowheads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880" y="0"/>
              <a:ext cx="120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56" name="Rectangle 3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2819400" y="6477000"/>
            <a:ext cx="213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57" name="Rectangle 33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029200" y="6477000"/>
            <a:ext cx="1981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58" name="Rectangle 3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477000"/>
            <a:ext cx="381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C309964-BFED-4286-A043-23BD6611F0D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9" r:id="rId1"/>
    <p:sldLayoutId id="2147484540" r:id="rId2"/>
    <p:sldLayoutId id="2147484541" r:id="rId3"/>
    <p:sldLayoutId id="2147484542" r:id="rId4"/>
    <p:sldLayoutId id="2147484543" r:id="rId5"/>
    <p:sldLayoutId id="2147484544" r:id="rId6"/>
    <p:sldLayoutId id="2147484545" r:id="rId7"/>
    <p:sldLayoutId id="2147484546" r:id="rId8"/>
    <p:sldLayoutId id="2147484547" r:id="rId9"/>
    <p:sldLayoutId id="2147484548" r:id="rId10"/>
    <p:sldLayoutId id="214748454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Plural" TargetMode="External"/><Relationship Id="rId7" Type="http://schemas.openxmlformats.org/officeDocument/2006/relationships/hyperlink" Target="http://de.wikipedia.org/wiki/Akkusativ" TargetMode="External"/><Relationship Id="rId2" Type="http://schemas.openxmlformats.org/officeDocument/2006/relationships/hyperlink" Target="http://de.wikipedia.org/wiki/Ka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Dativ" TargetMode="External"/><Relationship Id="rId5" Type="http://schemas.openxmlformats.org/officeDocument/2006/relationships/hyperlink" Target="http://de.wikipedia.org/wiki/Genitiv" TargetMode="External"/><Relationship Id="rId4" Type="http://schemas.openxmlformats.org/officeDocument/2006/relationships/hyperlink" Target="http://de.wikipedia.org/wiki/Nominati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e.wikipedia.org/wiki/Plural" TargetMode="External"/><Relationship Id="rId7" Type="http://schemas.openxmlformats.org/officeDocument/2006/relationships/hyperlink" Target="http://de.wikipedia.org/wiki/Akkusativ" TargetMode="External"/><Relationship Id="rId2" Type="http://schemas.openxmlformats.org/officeDocument/2006/relationships/hyperlink" Target="http://de.wikipedia.org/wiki/Kasu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.wikipedia.org/wiki/Dativ" TargetMode="External"/><Relationship Id="rId5" Type="http://schemas.openxmlformats.org/officeDocument/2006/relationships/hyperlink" Target="http://de.wikipedia.org/wiki/Genitiv" TargetMode="External"/><Relationship Id="rId4" Type="http://schemas.openxmlformats.org/officeDocument/2006/relationships/hyperlink" Target="http://de.wikipedia.org/wiki/Nominati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27784" y="188640"/>
            <a:ext cx="6400800" cy="3240360"/>
          </a:xfrm>
        </p:spPr>
        <p:txBody>
          <a:bodyPr>
            <a:noAutofit/>
          </a:bodyPr>
          <a:lstStyle/>
          <a:p>
            <a:r>
              <a:rPr lang="de-DE" sz="5900" b="1" i="1" dirty="0">
                <a:solidFill>
                  <a:srgbClr val="002060"/>
                </a:solidFill>
              </a:rPr>
              <a:t>Die Kategorie der Bestimmtheit/ Unbestimmtheit</a:t>
            </a:r>
            <a:r>
              <a:rPr lang="de-DE" sz="5900" dirty="0">
                <a:solidFill>
                  <a:srgbClr val="002060"/>
                </a:solidFill>
              </a:rPr>
              <a:t/>
            </a:r>
            <a:br>
              <a:rPr lang="de-DE" sz="5900" dirty="0">
                <a:solidFill>
                  <a:srgbClr val="002060"/>
                </a:solidFill>
              </a:rPr>
            </a:br>
            <a:endParaRPr lang="de-DE" sz="59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66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0052 -0.01806 L 0.00052 -0.09028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6840760" cy="508000"/>
          </a:xfrm>
        </p:spPr>
        <p:txBody>
          <a:bodyPr/>
          <a:lstStyle/>
          <a:p>
            <a:r>
              <a:rPr lang="en-US" i="1" dirty="0" err="1">
                <a:solidFill>
                  <a:srgbClr val="002060"/>
                </a:solidFill>
              </a:rPr>
              <a:t>Funktionen</a:t>
            </a:r>
            <a:r>
              <a:rPr lang="en-US" i="1" dirty="0">
                <a:solidFill>
                  <a:srgbClr val="002060"/>
                </a:solidFill>
              </a:rPr>
              <a:t> des </a:t>
            </a:r>
            <a:r>
              <a:rPr lang="en-US" i="1" dirty="0" err="1">
                <a:solidFill>
                  <a:srgbClr val="002060"/>
                </a:solidFill>
              </a:rPr>
              <a:t>Artikels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68760"/>
            <a:ext cx="7643812" cy="45365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rgbClr val="002060"/>
                </a:solidFill>
              </a:rPr>
              <a:t>als </a:t>
            </a:r>
            <a:r>
              <a:rPr lang="de-DE" sz="2800" dirty="0">
                <a:solidFill>
                  <a:srgbClr val="002060"/>
                </a:solidFill>
              </a:rPr>
              <a:t>Begleiter des Substantivs drückt </a:t>
            </a:r>
            <a:r>
              <a:rPr lang="ru-RU" sz="2800" dirty="0" smtClean="0">
                <a:solidFill>
                  <a:srgbClr val="002060"/>
                </a:solidFill>
              </a:rPr>
              <a:t>  </a:t>
            </a:r>
            <a:r>
              <a:rPr lang="de-DE" sz="2800" dirty="0" smtClean="0">
                <a:solidFill>
                  <a:srgbClr val="002060"/>
                </a:solidFill>
              </a:rPr>
              <a:t>der </a:t>
            </a:r>
            <a:r>
              <a:rPr lang="de-DE" sz="2800" dirty="0">
                <a:solidFill>
                  <a:srgbClr val="002060"/>
                </a:solidFill>
              </a:rPr>
              <a:t>Artikel die dem Substantiv eigenen grammatischen Kategorien </a:t>
            </a:r>
            <a:r>
              <a:rPr lang="de-DE" sz="2800" dirty="0" smtClean="0">
                <a:solidFill>
                  <a:srgbClr val="002060"/>
                </a:solidFill>
              </a:rPr>
              <a:t>aus:</a:t>
            </a:r>
            <a:endParaRPr lang="ru-RU" sz="2800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das </a:t>
            </a:r>
            <a:r>
              <a:rPr lang="de-DE" sz="2800" i="1" dirty="0">
                <a:solidFill>
                  <a:srgbClr val="0070C0"/>
                </a:solidFill>
              </a:rPr>
              <a:t>grammatische Geschlecht,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die </a:t>
            </a:r>
            <a:r>
              <a:rPr lang="de-DE" sz="2800" i="1" dirty="0">
                <a:solidFill>
                  <a:srgbClr val="0070C0"/>
                </a:solidFill>
              </a:rPr>
              <a:t>Zahl, </a:t>
            </a:r>
            <a:endParaRPr lang="de-DE" sz="2800" i="1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sz="2800" i="1" dirty="0" smtClean="0">
                <a:solidFill>
                  <a:srgbClr val="0070C0"/>
                </a:solidFill>
              </a:rPr>
              <a:t>den Kasus:</a:t>
            </a:r>
            <a:r>
              <a:rPr lang="ru-RU" sz="2800" i="1" dirty="0" smtClean="0">
                <a:solidFill>
                  <a:srgbClr val="0070C0"/>
                </a:solidFill>
              </a:rPr>
              <a:t> 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de-DE" sz="2800" i="1" dirty="0" smtClean="0">
                <a:solidFill>
                  <a:srgbClr val="0070C0"/>
                </a:solidFill>
              </a:rPr>
              <a:t>Der Junitag (</a:t>
            </a:r>
            <a:r>
              <a:rPr lang="de-DE" sz="2800" i="1" dirty="0" err="1" smtClean="0">
                <a:solidFill>
                  <a:srgbClr val="0070C0"/>
                </a:solidFill>
              </a:rPr>
              <a:t>Mask</a:t>
            </a:r>
            <a:r>
              <a:rPr lang="de-DE" sz="2800" i="1" dirty="0" smtClean="0">
                <a:solidFill>
                  <a:srgbClr val="0070C0"/>
                </a:solidFill>
              </a:rPr>
              <a:t>., Sing., </a:t>
            </a:r>
            <a:r>
              <a:rPr lang="de-DE" sz="2800" i="1" dirty="0" err="1" smtClean="0">
                <a:solidFill>
                  <a:srgbClr val="0070C0"/>
                </a:solidFill>
              </a:rPr>
              <a:t>Nom</a:t>
            </a:r>
            <a:r>
              <a:rPr lang="de-DE" sz="2800" i="1" dirty="0" smtClean="0">
                <a:solidFill>
                  <a:srgbClr val="0070C0"/>
                </a:solidFill>
              </a:rPr>
              <a:t>.) war drückend heiß</a:t>
            </a:r>
            <a:endParaRPr lang="ru-RU" sz="2800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de-DE" sz="2800" dirty="0" smtClean="0">
                <a:solidFill>
                  <a:srgbClr val="002060"/>
                </a:solidFill>
              </a:rPr>
              <a:t>bezeichnet </a:t>
            </a:r>
            <a:r>
              <a:rPr lang="de-DE" sz="2800" dirty="0">
                <a:solidFill>
                  <a:srgbClr val="002060"/>
                </a:solidFill>
              </a:rPr>
              <a:t>das Einzelne und das Allgemeine, die </a:t>
            </a:r>
            <a:r>
              <a:rPr lang="de-DE" sz="2800" dirty="0" err="1">
                <a:solidFill>
                  <a:srgbClr val="002060"/>
                </a:solidFill>
              </a:rPr>
              <a:t>Bestimmheit</a:t>
            </a:r>
            <a:r>
              <a:rPr lang="de-DE" sz="2800" dirty="0">
                <a:solidFill>
                  <a:srgbClr val="002060"/>
                </a:solidFill>
              </a:rPr>
              <a:t> und die </a:t>
            </a:r>
            <a:r>
              <a:rPr lang="de-DE" sz="2800" dirty="0" err="1">
                <a:solidFill>
                  <a:srgbClr val="002060"/>
                </a:solidFill>
              </a:rPr>
              <a:t>Unbestimmheit</a:t>
            </a:r>
            <a:endParaRPr lang="de-DE" sz="2800" dirty="0">
              <a:solidFill>
                <a:srgbClr val="00206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1128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70485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 smtClean="0">
                <a:solidFill>
                  <a:srgbClr val="002060"/>
                </a:solidFill>
              </a:rPr>
              <a:t>Für </a:t>
            </a:r>
            <a:r>
              <a:rPr lang="de-DE" dirty="0">
                <a:solidFill>
                  <a:srgbClr val="002060"/>
                </a:solidFill>
              </a:rPr>
              <a:t>den Gebrauch des Artikels ist es sehr wichtig, ob das Substantiv einen zählbaren oder einen unzählbaren Begriff bezeichnet.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6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Substantive, die einen zählbaren Begriff bezeichnen, werden sowohl mit dem bestimmten als auch mit dem unbestimmten Artikel gebraucht. Im Plural stehen sie sinngemäß mit dem bestimmten Artikel bzw. artikellos.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22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600200"/>
            <a:ext cx="7848872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Substantive, die unzählbare Begriffe bezeichnen, können in der Regel mit dem unbestimmten Artikel nicht gebraucht werden.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587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776864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bestimmte Artikel kann somit bei einem beliebigen Substantiv stehen, der unbestimmte Artikel steht dagegen nur bei Substantiven, die eine Mehrheit gleichartiger Dinge zu einem Begriff zusammenfassen.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326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344816" cy="1152128"/>
          </a:xfrm>
        </p:spPr>
        <p:txBody>
          <a:bodyPr>
            <a:normAutofit fontScale="90000"/>
          </a:bodyPr>
          <a:lstStyle/>
          <a:p>
            <a:r>
              <a:rPr lang="de-DE" b="1" i="1" dirty="0">
                <a:solidFill>
                  <a:srgbClr val="002060"/>
                </a:solidFill>
              </a:rPr>
              <a:t>Der Gebrauch des unbestimmten Artikels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941568" cy="4525963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unbestimmte Artikel ein bedeutet einer von vielen möglichen und hat die Aufgabe, ein beliebiges, noch nicht genanntes Einzelding aus einer Gattung herauszuheben.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675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5760640" cy="9144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Der </a:t>
            </a:r>
            <a:r>
              <a:rPr lang="en-US" i="1" dirty="0" err="1">
                <a:solidFill>
                  <a:srgbClr val="002060"/>
                </a:solidFill>
              </a:rPr>
              <a:t>unbestimmte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Artikel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steht</a:t>
            </a:r>
            <a:r>
              <a:rPr lang="en-US" i="1" dirty="0">
                <a:solidFill>
                  <a:srgbClr val="002060"/>
                </a:solidFill>
              </a:rPr>
              <a:t>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12776"/>
            <a:ext cx="7848872" cy="489654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erstmalig genannt wird, im Kontext vorher nicht erwähnt wurde, das Neue in der Mitteilung darstellt (oft ist es ein Akkusativobjekt im Satz nach haben, es gibt, brauchen</a:t>
            </a:r>
            <a:r>
              <a:rPr lang="de-DE" dirty="0" smtClean="0">
                <a:solidFill>
                  <a:srgbClr val="002060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de-DE" i="1" dirty="0">
                <a:solidFill>
                  <a:srgbClr val="0070C0"/>
                </a:solidFill>
              </a:rPr>
              <a:t>Ein Fichtenbaum steht einsam | Im Norden auf kahler </a:t>
            </a:r>
            <a:r>
              <a:rPr lang="de-DE" i="1" dirty="0" err="1">
                <a:solidFill>
                  <a:srgbClr val="0070C0"/>
                </a:solidFill>
              </a:rPr>
              <a:t>Höh</a:t>
            </a:r>
            <a:r>
              <a:rPr lang="de-DE" i="1" dirty="0">
                <a:solidFill>
                  <a:srgbClr val="0070C0"/>
                </a:solidFill>
              </a:rPr>
              <a:t>’. (H. Heine)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Wir brauchen ein Lehrbuch.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Hast du eine Schwester?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98674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als Prädikativ gebraucht </a:t>
            </a:r>
            <a:r>
              <a:rPr lang="de-DE" dirty="0" smtClean="0">
                <a:solidFill>
                  <a:srgbClr val="002060"/>
                </a:solidFill>
              </a:rPr>
              <a:t>wird</a:t>
            </a:r>
          </a:p>
          <a:p>
            <a:pPr>
              <a:buFont typeface="Arial" pitchFamily="34" charset="0"/>
              <a:buChar char="•"/>
            </a:pPr>
            <a:r>
              <a:rPr lang="de-DE" i="1" dirty="0">
                <a:solidFill>
                  <a:srgbClr val="0070C0"/>
                </a:solidFill>
              </a:rPr>
              <a:t>Die Tanne ist ein Nadelbaum</a:t>
            </a:r>
            <a:br>
              <a:rPr lang="de-DE" i="1" dirty="0">
                <a:solidFill>
                  <a:srgbClr val="0070C0"/>
                </a:solidFill>
              </a:rPr>
            </a:br>
            <a:r>
              <a:rPr lang="de-DE" i="1" dirty="0">
                <a:solidFill>
                  <a:srgbClr val="0070C0"/>
                </a:solidFill>
              </a:rPr>
              <a:t>Das ist ein Lehrbuch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58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vor </a:t>
            </a:r>
            <a:r>
              <a:rPr lang="de-DE" dirty="0">
                <a:solidFill>
                  <a:srgbClr val="002060"/>
                </a:solidFill>
              </a:rPr>
              <a:t>einem Substantiv, das im Vergleich steht: </a:t>
            </a:r>
            <a:endParaRPr lang="de-DE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rgbClr val="0070C0"/>
                </a:solidFill>
              </a:rPr>
              <a:t>Der </a:t>
            </a:r>
            <a:r>
              <a:rPr lang="de-DE" i="1" dirty="0">
                <a:solidFill>
                  <a:srgbClr val="0070C0"/>
                </a:solidFill>
              </a:rPr>
              <a:t>schwimmt wie ein Fisch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303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de-DE" dirty="0" smtClean="0">
                <a:solidFill>
                  <a:srgbClr val="002060"/>
                </a:solidFill>
              </a:rPr>
              <a:t>wenn </a:t>
            </a:r>
            <a:r>
              <a:rPr lang="de-DE" dirty="0">
                <a:solidFill>
                  <a:srgbClr val="002060"/>
                </a:solidFill>
              </a:rPr>
              <a:t>das Substantiv eine generalisierende Bedeutung hat, d.h. ein Ding als zu einer bestimmten Gattung gehörend kennzeichnet</a:t>
            </a:r>
            <a:r>
              <a:rPr lang="de-DE" dirty="0" smtClean="0">
                <a:solidFill>
                  <a:srgbClr val="002060"/>
                </a:solidFill>
              </a:rPr>
              <a:t>:</a:t>
            </a:r>
          </a:p>
          <a:p>
            <a:pPr>
              <a:buFont typeface="Arial" pitchFamily="34" charset="0"/>
              <a:buChar char="•"/>
            </a:pPr>
            <a:r>
              <a:rPr lang="de-DE" i="1" dirty="0" smtClean="0">
                <a:solidFill>
                  <a:srgbClr val="0070C0"/>
                </a:solidFill>
              </a:rPr>
              <a:t>Ein </a:t>
            </a:r>
            <a:r>
              <a:rPr lang="de-DE" i="1" dirty="0">
                <a:solidFill>
                  <a:srgbClr val="0070C0"/>
                </a:solidFill>
              </a:rPr>
              <a:t>Student muss das wissen</a:t>
            </a:r>
            <a:endParaRPr lang="ru-RU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657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Grey_TaLL\AppData\Local\Microsoft\Windows\Temporary Internet Files\Content.IE5\R29SJK7N\MP900443600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933056"/>
            <a:ext cx="2520280" cy="2520280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  <a:scene3d>
            <a:camera prst="perspectiveHeroicExtremeLeftFacing"/>
            <a:lightRig rig="sunset" dir="t"/>
          </a:scene3d>
          <a:sp3d prstMaterial="softEdge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1340768"/>
            <a:ext cx="6912768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>
                <a:solidFill>
                  <a:srgbClr val="002060"/>
                </a:solidFill>
              </a:rPr>
              <a:t>Das Substantiv hat 3 unbestrittene grammatische Kategorien und einige Erscheinungen, die mit der grammatischen Kategorie verwandt sind. Die unzweifelhaften grammatischen Kategorien sind:</a:t>
            </a:r>
          </a:p>
          <a:p>
            <a:endParaRPr lang="de-DE" sz="2800" dirty="0" smtClean="0">
              <a:solidFill>
                <a:srgbClr val="002060"/>
              </a:solidFill>
            </a:endParaRPr>
          </a:p>
          <a:p>
            <a:r>
              <a:rPr lang="de-DE" sz="2800" dirty="0" smtClean="0">
                <a:solidFill>
                  <a:srgbClr val="002060"/>
                </a:solidFill>
              </a:rPr>
              <a:t> </a:t>
            </a:r>
            <a:r>
              <a:rPr lang="de-DE" sz="3200" b="1" i="1" dirty="0" smtClean="0">
                <a:solidFill>
                  <a:srgbClr val="0070C0"/>
                </a:solidFill>
              </a:rPr>
              <a:t>Numerus</a:t>
            </a:r>
          </a:p>
          <a:p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i="1" dirty="0" smtClean="0">
                <a:solidFill>
                  <a:srgbClr val="0070C0"/>
                </a:solidFill>
              </a:rPr>
              <a:t>Kasus</a:t>
            </a:r>
          </a:p>
          <a:p>
            <a:r>
              <a:rPr lang="de-DE" sz="3200" b="1" i="1" dirty="0" smtClean="0">
                <a:solidFill>
                  <a:srgbClr val="0070C0"/>
                </a:solidFill>
              </a:rPr>
              <a:t>Genus</a:t>
            </a:r>
            <a:r>
              <a:rPr lang="de-DE" sz="3200" b="1" i="1" dirty="0" smtClean="0">
                <a:solidFill>
                  <a:srgbClr val="002060"/>
                </a:solidFill>
              </a:rPr>
              <a:t> 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51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Grey_TaLL\AppData\Local\Microsoft\Windows\Temporary Internet Files\Content.IE5\AWKNSXK4\MP9004395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93096"/>
            <a:ext cx="2480320" cy="2130552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  <a:scene3d>
            <a:camera prst="perspectiveHeroicExtremeLeftFacing"/>
            <a:lightRig rig="threePt" dir="t"/>
          </a:scene3d>
          <a:sp3d prstMaterial="translucent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7272808" cy="5184576"/>
          </a:xfrm>
        </p:spPr>
        <p:txBody>
          <a:bodyPr>
            <a:normAutofit fontScale="92500" lnSpcReduction="20000"/>
          </a:bodyPr>
          <a:lstStyle/>
          <a:p>
            <a:pPr algn="ctr"/>
            <a:endParaRPr lang="de-DE" sz="2800" dirty="0" smtClean="0"/>
          </a:p>
          <a:p>
            <a:pPr marL="0" indent="0">
              <a:buNone/>
            </a:pPr>
            <a:r>
              <a:rPr lang="de-DE" sz="3500" dirty="0" smtClean="0">
                <a:solidFill>
                  <a:srgbClr val="002060"/>
                </a:solidFill>
              </a:rPr>
              <a:t>Zu </a:t>
            </a:r>
            <a:r>
              <a:rPr lang="de-DE" sz="3500" dirty="0">
                <a:solidFill>
                  <a:srgbClr val="002060"/>
                </a:solidFill>
              </a:rPr>
              <a:t>den Erscheinungen, denen einige Züge der grammatischen Kategorie eigen sind gehören die Beziehung </a:t>
            </a:r>
            <a:r>
              <a:rPr lang="de-DE" sz="3500" b="1" i="1" dirty="0">
                <a:solidFill>
                  <a:srgbClr val="0070C0"/>
                </a:solidFill>
              </a:rPr>
              <a:t>der Bestimmtheit und Unbestimmtheit</a:t>
            </a:r>
            <a:r>
              <a:rPr lang="de-DE" sz="3500" i="1" dirty="0">
                <a:solidFill>
                  <a:srgbClr val="00B050"/>
                </a:solidFill>
              </a:rPr>
              <a:t> </a:t>
            </a:r>
            <a:r>
              <a:rPr lang="de-DE" sz="3500" dirty="0">
                <a:solidFill>
                  <a:srgbClr val="002060"/>
                </a:solidFill>
              </a:rPr>
              <a:t>des im Substantiv ausgedrückten Begriffs, die Hervorhebung des Umfangs, in welchem dieser Begriff gedacht wird, und die Angabe seines semantisch-grammatischen Charakters vom Standpunkt der Zählbarkeit und der Konkretheit.</a:t>
            </a:r>
            <a:endParaRPr lang="ru-RU" sz="3500" dirty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42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C:\Users\Grey_TaLL\AppData\Local\Microsoft\Windows\Temporary Internet Files\Content.IE5\Z48MDG6I\MP900385317[1]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8" y="2960452"/>
            <a:ext cx="4500000" cy="3214301"/>
          </a:xfrm>
          <a:prstGeom prst="rect">
            <a:avLst/>
          </a:prstGeom>
          <a:noFill/>
          <a:effectLst>
            <a:glow rad="101600">
              <a:srgbClr val="FFC000">
                <a:alpha val="40000"/>
              </a:srgbClr>
            </a:glow>
            <a:outerShdw blurRad="76200" dir="18900000" sy="23000" kx="-1200000" algn="bl" rotWithShape="0">
              <a:prstClr val="black">
                <a:alpha val="20000"/>
              </a:prstClr>
            </a:outerShdw>
            <a:softEdge rad="63500"/>
          </a:effectLst>
          <a:scene3d>
            <a:camera prst="perspectiveHeroicExtremeLeftFacing"/>
            <a:lightRig rig="two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272808" cy="3744416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Das Vorhandensein des Artikels ist eine Besonderheit, die die deutsche Sprache von vielen anderen Sprachen unterscheidet. 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6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rey_TaLL\AppData\Local\Microsoft\Windows\Temporary Internet Files\Content.IE5\UZ70S5LB\MP90040014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140968"/>
            <a:ext cx="2081784" cy="3121152"/>
          </a:xfrm>
          <a:prstGeom prst="rect">
            <a:avLst/>
          </a:prstGeom>
          <a:noFill/>
          <a:effectLst>
            <a:glow rad="139700">
              <a:srgbClr val="FFC000">
                <a:alpha val="40000"/>
              </a:srgbClr>
            </a:glow>
            <a:outerShdw blurRad="50800" dist="38100" dir="2700000" algn="tl" rotWithShape="0">
              <a:srgbClr val="FFC000">
                <a:alpha val="40000"/>
              </a:srgbClr>
            </a:outerShdw>
          </a:effectLst>
          <a:scene3d>
            <a:camera prst="perspectiveHeroicExtremeLeftFacing">
              <a:rot lat="487347" lon="600000" rev="21425485"/>
            </a:camera>
            <a:lightRig rig="three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556792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Der </a:t>
            </a:r>
            <a:r>
              <a:rPr lang="en-US" dirty="0" err="1">
                <a:solidFill>
                  <a:srgbClr val="002060"/>
                </a:solidFill>
              </a:rPr>
              <a:t>Artikel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bezeichnet</a:t>
            </a:r>
            <a:r>
              <a:rPr lang="en-US" dirty="0">
                <a:solidFill>
                  <a:srgbClr val="002060"/>
                </a:solidFill>
              </a:rPr>
              <a:t> die </a:t>
            </a:r>
            <a:r>
              <a:rPr lang="en-US" dirty="0" err="1">
                <a:solidFill>
                  <a:srgbClr val="002060"/>
                </a:solidFill>
              </a:rPr>
              <a:t>grammatische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Merkmale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Substantivs</a:t>
            </a:r>
            <a:r>
              <a:rPr lang="en-US" dirty="0">
                <a:solidFill>
                  <a:srgbClr val="002060"/>
                </a:solidFill>
              </a:rPr>
              <a:t> und </a:t>
            </a:r>
            <a:r>
              <a:rPr lang="en-US" dirty="0" err="1">
                <a:solidFill>
                  <a:srgbClr val="002060"/>
                </a:solidFill>
              </a:rPr>
              <a:t>gibt</a:t>
            </a:r>
            <a:r>
              <a:rPr lang="en-US" dirty="0">
                <a:solidFill>
                  <a:srgbClr val="002060"/>
                </a:solidFill>
              </a:rPr>
              <a:t> die </a:t>
            </a:r>
            <a:r>
              <a:rPr lang="en-US" dirty="0" err="1">
                <a:solidFill>
                  <a:srgbClr val="002060"/>
                </a:solidFill>
              </a:rPr>
              <a:t>Bedeutung</a:t>
            </a:r>
            <a:r>
              <a:rPr lang="en-US" dirty="0">
                <a:solidFill>
                  <a:srgbClr val="002060"/>
                </a:solidFill>
              </a:rPr>
              <a:t> der </a:t>
            </a:r>
            <a:r>
              <a:rPr lang="en-US" dirty="0" err="1">
                <a:solidFill>
                  <a:srgbClr val="002060"/>
                </a:solidFill>
              </a:rPr>
              <a:t>Bestimmtheit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oder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Unbestimmtheit</a:t>
            </a:r>
            <a:r>
              <a:rPr lang="en-US" dirty="0">
                <a:solidFill>
                  <a:srgbClr val="002060"/>
                </a:solidFill>
              </a:rPr>
              <a:t> an, die das </a:t>
            </a:r>
            <a:r>
              <a:rPr lang="en-US" dirty="0" err="1">
                <a:solidFill>
                  <a:srgbClr val="002060"/>
                </a:solidFill>
              </a:rPr>
              <a:t>Substantiv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im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Satz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erhält</a:t>
            </a:r>
            <a:r>
              <a:rPr lang="en-US" dirty="0">
                <a:solidFill>
                  <a:srgbClr val="002060"/>
                </a:solidFill>
              </a:rPr>
              <a:t>. 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276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rey_TaLL\AppData\Local\Microsoft\Windows\Temporary Internet Files\Content.IE5\Z48MDG6I\MP90039955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9024">
            <a:off x="7311175" y="4783859"/>
            <a:ext cx="1476000" cy="1845451"/>
          </a:xfrm>
          <a:prstGeom prst="rect">
            <a:avLst/>
          </a:prstGeom>
          <a:noFill/>
          <a:effectLst>
            <a:softEdge rad="63500"/>
          </a:effectLst>
          <a:scene3d>
            <a:camera prst="perspectiveLeft"/>
            <a:lightRig rig="twoPt" dir="t"/>
          </a:scene3d>
          <a:sp3d prstMaterial="powder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242" y="1754713"/>
            <a:ext cx="7643812" cy="39592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In der </a:t>
            </a:r>
            <a:r>
              <a:rPr lang="en-US" dirty="0" err="1">
                <a:solidFill>
                  <a:srgbClr val="002060"/>
                </a:solidFill>
              </a:rPr>
              <a:t>modernen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deutschen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Sprache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gibt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es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zwei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Arten</a:t>
            </a:r>
            <a:r>
              <a:rPr lang="en-US" dirty="0">
                <a:solidFill>
                  <a:srgbClr val="002060"/>
                </a:solidFill>
              </a:rPr>
              <a:t> des </a:t>
            </a:r>
            <a:r>
              <a:rPr lang="en-US" dirty="0" err="1">
                <a:solidFill>
                  <a:srgbClr val="002060"/>
                </a:solidFill>
              </a:rPr>
              <a:t>Artikels</a:t>
            </a:r>
            <a:r>
              <a:rPr lang="en-US" dirty="0">
                <a:solidFill>
                  <a:srgbClr val="002060"/>
                </a:solidFill>
              </a:rPr>
              <a:t>:</a:t>
            </a:r>
            <a:r>
              <a:rPr lang="en-US" dirty="0"/>
              <a:t> </a:t>
            </a:r>
            <a:endParaRPr lang="en-US" dirty="0" smtClean="0"/>
          </a:p>
          <a:p>
            <a:endParaRPr lang="en-US" b="1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den </a:t>
            </a:r>
            <a:r>
              <a:rPr lang="en-US" i="1" dirty="0" err="1">
                <a:solidFill>
                  <a:srgbClr val="0070C0"/>
                </a:solidFill>
              </a:rPr>
              <a:t>bestimmten</a:t>
            </a:r>
            <a:r>
              <a:rPr lang="en-US" i="1" dirty="0">
                <a:solidFill>
                  <a:srgbClr val="0070C0"/>
                </a:solidFill>
              </a:rPr>
              <a:t> </a:t>
            </a:r>
            <a:r>
              <a:rPr lang="en-US" i="1" dirty="0" err="1">
                <a:solidFill>
                  <a:srgbClr val="0070C0"/>
                </a:solidFill>
              </a:rPr>
              <a:t>Artikel</a:t>
            </a:r>
            <a:r>
              <a:rPr lang="en-US" i="1" dirty="0">
                <a:solidFill>
                  <a:srgbClr val="0070C0"/>
                </a:solidFill>
              </a:rPr>
              <a:t> (Sing: der, die, das; Pl: die) </a:t>
            </a:r>
            <a:endParaRPr lang="en-US" i="1" dirty="0" smtClean="0">
              <a:solidFill>
                <a:srgbClr val="0070C0"/>
              </a:solidFill>
            </a:endParaRPr>
          </a:p>
          <a:p>
            <a:r>
              <a:rPr lang="en-US" i="1" dirty="0" smtClean="0">
                <a:solidFill>
                  <a:srgbClr val="0070C0"/>
                </a:solidFill>
              </a:rPr>
              <a:t>und </a:t>
            </a:r>
            <a:r>
              <a:rPr lang="en-US" i="1" dirty="0">
                <a:solidFill>
                  <a:srgbClr val="0070C0"/>
                </a:solidFill>
              </a:rPr>
              <a:t>den </a:t>
            </a:r>
            <a:r>
              <a:rPr lang="en-US" i="1" dirty="0" err="1">
                <a:solidFill>
                  <a:srgbClr val="0070C0"/>
                </a:solidFill>
              </a:rPr>
              <a:t>unbestimmten</a:t>
            </a:r>
            <a:r>
              <a:rPr lang="en-US" i="1" dirty="0">
                <a:solidFill>
                  <a:srgbClr val="0070C0"/>
                </a:solidFill>
              </a:rPr>
              <a:t> (Sing: </a:t>
            </a:r>
            <a:r>
              <a:rPr lang="en-US" i="1" dirty="0" err="1">
                <a:solidFill>
                  <a:srgbClr val="0070C0"/>
                </a:solidFill>
              </a:rPr>
              <a:t>ein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eine</a:t>
            </a:r>
            <a:r>
              <a:rPr lang="en-US" i="1" dirty="0">
                <a:solidFill>
                  <a:srgbClr val="0070C0"/>
                </a:solidFill>
              </a:rPr>
              <a:t>, </a:t>
            </a:r>
            <a:r>
              <a:rPr lang="en-US" i="1" dirty="0" err="1">
                <a:solidFill>
                  <a:srgbClr val="0070C0"/>
                </a:solidFill>
              </a:rPr>
              <a:t>ein</a:t>
            </a:r>
            <a:r>
              <a:rPr lang="en-US" i="1" dirty="0">
                <a:solidFill>
                  <a:srgbClr val="0070C0"/>
                </a:solidFill>
              </a:rPr>
              <a:t>).</a:t>
            </a:r>
            <a:endParaRPr lang="ru-RU" i="1" dirty="0">
              <a:solidFill>
                <a:srgbClr val="0070C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8740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553200" cy="508000"/>
          </a:xfrm>
        </p:spPr>
        <p:txBody>
          <a:bodyPr>
            <a:normAutofit fontScale="90000"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Der </a:t>
            </a:r>
            <a:r>
              <a:rPr lang="en-US" i="1" dirty="0" err="1">
                <a:solidFill>
                  <a:srgbClr val="002060"/>
                </a:solidFill>
              </a:rPr>
              <a:t>bestimmte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Artikel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4011377"/>
              </p:ext>
            </p:extLst>
          </p:nvPr>
        </p:nvGraphicFramePr>
        <p:xfrm>
          <a:off x="683568" y="2564904"/>
          <a:ext cx="7992889" cy="2592290"/>
        </p:xfrm>
        <a:graphic>
          <a:graphicData uri="http://schemas.openxmlformats.org/drawingml/2006/table">
            <a:tbl>
              <a:tblPr/>
              <a:tblGrid>
                <a:gridCol w="2136712"/>
                <a:gridCol w="1661888"/>
                <a:gridCol w="1529992"/>
                <a:gridCol w="1512168"/>
                <a:gridCol w="1152129"/>
              </a:tblGrid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 dirty="0" err="1">
                          <a:solidFill>
                            <a:srgbClr val="0070C0"/>
                          </a:solidFill>
                          <a:effectLst/>
                          <a:hlinkClick r:id="rId2" tooltip="Kasus"/>
                        </a:rPr>
                        <a:t>Kasus</a:t>
                      </a:r>
                      <a:endParaRPr lang="en-US" sz="280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</a:rPr>
                        <a:t>männlich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weiblich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sächlich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3" tooltip="Plural"/>
                        </a:rPr>
                        <a:t>Plural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 dirty="0" err="1">
                          <a:solidFill>
                            <a:srgbClr val="0645AD"/>
                          </a:solidFill>
                          <a:effectLst/>
                          <a:hlinkClick r:id="rId4" tooltip="Nominativ"/>
                        </a:rPr>
                        <a:t>Nominativ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5" tooltip="Genitiv"/>
                        </a:rPr>
                        <a:t>Genitiv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6" tooltip="Dativ"/>
                        </a:rPr>
                        <a:t>Dativ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dem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dem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518458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7" tooltip="Akkusativ"/>
                        </a:rPr>
                        <a:t>Akkusativ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den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das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effectLst/>
                        </a:rPr>
                        <a:t>die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3675" y="300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9595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934200" cy="914400"/>
          </a:xfrm>
        </p:spPr>
        <p:txBody>
          <a:bodyPr/>
          <a:lstStyle/>
          <a:p>
            <a:r>
              <a:rPr lang="en-US" b="1" i="1" dirty="0">
                <a:solidFill>
                  <a:srgbClr val="002060"/>
                </a:solidFill>
              </a:rPr>
              <a:t>Der </a:t>
            </a:r>
            <a:r>
              <a:rPr lang="en-US" b="1" i="1" dirty="0" err="1">
                <a:solidFill>
                  <a:srgbClr val="002060"/>
                </a:solidFill>
              </a:rPr>
              <a:t>unbestimmte</a:t>
            </a:r>
            <a:r>
              <a:rPr lang="en-US" b="1" i="1" dirty="0">
                <a:solidFill>
                  <a:srgbClr val="002060"/>
                </a:solidFill>
              </a:rPr>
              <a:t> </a:t>
            </a:r>
            <a:r>
              <a:rPr lang="en-US" b="1" i="1" dirty="0" err="1">
                <a:solidFill>
                  <a:srgbClr val="002060"/>
                </a:solidFill>
              </a:rPr>
              <a:t>Artikel</a:t>
            </a:r>
            <a:endParaRPr lang="ru-RU" i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103987"/>
              </p:ext>
            </p:extLst>
          </p:nvPr>
        </p:nvGraphicFramePr>
        <p:xfrm>
          <a:off x="899591" y="2348878"/>
          <a:ext cx="7920880" cy="2590800"/>
        </p:xfrm>
        <a:graphic>
          <a:graphicData uri="http://schemas.openxmlformats.org/drawingml/2006/table">
            <a:tbl>
              <a:tblPr/>
              <a:tblGrid>
                <a:gridCol w="1872209"/>
                <a:gridCol w="1656184"/>
                <a:gridCol w="1512168"/>
                <a:gridCol w="1584176"/>
                <a:gridCol w="1296143"/>
              </a:tblGrid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2" tooltip="Kasus"/>
                        </a:rPr>
                        <a:t>Kasus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effectLst/>
                        </a:rPr>
                        <a:t>männlich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weiblich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effectLst/>
                        </a:rPr>
                        <a:t>sächlich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u="none" strike="noStrike">
                          <a:solidFill>
                            <a:srgbClr val="0645AD"/>
                          </a:solidFill>
                          <a:effectLst/>
                          <a:hlinkClick r:id="rId3" tooltip="Plural"/>
                        </a:rPr>
                        <a:t>Plural</a:t>
                      </a:r>
                      <a:endParaRPr lang="en-US" sz="280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4" tooltip="Nominativ"/>
                        </a:rPr>
                        <a:t>Nominativ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5" tooltip="Genitiv"/>
                        </a:rPr>
                        <a:t>Genitiv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eines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eines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6" tooltip="Dativ"/>
                        </a:rPr>
                        <a:t>Dativ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einer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einem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452170">
                <a:tc>
                  <a:txBody>
                    <a:bodyPr/>
                    <a:lstStyle/>
                    <a:p>
                      <a:pPr algn="l"/>
                      <a:r>
                        <a:rPr lang="en-US" sz="2800" b="0" u="none" strike="noStrike" dirty="0" err="1">
                          <a:solidFill>
                            <a:srgbClr val="0070C0"/>
                          </a:solidFill>
                          <a:effectLst/>
                          <a:hlinkClick r:id="rId7" tooltip="Akkusativ"/>
                        </a:rPr>
                        <a:t>Akkusativ</a:t>
                      </a:r>
                      <a:endParaRPr lang="en-US" sz="2800" b="0" dirty="0">
                        <a:solidFill>
                          <a:srgbClr val="0070C0"/>
                        </a:solidFill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>
                          <a:effectLst/>
                        </a:rPr>
                        <a:t>einen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eine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effectLst/>
                        </a:rPr>
                        <a:t>ein</a:t>
                      </a:r>
                      <a:endParaRPr lang="en-US" sz="2800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>
                          <a:effectLst/>
                        </a:rPr>
                        <a:t>–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463675" y="3006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95890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rgbClr val="002060"/>
                </a:solidFill>
              </a:rPr>
              <a:t>Der unbestimmte Artikel hat keine Pluralformen:</a:t>
            </a:r>
          </a:p>
          <a:p>
            <a:r>
              <a:rPr lang="de-DE" dirty="0">
                <a:solidFill>
                  <a:srgbClr val="0070C0"/>
                </a:solidFill>
              </a:rPr>
              <a:t>Er hat gestern ein Buch gekauft. (Singular</a:t>
            </a:r>
            <a:r>
              <a:rPr lang="de-DE" dirty="0" smtClean="0">
                <a:solidFill>
                  <a:srgbClr val="0070C0"/>
                </a:solidFill>
              </a:rPr>
              <a:t>)</a:t>
            </a:r>
          </a:p>
          <a:p>
            <a:r>
              <a:rPr lang="de-DE" dirty="0" smtClean="0">
                <a:solidFill>
                  <a:srgbClr val="0070C0"/>
                </a:solidFill>
              </a:rPr>
              <a:t>Er </a:t>
            </a:r>
            <a:r>
              <a:rPr lang="de-DE" dirty="0">
                <a:solidFill>
                  <a:srgbClr val="0070C0"/>
                </a:solidFill>
              </a:rPr>
              <a:t>hat gestern Bücher gekauft. (Plural)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361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8">
  <a:themeElements>
    <a:clrScheme name="Default Design 1">
      <a:dk1>
        <a:srgbClr val="000000"/>
      </a:dk1>
      <a:lt1>
        <a:srgbClr val="FFFFD9"/>
      </a:lt1>
      <a:dk2>
        <a:srgbClr val="000000"/>
      </a:dk2>
      <a:lt2>
        <a:srgbClr val="FFFFFF"/>
      </a:lt2>
      <a:accent1>
        <a:srgbClr val="6CD69C"/>
      </a:accent1>
      <a:accent2>
        <a:srgbClr val="33CCCC"/>
      </a:accent2>
      <a:accent3>
        <a:srgbClr val="FFFFE9"/>
      </a:accent3>
      <a:accent4>
        <a:srgbClr val="000000"/>
      </a:accent4>
      <a:accent5>
        <a:srgbClr val="BAE8CB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D9"/>
        </a:lt1>
        <a:dk2>
          <a:srgbClr val="000000"/>
        </a:dk2>
        <a:lt2>
          <a:srgbClr val="FFFFFF"/>
        </a:lt2>
        <a:accent1>
          <a:srgbClr val="6CD69C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BAE8CB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DCFCDE"/>
        </a:lt1>
        <a:dk2>
          <a:srgbClr val="000000"/>
        </a:dk2>
        <a:lt2>
          <a:srgbClr val="FFFFFF"/>
        </a:lt2>
        <a:accent1>
          <a:srgbClr val="AD6DD5"/>
        </a:accent1>
        <a:accent2>
          <a:srgbClr val="4AD828"/>
        </a:accent2>
        <a:accent3>
          <a:srgbClr val="EBFDEC"/>
        </a:accent3>
        <a:accent4>
          <a:srgbClr val="000000"/>
        </a:accent4>
        <a:accent5>
          <a:srgbClr val="D3BAE7"/>
        </a:accent5>
        <a:accent6>
          <a:srgbClr val="42C423"/>
        </a:accent6>
        <a:hlink>
          <a:srgbClr val="F8A858"/>
        </a:hlink>
        <a:folHlink>
          <a:srgbClr val="5FB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DCE7"/>
        </a:lt1>
        <a:dk2>
          <a:srgbClr val="000000"/>
        </a:dk2>
        <a:lt2>
          <a:srgbClr val="FFFFFF"/>
        </a:lt2>
        <a:accent1>
          <a:srgbClr val="65DADD"/>
        </a:accent1>
        <a:accent2>
          <a:srgbClr val="EB9F15"/>
        </a:accent2>
        <a:accent3>
          <a:srgbClr val="FDEBF1"/>
        </a:accent3>
        <a:accent4>
          <a:srgbClr val="000000"/>
        </a:accent4>
        <a:accent5>
          <a:srgbClr val="B8EAEB"/>
        </a:accent5>
        <a:accent6>
          <a:srgbClr val="D59012"/>
        </a:accent6>
        <a:hlink>
          <a:srgbClr val="B4D977"/>
        </a:hlink>
        <a:folHlink>
          <a:srgbClr val="F973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84814CD35F9E4FB9BEF72EB4339178" ma:contentTypeVersion="0" ma:contentTypeDescription="Создание документа." ma:contentTypeScope="" ma:versionID="39a715d14aaaf50f8ecea151266823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FF2D7C-2B17-4ECA-AA23-4B4CD8497A29}"/>
</file>

<file path=customXml/itemProps2.xml><?xml version="1.0" encoding="utf-8"?>
<ds:datastoreItem xmlns:ds="http://schemas.openxmlformats.org/officeDocument/2006/customXml" ds:itemID="{0A365703-23A9-4452-B740-6E086F3DE22D}"/>
</file>

<file path=customXml/itemProps3.xml><?xml version="1.0" encoding="utf-8"?>
<ds:datastoreItem xmlns:ds="http://schemas.openxmlformats.org/officeDocument/2006/customXml" ds:itemID="{A0E80884-271F-4BD6-9624-ECDF25B834C9}"/>
</file>

<file path=docProps/app.xml><?xml version="1.0" encoding="utf-8"?>
<Properties xmlns="http://schemas.openxmlformats.org/officeDocument/2006/extended-properties" xmlns:vt="http://schemas.openxmlformats.org/officeDocument/2006/docPropsVTypes">
  <Template>Тема8</Template>
  <TotalTime>234</TotalTime>
  <Words>551</Words>
  <Application>Microsoft Office PowerPoint</Application>
  <PresentationFormat>Экран (4:3)</PresentationFormat>
  <Paragraphs>91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Тема8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Der bestimmte Artikel </vt:lpstr>
      <vt:lpstr>Der unbestimmte Artikel</vt:lpstr>
      <vt:lpstr>Презентация PowerPoint</vt:lpstr>
      <vt:lpstr>Funktionen des Artikels</vt:lpstr>
      <vt:lpstr>Презентация PowerPoint</vt:lpstr>
      <vt:lpstr>Презентация PowerPoint</vt:lpstr>
      <vt:lpstr>Презентация PowerPoint</vt:lpstr>
      <vt:lpstr>Презентация PowerPoint</vt:lpstr>
      <vt:lpstr>Der Gebrauch des unbestimmten Artikels</vt:lpstr>
      <vt:lpstr>Der unbestimmte Artikel steht: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Grey_TaLL</dc:creator>
  <cp:lastModifiedBy>Grey_TaLL</cp:lastModifiedBy>
  <cp:revision>25</cp:revision>
  <dcterms:created xsi:type="dcterms:W3CDTF">2011-11-09T22:07:05Z</dcterms:created>
  <dcterms:modified xsi:type="dcterms:W3CDTF">2011-11-10T02:05:13Z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0x0101007084814CD35F9E4FB9BEF72EB4339178</vt:lpwstr>
  </property>
</Properties>
</file>