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11.xml" ContentType="application/vnd.openxmlformats-officedocument.theme+xml"/>
  <Override PartName="/ppt/theme/theme1.xml" ContentType="application/vnd.openxmlformats-officedocument.theme+xml"/>
  <Override PartName="/ppt/theme/theme7.xml" ContentType="application/vnd.openxmlformats-officedocument.theme+xml"/>
  <Override PartName="/ppt/theme/theme13.xml" ContentType="application/vnd.openxmlformats-officedocument.theme+xml"/>
  <Override PartName="/ppt/theme/theme10.xml" ContentType="application/vnd.openxmlformats-officedocument.theme+xml"/>
  <Override PartName="/ppt/theme/theme3.xml" ContentType="application/vnd.openxmlformats-officedocument.theme+xml"/>
  <Override PartName="/ppt/theme/theme9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8.xml" ContentType="application/vnd.openxmlformats-officedocument.theme+xml"/>
  <Override PartName="/ppt/theme/theme12.xml" ContentType="application/vnd.openxmlformats-officedocument.theme+xml"/>
  <Override PartName="/ppt/theme/themeOverride1.xml" ContentType="application/vnd.openxmlformats-officedocument.themeOverride+xml"/>
  <Override PartName="/ppt/theme/theme6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4" r:id="rId2"/>
    <p:sldMasterId id="2147483728" r:id="rId3"/>
    <p:sldMasterId id="2147483752" r:id="rId4"/>
    <p:sldMasterId id="2147483764" r:id="rId5"/>
    <p:sldMasterId id="2147483776" r:id="rId6"/>
    <p:sldMasterId id="2147483788" r:id="rId7"/>
    <p:sldMasterId id="2147483800" r:id="rId8"/>
    <p:sldMasterId id="2147483812" r:id="rId9"/>
    <p:sldMasterId id="2147483824" r:id="rId10"/>
    <p:sldMasterId id="2147483836" r:id="rId11"/>
    <p:sldMasterId id="2147483848" r:id="rId12"/>
    <p:sldMasterId id="2147483860" r:id="rId13"/>
  </p:sldMasterIdLst>
  <p:sldIdLst>
    <p:sldId id="261" r:id="rId14"/>
    <p:sldId id="256" r:id="rId15"/>
    <p:sldId id="262" r:id="rId16"/>
    <p:sldId id="258" r:id="rId17"/>
    <p:sldId id="259" r:id="rId18"/>
    <p:sldId id="263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3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00" autoAdjust="0"/>
    <p:restoredTop sz="93827" autoAdjust="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customXml" Target="../customXml/item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A105F-B5EB-42F5-A52E-10D18067EC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48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10543-88AA-40E7-86C5-A64164960D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711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7078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068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271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80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8883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2218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9591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3482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6772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02308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439EB-E5B5-440C-B410-3F3044B3D4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8609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2451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9251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44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7957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256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9597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6606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358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2355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9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189C1D-F68D-4903-AFED-BF51036C473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036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0036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6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6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036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036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037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0037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7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7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037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037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038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8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04924027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3881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4610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88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0858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67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9063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0309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3641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67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7A1A5-9916-408F-8BDD-8F51780E94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362022"/>
      </p:ext>
    </p:extLst>
  </p:cSld>
  <p:clrMapOvr>
    <a:masterClrMapping/>
  </p:clrMapOvr>
  <p:transition spd="med">
    <p:comb dir="vert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6530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72661749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2935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7072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01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7695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01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6431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7629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86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77FF0-8213-47ED-A398-D7C916B5D2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52808"/>
      </p:ext>
    </p:extLst>
  </p:cSld>
  <p:clrMapOvr>
    <a:masterClrMapping/>
  </p:clrMapOvr>
  <p:transition spd="med">
    <p:comb dir="vert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1447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796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22609864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4426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0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D4032-7FE5-4D86-A2B6-82DBC99D0C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645180"/>
      </p:ext>
    </p:extLst>
  </p:cSld>
  <p:clrMapOvr>
    <a:masterClrMapping/>
  </p:clrMapOvr>
  <p:transition spd="med">
    <p:comb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33A93-D927-406E-8ABC-08C848D8D6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00840"/>
      </p:ext>
    </p:extLst>
  </p:cSld>
  <p:clrMapOvr>
    <a:masterClrMapping/>
  </p:clrMapOvr>
  <p:transition spd="med">
    <p:comb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AD9C-BD02-4BBC-9C37-2FE7C3E33F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084690"/>
      </p:ext>
    </p:extLst>
  </p:cSld>
  <p:clrMapOvr>
    <a:masterClrMapping/>
  </p:clrMapOvr>
  <p:transition spd="med">
    <p:comb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F0B18-9963-4C4A-986D-A64489B5F8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76753"/>
      </p:ext>
    </p:extLst>
  </p:cSld>
  <p:clrMapOvr>
    <a:masterClrMapping/>
  </p:clrMapOvr>
  <p:transition spd="med">
    <p:comb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291EE-79A0-40AF-8FFD-D002005DE1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16031"/>
      </p:ext>
    </p:extLst>
  </p:cSld>
  <p:clrMapOvr>
    <a:masterClrMapping/>
  </p:clrMapOvr>
  <p:transition spd="med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A1E2C-591D-4EB4-A185-D883DC0169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54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AC97-76AB-4215-860E-F30B930BA6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604079"/>
      </p:ext>
    </p:extLst>
  </p:cSld>
  <p:clrMapOvr>
    <a:masterClrMapping/>
  </p:clrMapOvr>
  <p:transition spd="med">
    <p:comb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4BC8A-3E5D-48EC-8658-218321875F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190798"/>
      </p:ext>
    </p:extLst>
  </p:cSld>
  <p:clrMapOvr>
    <a:masterClrMapping/>
  </p:clrMapOvr>
  <p:transition spd="med">
    <p:comb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D5E7E-A50A-4379-B0C4-18060695D0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828561"/>
      </p:ext>
    </p:extLst>
  </p:cSld>
  <p:clrMapOvr>
    <a:masterClrMapping/>
  </p:clrMapOvr>
  <p:transition spd="med">
    <p:comb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D5FBAA-B79A-45D1-AD84-FF01C6243D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772800"/>
      </p:ext>
    </p:extLst>
  </p:cSld>
  <p:clrMapOvr>
    <a:masterClrMapping/>
  </p:clrMapOvr>
  <p:transition spd="med">
    <p:comb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BFA2-FDE2-45EC-929D-E7222618003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6594-F125-4E95-93E8-DA9F1282BB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83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1C52-DE2D-4BAD-A41A-28A32A55A0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1451-E96D-44E1-BC85-BCEDFB144FD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69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03C-6F09-4DE5-884E-8D21380EEB2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280D-6665-4965-B45E-E45674F54B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157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3E2-F288-44D6-9ECD-AE0C837E6B2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0DFD-A4E1-4531-816C-5D0A009A924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069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DE96-1D4F-4FA7-8BF2-C5FCEA964B4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6183-E78C-4C48-82C1-BC87DB08652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657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E5-D0DD-43BD-983F-BD5426732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3BB-C9A5-4B58-B984-41042C10C9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2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DC13E-65DF-4B6F-A62E-18B2392ADE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9653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906B-F42D-4EB1-9ADC-1202B41F9D2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5BFB-2514-4E6A-B762-B090815F54E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445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59-8974-428F-A209-FB2EBAF9E1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531-7F1B-4C34-A451-CE5AE41DB74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99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60A3-50D8-451F-B811-F890A91A011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6F4B-39EE-49E4-A593-719A738B05A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70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43-C6A5-4263-979B-48757EFA549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D1AD-0F47-4E33-8098-4911C853848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50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007-3770-4617-8262-774D62DC9D7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71-63B3-4F8C-929F-BB505E5315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385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BFA2-FDE2-45EC-929D-E7222618003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6594-F125-4E95-93E8-DA9F1282BB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650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1C52-DE2D-4BAD-A41A-28A32A55A0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1451-E96D-44E1-BC85-BCEDFB144FD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772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03C-6F09-4DE5-884E-8D21380EEB2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280D-6665-4965-B45E-E45674F54B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333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3E2-F288-44D6-9ECD-AE0C837E6B2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0DFD-A4E1-4531-816C-5D0A009A924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496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DE96-1D4F-4FA7-8BF2-C5FCEA964B4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6183-E78C-4C48-82C1-BC87DB08652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21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A56B5-2C2E-41FA-825C-790047D02F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711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E5-D0DD-43BD-983F-BD5426732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3BB-C9A5-4B58-B984-41042C10C9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94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906B-F42D-4EB1-9ADC-1202B41F9D2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5BFB-2514-4E6A-B762-B090815F54E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498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59-8974-428F-A209-FB2EBAF9E1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531-7F1B-4C34-A451-CE5AE41DB74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069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60A3-50D8-451F-B811-F890A91A011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6F4B-39EE-49E4-A593-719A738B05A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354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43-C6A5-4263-979B-48757EFA549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D1AD-0F47-4E33-8098-4911C853848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376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007-3770-4617-8262-774D62DC9D7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71-63B3-4F8C-929F-BB505E5315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021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BFA2-FDE2-45EC-929D-E7222618003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6594-F125-4E95-93E8-DA9F1282BB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945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1C52-DE2D-4BAD-A41A-28A32A55A0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1451-E96D-44E1-BC85-BCEDFB144FD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258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03C-6F09-4DE5-884E-8D21380EEB2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280D-6665-4965-B45E-E45674F54B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623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3E2-F288-44D6-9ECD-AE0C837E6B2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0DFD-A4E1-4531-816C-5D0A009A924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8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B1E91-2ACD-4526-88CD-C4D05C9F88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104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DE96-1D4F-4FA7-8BF2-C5FCEA964B4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6183-E78C-4C48-82C1-BC87DB08652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61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E5-D0DD-43BD-983F-BD5426732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3BB-C9A5-4B58-B984-41042C10C9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598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906B-F42D-4EB1-9ADC-1202B41F9D2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5BFB-2514-4E6A-B762-B090815F54E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658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59-8974-428F-A209-FB2EBAF9E1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531-7F1B-4C34-A451-CE5AE41DB74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987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60A3-50D8-451F-B811-F890A91A011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6F4B-39EE-49E4-A593-719A738B05A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350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43-C6A5-4263-979B-48757EFA549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D1AD-0F47-4E33-8098-4911C853848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521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007-3770-4617-8262-774D62DC9D7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71-63B3-4F8C-929F-BB505E5315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8249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BFA2-FDE2-45EC-929D-E7222618003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6594-F125-4E95-93E8-DA9F1282BB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14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1C52-DE2D-4BAD-A41A-28A32A55A0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1451-E96D-44E1-BC85-BCEDFB144FD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029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03C-6F09-4DE5-884E-8D21380EEB2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280D-6665-4965-B45E-E45674F54B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D5635-453B-42DF-88E7-E3DB604495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6638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3E2-F288-44D6-9ECD-AE0C837E6B2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0DFD-A4E1-4531-816C-5D0A009A924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3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DE96-1D4F-4FA7-8BF2-C5FCEA964B4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6183-E78C-4C48-82C1-BC87DB08652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652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E5-D0DD-43BD-983F-BD5426732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3BB-C9A5-4B58-B984-41042C10C9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088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906B-F42D-4EB1-9ADC-1202B41F9D2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5BFB-2514-4E6A-B762-B090815F54E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071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59-8974-428F-A209-FB2EBAF9E1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531-7F1B-4C34-A451-CE5AE41DB74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694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60A3-50D8-451F-B811-F890A91A011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6F4B-39EE-49E4-A593-719A738B05A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46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43-C6A5-4263-979B-48757EFA549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D1AD-0F47-4E33-8098-4911C853848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56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007-3770-4617-8262-774D62DC9D7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71-63B3-4F8C-929F-BB505E5315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374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BFA2-FDE2-45EC-929D-E7222618003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6594-F125-4E95-93E8-DA9F1282BB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821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1C52-DE2D-4BAD-A41A-28A32A55A0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1451-E96D-44E1-BC85-BCEDFB144FD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7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17EA0-B4AA-4E1F-B050-1DB37ABB79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873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03C-6F09-4DE5-884E-8D21380EEB2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280D-6665-4965-B45E-E45674F54B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714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3E2-F288-44D6-9ECD-AE0C837E6B2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0DFD-A4E1-4531-816C-5D0A009A924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481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DE96-1D4F-4FA7-8BF2-C5FCEA964B4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6183-E78C-4C48-82C1-BC87DB08652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162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E5-D0DD-43BD-983F-BD5426732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3BB-C9A5-4B58-B984-41042C10C9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067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906B-F42D-4EB1-9ADC-1202B41F9D2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5BFB-2514-4E6A-B762-B090815F54E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884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59-8974-428F-A209-FB2EBAF9E1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531-7F1B-4C34-A451-CE5AE41DB74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9277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60A3-50D8-451F-B811-F890A91A011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6F4B-39EE-49E4-A593-719A738B05A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046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43-C6A5-4263-979B-48757EFA549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D1AD-0F47-4E33-8098-4911C853848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6149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007-3770-4617-8262-774D62DC9D7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71-63B3-4F8C-929F-BB505E5315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8307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FDC03-26EE-4113-9A01-E55DCA299279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24DDA-55BD-4879-B51A-A7AB7FAA9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0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36B3F-8E7C-4BF9-8D9F-9767D3ED42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368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379D-D713-4876-95B6-9EA067F061CE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961CD-0737-43E9-9327-A39E3DDA9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186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4E67-A3DD-4FBB-A1C8-91E999E17F0F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7942B-400C-4662-A983-DD1AEE67E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298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C88BC-BAB6-417E-B170-1402BD934479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E3C8-A2A5-4C9C-91AE-A238D594A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1118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D019-7E18-42A8-917E-C2921AE9EC83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E6256-AD5B-4AA7-8478-920694E05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304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22D05-2FCC-4242-98BE-F76E47F35960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ACC9F-7500-4ED8-9176-6CE24A6CC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4943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7BDB2-D9F0-4CE0-B5BF-A87C6FAF54DA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EE6E-1195-4179-A371-98220713B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50300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84360-2F57-4F7A-A170-C730692870AD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8672-B889-44F0-88A2-D8B92908E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4528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38BCC-A1B8-4EE8-8A13-6469F5F7A488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FA4FE-4C73-4C88-80C3-A54E9D763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73425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C1068-AE5D-4384-AD66-41A24237B513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857E4-0502-4EB0-A109-2B37DE753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61401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3DC3-71C5-4C74-BE69-C1C9B72F5122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BD983-2194-480C-BCD2-5BDDF872D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7A6FF-2538-4810-AE69-423CE083A4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703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98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883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81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3365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6958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2240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6574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9855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76942097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6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0AF56F-EE84-45B3-86EC-B09BAF73EFB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874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59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48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70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C16BF0E-DC78-443E-A3B1-53BE2AF1069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93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93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935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9936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936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9936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937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ransition spd="med">
    <p:comb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0DE76-55DC-41A5-8EE8-2B6F22DC8C3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51C77-4CEE-4F0A-8DAD-6569C4881A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7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0DE76-55DC-41A5-8EE8-2B6F22DC8C3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51C77-4CEE-4F0A-8DAD-6569C4881A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5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0DE76-55DC-41A5-8EE8-2B6F22DC8C3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51C77-4CEE-4F0A-8DAD-6569C4881A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4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0DE76-55DC-41A5-8EE8-2B6F22DC8C3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51C77-4CEE-4F0A-8DAD-6569C4881A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7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0DE76-55DC-41A5-8EE8-2B6F22DC8C3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51C77-4CEE-4F0A-8DAD-6569C4881A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4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10F128C-9AF6-49DD-8CF3-E37414CF0374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9B8E3FE-87B0-4B21-B271-DA91796FA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19319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889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93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171450"/>
            <a:ext cx="6870700" cy="1600200"/>
          </a:xfrm>
        </p:spPr>
        <p:txBody>
          <a:bodyPr/>
          <a:lstStyle/>
          <a:p>
            <a:r>
              <a:rPr lang="en-US" dirty="0"/>
              <a:t>DIE ZEITFORMEN</a:t>
            </a:r>
            <a:endParaRPr lang="ru-R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850" y="1916113"/>
            <a:ext cx="7777163" cy="439261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/>
              <a:t>Das Praesens</a:t>
            </a:r>
          </a:p>
          <a:p>
            <a:pPr algn="ctr">
              <a:buFontTx/>
              <a:buNone/>
            </a:pPr>
            <a:r>
              <a:rPr lang="en-US" sz="3600"/>
              <a:t>Das Praeteritum</a:t>
            </a:r>
          </a:p>
          <a:p>
            <a:pPr algn="ctr">
              <a:buFontTx/>
              <a:buNone/>
            </a:pPr>
            <a:r>
              <a:rPr lang="en-US" sz="3600"/>
              <a:t>Das Perfekt</a:t>
            </a:r>
          </a:p>
          <a:p>
            <a:pPr algn="ctr">
              <a:buFontTx/>
              <a:buNone/>
            </a:pPr>
            <a:r>
              <a:rPr lang="en-US" sz="3600"/>
              <a:t>Das Plusquamperfekt</a:t>
            </a:r>
          </a:p>
          <a:p>
            <a:pPr algn="ctr">
              <a:buFontTx/>
              <a:buNone/>
            </a:pPr>
            <a:r>
              <a:rPr lang="en-US" sz="3600"/>
              <a:t>Das  Futur I</a:t>
            </a:r>
          </a:p>
          <a:p>
            <a:pPr algn="ctr">
              <a:buFontTx/>
              <a:buNone/>
            </a:pPr>
            <a:r>
              <a:rPr lang="en-US" sz="3600"/>
              <a:t>Das Futur II</a:t>
            </a:r>
            <a:r>
              <a:rPr lang="en-US" sz="2800"/>
              <a:t>            </a:t>
            </a:r>
            <a:endParaRPr lang="ru-RU" sz="2800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3750" y="1828800"/>
            <a:ext cx="377825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              </a:t>
            </a:r>
            <a:endParaRPr lang="ru-RU" sz="280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4000" dirty="0" err="1" smtClean="0">
                <a:solidFill>
                  <a:srgbClr val="7030A0"/>
                </a:solidFill>
              </a:rPr>
              <a:t>Verben</a:t>
            </a:r>
            <a:r>
              <a:rPr lang="en-US" sz="4000" dirty="0" smtClean="0">
                <a:solidFill>
                  <a:srgbClr val="7030A0"/>
                </a:solidFill>
              </a:rPr>
              <a:t>, die </a:t>
            </a:r>
            <a:r>
              <a:rPr lang="en-US" sz="4000" dirty="0" err="1" smtClean="0">
                <a:solidFill>
                  <a:srgbClr val="7030A0"/>
                </a:solidFill>
              </a:rPr>
              <a:t>mit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SEIN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kongruiert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werden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en-US" sz="3200" smtClean="0"/>
              <a:t>Intransitive Verben, die eine Bewegung oder den Übergang von einem Zustand zu einem anderen bezeichnen(Ich bin gelaufen/ich bin eingeschlafen)</a:t>
            </a:r>
          </a:p>
          <a:p>
            <a:r>
              <a:rPr lang="en-US" sz="3200" smtClean="0"/>
              <a:t>Verben </a:t>
            </a:r>
            <a:r>
              <a:rPr lang="en-US" sz="3200" b="1" smtClean="0">
                <a:solidFill>
                  <a:srgbClr val="FF0000"/>
                </a:solidFill>
              </a:rPr>
              <a:t>sein,werden,bleiben,geschehen,passieren,gelingen,misslingen,glücken,begegnen,gedeihen  </a:t>
            </a:r>
            <a:endParaRPr lang="ru-RU" sz="3200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376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2060"/>
                </a:solidFill>
                <a:latin typeface="Gill Sans Ultra Bold" pitchFamily="34" charset="0"/>
              </a:rPr>
              <a:t>Das</a:t>
            </a:r>
            <a:r>
              <a:rPr lang="en-US" dirty="0" smtClean="0">
                <a:solidFill>
                  <a:srgbClr val="002060"/>
                </a:solidFill>
                <a:latin typeface="Gill Sans Ultra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Gill Sans Ultra Bold" pitchFamily="34" charset="0"/>
              </a:rPr>
              <a:t>Plusquamperfekt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r>
              <a:rPr lang="en-US" sz="2800" smtClean="0"/>
              <a:t>Bezeichnet einen Vorgang in der Vergangenheit und wird in der Regel relativ gebraucht</a:t>
            </a:r>
          </a:p>
          <a:p>
            <a:r>
              <a:rPr lang="en-US" sz="2800" smtClean="0"/>
              <a:t>Drückt die Vorzeitigkeit in der Vergangenheit aus(Das Plusquamperfekt dient zur Bezeichnung eines Vorgangs, der zuerst geschah)</a:t>
            </a:r>
            <a:r>
              <a:rPr lang="en-US" sz="2800" smtClean="0">
                <a:solidFill>
                  <a:srgbClr val="FF0000"/>
                </a:solidFill>
              </a:rPr>
              <a:t>z.B.Ich traf meinen alten Freund, mit dem wir in der Schule zusammen gelernt hatten</a:t>
            </a:r>
          </a:p>
          <a:p>
            <a:r>
              <a:rPr lang="en-US" sz="2800" smtClean="0"/>
              <a:t>Wird gebraucht,wenn den Nebensatz (eingeleitet durch </a:t>
            </a:r>
            <a:r>
              <a:rPr lang="en-US" sz="2800" smtClean="0">
                <a:solidFill>
                  <a:srgbClr val="00B0F0"/>
                </a:solidFill>
              </a:rPr>
              <a:t>seit(dem), als,nachdem</a:t>
            </a:r>
            <a:r>
              <a:rPr lang="en-US" sz="2800" smtClean="0"/>
              <a:t>) dem Hauptsatz vorausgeht. Der Vorgang, der früher geschehen wurde, wird zuerst  genannt </a:t>
            </a:r>
            <a:r>
              <a:rPr lang="en-US" sz="2800" smtClean="0">
                <a:solidFill>
                  <a:srgbClr val="FF0000"/>
                </a:solidFill>
              </a:rPr>
              <a:t>z.B. Als er die Arbeit beendett hatte, ging er ins Kino  </a:t>
            </a:r>
            <a:endParaRPr lang="ru-RU" sz="28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36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94421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/>
              <a:t>Bildung</a:t>
            </a:r>
            <a:r>
              <a:rPr lang="en-US" b="1" dirty="0" smtClean="0"/>
              <a:t> des </a:t>
            </a:r>
            <a:r>
              <a:rPr lang="en-US" b="1" dirty="0" err="1" smtClean="0"/>
              <a:t>Plusquamperfekts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5038"/>
            <a:ext cx="6400800" cy="3433762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Hilfsverb</a:t>
            </a:r>
            <a:r>
              <a:rPr lang="en-US" sz="4000" u="sng" smtClean="0">
                <a:solidFill>
                  <a:schemeClr val="tx1"/>
                </a:solidFill>
              </a:rPr>
              <a:t> </a:t>
            </a:r>
            <a:r>
              <a:rPr lang="en-US" sz="4000" u="sng" smtClean="0">
                <a:solidFill>
                  <a:schemeClr val="accent2"/>
                </a:solidFill>
              </a:rPr>
              <a:t>haben/sein</a:t>
            </a:r>
            <a:r>
              <a:rPr lang="en-US" sz="4000" u="sng" smtClean="0">
                <a:solidFill>
                  <a:schemeClr val="tx1"/>
                </a:solidFill>
              </a:rPr>
              <a:t> </a:t>
            </a:r>
            <a:r>
              <a:rPr lang="en-US" sz="4000" smtClean="0">
                <a:solidFill>
                  <a:schemeClr val="tx1"/>
                </a:solidFill>
              </a:rPr>
              <a:t>im Präteritum+</a:t>
            </a:r>
            <a:r>
              <a:rPr lang="en-US" sz="4000" u="sng" smtClean="0">
                <a:solidFill>
                  <a:schemeClr val="accent2"/>
                </a:solidFill>
              </a:rPr>
              <a:t>Partizipǁ</a:t>
            </a:r>
            <a:r>
              <a:rPr lang="en-US" sz="4000" smtClean="0">
                <a:solidFill>
                  <a:schemeClr val="tx1"/>
                </a:solidFill>
              </a:rPr>
              <a:t> des entsprechenden Verbs</a:t>
            </a:r>
          </a:p>
          <a:p>
            <a:r>
              <a:rPr lang="en-US" sz="3600" b="1" i="1" smtClean="0">
                <a:solidFill>
                  <a:srgbClr val="002060"/>
                </a:solidFill>
              </a:rPr>
              <a:t>z.B.Ich hatte gearbeitet/Ich war gekommen</a:t>
            </a:r>
            <a:endParaRPr lang="ru-RU" sz="3600" b="1" i="1" smtClean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67175" y="1268413"/>
            <a:ext cx="649288" cy="1223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580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Georgia" pitchFamily="18" charset="0"/>
              </a:rPr>
              <a:t>Bildung</a:t>
            </a:r>
            <a:r>
              <a:rPr lang="en-US" dirty="0" smtClean="0">
                <a:latin typeface="Georgia" pitchFamily="18" charset="0"/>
              </a:rPr>
              <a:t> des </a:t>
            </a:r>
            <a:r>
              <a:rPr lang="en-US" dirty="0" err="1" smtClean="0">
                <a:latin typeface="Georgia" pitchFamily="18" charset="0"/>
              </a:rPr>
              <a:t>Perfekts</a:t>
            </a:r>
            <a:r>
              <a:rPr lang="en-US" dirty="0" smtClean="0">
                <a:latin typeface="Georgia" pitchFamily="18" charset="0"/>
              </a:rPr>
              <a:t> und des </a:t>
            </a:r>
            <a:r>
              <a:rPr lang="en-US" dirty="0" err="1" smtClean="0">
                <a:latin typeface="Georgia" pitchFamily="18" charset="0"/>
              </a:rPr>
              <a:t>Plusquamperfekts</a:t>
            </a:r>
            <a:r>
              <a:rPr lang="en-US" dirty="0" smtClean="0">
                <a:latin typeface="Georgia" pitchFamily="18" charset="0"/>
              </a:rPr>
              <a:t> der </a:t>
            </a:r>
            <a:r>
              <a:rPr lang="en-US" dirty="0" err="1" smtClean="0">
                <a:latin typeface="Georgia" pitchFamily="18" charset="0"/>
              </a:rPr>
              <a:t>Modalverben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Tritt zum Modalverb im Satz ein anderes Verb im Infinitiv, so wird die starke Form des P ǁ gebraucht: </a:t>
            </a:r>
            <a:r>
              <a:rPr lang="en-US" smtClean="0">
                <a:solidFill>
                  <a:srgbClr val="0070C0"/>
                </a:solidFill>
              </a:rPr>
              <a:t>z.B. Ich habe die Ausstellung besuchen wollen</a:t>
            </a:r>
          </a:p>
          <a:p>
            <a:r>
              <a:rPr lang="en-US" smtClean="0"/>
              <a:t>Tritt zum Modalverb kein anderes Verb im Infinitiv, so wird die schwache Form des Pǁ gebraucht: </a:t>
            </a:r>
            <a:r>
              <a:rPr lang="en-US" smtClean="0">
                <a:solidFill>
                  <a:srgbClr val="0070C0"/>
                </a:solidFill>
              </a:rPr>
              <a:t>z.B. Ich habe das nicht gewollt</a:t>
            </a:r>
            <a:endParaRPr lang="ru-RU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6069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rmAutofit/>
          </a:bodyPr>
          <a:lstStyle/>
          <a:p>
            <a:pPr algn="ctr"/>
            <a:r>
              <a:rPr lang="de-DE" sz="8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Präteritum</a:t>
            </a:r>
            <a:r>
              <a:rPr lang="de-DE" dirty="0" smtClean="0"/>
              <a:t/>
            </a:r>
            <a:br>
              <a:rPr lang="de-DE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Wiedergabe von vergangenen Handlungen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33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Im Pr</a:t>
            </a: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äteritum erhalten die Verben Personalendungen, die 1. und 3. Person </a:t>
            </a:r>
            <a:r>
              <a:rPr lang="de-DE" sz="4000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 ausgenommen.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944216"/>
          </a:xfrm>
        </p:spPr>
        <p:txBody>
          <a:bodyPr>
            <a:normAutofit lnSpcReduction="10000"/>
          </a:bodyPr>
          <a:lstStyle/>
          <a:p>
            <a:pPr algn="just"/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ch   sagte                  wir   sagten</a:t>
            </a:r>
          </a:p>
          <a:p>
            <a:pPr algn="just"/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u    sagtest                ihr   sagtet</a:t>
            </a:r>
          </a:p>
          <a:p>
            <a:pPr algn="just"/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r     sagte                  sie sagten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62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71600"/>
            <a:ext cx="3744416" cy="4361656"/>
          </a:xfrm>
        </p:spPr>
        <p:txBody>
          <a:bodyPr>
            <a:normAutofit fontScale="90000"/>
          </a:bodyPr>
          <a:lstStyle/>
          <a:p>
            <a:pPr algn="l"/>
            <a:r>
              <a:rPr lang="de-DE" sz="4000" dirty="0" smtClean="0">
                <a:ln>
                  <a:solidFill>
                    <a:srgbClr val="FF0066"/>
                  </a:solidFill>
                </a:ln>
                <a:solidFill>
                  <a:srgbClr val="C20299"/>
                </a:solidFill>
                <a:effectLst/>
                <a:latin typeface="Times New Roman" pitchFamily="18" charset="0"/>
                <a:cs typeface="Times New Roman" pitchFamily="18" charset="0"/>
              </a:rPr>
              <a:t>Schwache</a:t>
            </a:r>
            <a:r>
              <a:rPr lang="de-DE" sz="4000" dirty="0" smtClean="0">
                <a:ln>
                  <a:solidFill>
                    <a:srgbClr val="990033"/>
                  </a:solidFill>
                </a:ln>
                <a:solidFill>
                  <a:srgbClr val="C20299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000" dirty="0" smtClean="0">
                <a:ln>
                  <a:solidFill>
                    <a:srgbClr val="FF0066"/>
                  </a:solidFill>
                </a:ln>
                <a:solidFill>
                  <a:srgbClr val="C20299"/>
                </a:solidFill>
                <a:effectLst/>
                <a:latin typeface="Times New Roman" pitchFamily="18" charset="0"/>
                <a:cs typeface="Times New Roman" pitchFamily="18" charset="0"/>
              </a:rPr>
              <a:t>Verben</a:t>
            </a:r>
            <a:r>
              <a:rPr lang="de-DE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Präsensstamm + Suffix</a:t>
            </a:r>
            <a:b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-te/-ete( Stamm auf t, d, chn, dn, ffn, gn, tm)</a:t>
            </a:r>
            <a:b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z.B. warten-wartete </a:t>
            </a:r>
            <a:b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>
                <a:latin typeface="Times New Roman" pitchFamily="18" charset="0"/>
                <a:cs typeface="Times New Roman" pitchFamily="18" charset="0"/>
              </a:rPr>
            </a:b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1412776"/>
            <a:ext cx="4104456" cy="4320480"/>
          </a:xfrm>
        </p:spPr>
        <p:txBody>
          <a:bodyPr/>
          <a:lstStyle/>
          <a:p>
            <a:pPr algn="l"/>
            <a:endParaRPr lang="de-DE" dirty="0" smtClean="0"/>
          </a:p>
          <a:p>
            <a:pPr algn="l"/>
            <a:endParaRPr lang="de-DE" dirty="0"/>
          </a:p>
          <a:p>
            <a:pPr algn="l"/>
            <a:endParaRPr lang="de-DE" dirty="0" smtClean="0"/>
          </a:p>
          <a:p>
            <a:pPr algn="l"/>
            <a:endParaRPr lang="de-DE" dirty="0"/>
          </a:p>
          <a:p>
            <a:pPr algn="l"/>
            <a:r>
              <a:rPr lang="de-DE" sz="3600" b="1" dirty="0" smtClean="0">
                <a:ln>
                  <a:solidFill>
                    <a:srgbClr val="9C027B"/>
                  </a:solidFill>
                </a:ln>
                <a:solidFill>
                  <a:srgbClr val="C20299"/>
                </a:solidFill>
              </a:rPr>
              <a:t>Starke Verben</a:t>
            </a:r>
          </a:p>
          <a:p>
            <a:pPr algn="l"/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Der Präteritumstamm mit dem Ablaut</a:t>
            </a:r>
          </a:p>
          <a:p>
            <a:pPr algn="l"/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z.B. schreiben-schrieb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6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4000" dirty="0" smtClean="0">
                <a:solidFill>
                  <a:srgbClr val="C20299"/>
                </a:solidFill>
                <a:effectLst/>
                <a:latin typeface="Times New Roman" pitchFamily="18" charset="0"/>
                <a:cs typeface="Times New Roman" pitchFamily="18" charset="0"/>
              </a:rPr>
              <a:t>Modalverben</a:t>
            </a:r>
            <a:r>
              <a:rPr lang="de-DE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Präteritumstamm mit Suffix -te</a:t>
            </a:r>
            <a:b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+ keine Umlaut</a:t>
            </a:r>
            <a:b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z.B. dürfen-durfte, sollen-sollte</a:t>
            </a:r>
            <a:endParaRPr lang="ru-RU" sz="3100" dirty="0"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6120352" cy="2016224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ln>
                  <a:solidFill>
                    <a:srgbClr val="9C027B"/>
                  </a:solidFill>
                </a:ln>
                <a:solidFill>
                  <a:srgbClr val="9C027B"/>
                </a:solidFill>
                <a:latin typeface="Times New Roman" pitchFamily="18" charset="0"/>
                <a:cs typeface="Times New Roman" pitchFamily="18" charset="0"/>
              </a:rPr>
              <a:t>Unregelmäßige Verben</a:t>
            </a:r>
          </a:p>
          <a:p>
            <a:pPr algn="l"/>
            <a:r>
              <a:rPr lang="de-DE" sz="28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aben folgende Präteritumstamm</a:t>
            </a:r>
          </a:p>
          <a:p>
            <a:pPr algn="l"/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z.B. sein-war, haben-hatte, werden-wurde</a:t>
            </a:r>
          </a:p>
          <a:p>
            <a:pPr algn="l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39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1440160"/>
          </a:xfrm>
        </p:spPr>
        <p:txBody>
          <a:bodyPr>
            <a:normAutofit/>
          </a:bodyPr>
          <a:lstStyle/>
          <a:p>
            <a:pPr algn="ctr"/>
            <a:r>
              <a:rPr lang="de-DE" sz="8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Futur I 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64904"/>
            <a:ext cx="7854696" cy="1656184"/>
          </a:xfrm>
        </p:spPr>
        <p:txBody>
          <a:bodyPr>
            <a:normAutofit/>
          </a:bodyPr>
          <a:lstStyle/>
          <a:p>
            <a:pPr algn="ctr"/>
            <a:r>
              <a:rPr lang="de-DE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Wiedergabe von zukünftigen Handlung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3400" y="4437112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de-DE" sz="3600" dirty="0" smtClean="0">
                <a:solidFill>
                  <a:srgbClr val="A7EA52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dirty="0" smtClean="0">
                <a:solidFill>
                  <a:srgbClr val="A7EA52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Hilfsverb </a:t>
            </a:r>
            <a:r>
              <a:rPr lang="de-DE" sz="3100" i="1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werden</a:t>
            </a:r>
            <a:r>
              <a:rPr lang="de-DE" sz="3100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im Präsens + Infinitiv </a:t>
            </a:r>
            <a:br>
              <a:rPr lang="de-DE" sz="3100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z.B. Du kannst ruhig schlafen. Ich werde dich wecken.</a:t>
            </a:r>
            <a:endParaRPr lang="ru-RU" sz="3100" dirty="0">
              <a:solidFill>
                <a:srgbClr val="F14124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6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DIE ZEITFORMEN</a:t>
            </a: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828800"/>
            <a:ext cx="377825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              Relativ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   der eine Vorgang steht in einem bestimmten zeitlichen Verhältnis zu dem anderen</a:t>
            </a:r>
            <a:r>
              <a:rPr lang="ru-RU" sz="2400"/>
              <a:t> 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03750" y="1828800"/>
            <a:ext cx="377825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              Absolut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   der Vorgang bezieht sich auf eine der drei Zeitstufen:</a:t>
            </a:r>
          </a:p>
          <a:p>
            <a:pPr>
              <a:buFontTx/>
              <a:buNone/>
            </a:pPr>
            <a:r>
              <a:rPr lang="en-US" sz="2400"/>
              <a:t> auf die Gegenwart,</a:t>
            </a:r>
          </a:p>
          <a:p>
            <a:pPr>
              <a:buFontTx/>
              <a:buNone/>
            </a:pPr>
            <a:r>
              <a:rPr lang="en-US" sz="2400"/>
              <a:t> die Vergangenheit </a:t>
            </a:r>
          </a:p>
          <a:p>
            <a:pPr>
              <a:buFontTx/>
              <a:buNone/>
            </a:pPr>
            <a:r>
              <a:rPr lang="en-US" sz="2400"/>
              <a:t> oder die Zukunft.</a:t>
            </a:r>
          </a:p>
          <a:p>
            <a:pPr>
              <a:buFontTx/>
              <a:buNone/>
            </a:pPr>
            <a:endParaRPr lang="ru-RU" sz="240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6862763" y="4511675"/>
            <a:ext cx="1957387" cy="201295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Praeteritum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4572000" y="4511675"/>
            <a:ext cx="2290763" cy="201295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Plusquamperfekt+Praeteritum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2268538" y="4511675"/>
            <a:ext cx="2303462" cy="20129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Praeteritum+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Praeteritum</a:t>
            </a:r>
          </a:p>
          <a:p>
            <a:pPr>
              <a:spcBef>
                <a:spcPct val="20000"/>
              </a:spcBef>
            </a:pPr>
            <a:endParaRPr lang="en-US" sz="2000"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Perfekt+Perfekt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23850" y="4511675"/>
            <a:ext cx="1944688" cy="2012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Vergangenheit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6862763" y="3330575"/>
            <a:ext cx="1957387" cy="11811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FuturI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4572000" y="3330575"/>
            <a:ext cx="2290763" cy="11811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Perfekt+FuturI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2268538" y="3330575"/>
            <a:ext cx="2303462" cy="11811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FuturI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   +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FuturI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323850" y="3330575"/>
            <a:ext cx="1944688" cy="11811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Zukunft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6862763" y="2149475"/>
            <a:ext cx="1957387" cy="11811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Praesens+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Perfekt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7" name="Rectangle 11"/>
          <p:cNvSpPr>
            <a:spLocks noChangeArrowheads="1"/>
          </p:cNvSpPr>
          <p:nvPr/>
        </p:nvSpPr>
        <p:spPr bwMode="auto">
          <a:xfrm>
            <a:off x="4572000" y="2149475"/>
            <a:ext cx="2290763" cy="11811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Perfekt+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Praeteritum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2268538" y="2149475"/>
            <a:ext cx="2303462" cy="11811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Praesens  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      +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Praesens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323850" y="2149475"/>
            <a:ext cx="1944688" cy="11811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Gegenwart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6862763" y="620713"/>
            <a:ext cx="1957387" cy="15287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Nachzeitigkeit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>
            <a:off x="4572000" y="620713"/>
            <a:ext cx="2290763" cy="15287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Vorzeitigkeit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12" name="Rectangle 16"/>
          <p:cNvSpPr>
            <a:spLocks noChangeArrowheads="1"/>
          </p:cNvSpPr>
          <p:nvPr/>
        </p:nvSpPr>
        <p:spPr bwMode="auto">
          <a:xfrm>
            <a:off x="2268538" y="620713"/>
            <a:ext cx="2303462" cy="15287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Gleichzeitigkeit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13" name="Rectangle 17"/>
          <p:cNvSpPr>
            <a:spLocks noChangeArrowheads="1"/>
          </p:cNvSpPr>
          <p:nvPr/>
        </p:nvSpPr>
        <p:spPr bwMode="auto">
          <a:xfrm>
            <a:off x="323850" y="620713"/>
            <a:ext cx="1944688" cy="15287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endParaRPr lang="ru-RU" sz="2000">
              <a:latin typeface="Comic Sans MS" pitchFamily="66" charset="0"/>
            </a:endParaRPr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323850" y="620713"/>
            <a:ext cx="84963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15" name="Line 19"/>
          <p:cNvSpPr>
            <a:spLocks noChangeShapeType="1"/>
          </p:cNvSpPr>
          <p:nvPr/>
        </p:nvSpPr>
        <p:spPr bwMode="auto">
          <a:xfrm>
            <a:off x="323850" y="2149475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>
            <a:off x="323850" y="3330575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>
            <a:off x="323850" y="4511675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18" name="Line 22"/>
          <p:cNvSpPr>
            <a:spLocks noChangeShapeType="1"/>
          </p:cNvSpPr>
          <p:nvPr/>
        </p:nvSpPr>
        <p:spPr bwMode="auto">
          <a:xfrm>
            <a:off x="323850" y="6524625"/>
            <a:ext cx="84963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323850" y="620713"/>
            <a:ext cx="0" cy="59039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>
            <a:off x="2268538" y="620713"/>
            <a:ext cx="0" cy="590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>
            <a:off x="4572000" y="620713"/>
            <a:ext cx="0" cy="590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22" name="Line 26"/>
          <p:cNvSpPr>
            <a:spLocks noChangeShapeType="1"/>
          </p:cNvSpPr>
          <p:nvPr/>
        </p:nvSpPr>
        <p:spPr bwMode="auto">
          <a:xfrm>
            <a:off x="6862763" y="620713"/>
            <a:ext cx="0" cy="590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23" name="Line 27"/>
          <p:cNvSpPr>
            <a:spLocks noChangeShapeType="1"/>
          </p:cNvSpPr>
          <p:nvPr/>
        </p:nvSpPr>
        <p:spPr bwMode="auto">
          <a:xfrm>
            <a:off x="8820150" y="620713"/>
            <a:ext cx="0" cy="59039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26" name="WordArt 30"/>
          <p:cNvSpPr>
            <a:spLocks noChangeArrowheads="1" noChangeShapeType="1" noTextEdit="1"/>
          </p:cNvSpPr>
          <p:nvPr/>
        </p:nvSpPr>
        <p:spPr bwMode="auto">
          <a:xfrm rot="-1251975">
            <a:off x="250825" y="981075"/>
            <a:ext cx="21717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relativer Gebrauch</a:t>
            </a:r>
            <a:endParaRPr lang="ru-RU" sz="2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400" decel="1000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400" decel="100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00" decel="100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 decel="100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499" grpId="0" animBg="1"/>
      <p:bldP spid="106500" grpId="0" animBg="1"/>
      <p:bldP spid="106501" grpId="0" animBg="1"/>
      <p:bldP spid="106502" grpId="0" animBg="1"/>
      <p:bldP spid="106503" grpId="0" animBg="1"/>
      <p:bldP spid="106504" grpId="0" animBg="1"/>
      <p:bldP spid="106505" grpId="0" animBg="1"/>
      <p:bldP spid="106506" grpId="0" animBg="1"/>
      <p:bldP spid="106507" grpId="0" animBg="1"/>
      <p:bldP spid="106508" grpId="0" animBg="1"/>
      <p:bldP spid="106509" grpId="0" animBg="1"/>
      <p:bldP spid="1065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Das Präsens</a:t>
            </a:r>
            <a:endParaRPr lang="ru-RU" sz="48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sz="4000"/>
              <a:t>  bezeichnet in erster Linie einen Vorgang in der Gegenwart. Es kann aber auch zur Bezeichnung der übrigen zwei Zeitstufen, der Vergangenheit und der Zukunft gebraucht werden.</a:t>
            </a:r>
            <a:endParaRPr lang="ru-RU" sz="400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36613"/>
          </a:xfrm>
        </p:spPr>
        <p:txBody>
          <a:bodyPr/>
          <a:lstStyle/>
          <a:p>
            <a:pPr algn="l"/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Das </a:t>
            </a:r>
            <a:r>
              <a:rPr lang="en-US" sz="3200" dirty="0" err="1"/>
              <a:t>Präsens</a:t>
            </a:r>
            <a:r>
              <a:rPr lang="en-US" sz="3200" dirty="0"/>
              <a:t> </a:t>
            </a:r>
            <a:r>
              <a:rPr lang="en-US" sz="3200" dirty="0" err="1"/>
              <a:t>dient</a:t>
            </a:r>
            <a:r>
              <a:rPr lang="en-US" sz="3200" dirty="0"/>
              <a:t>:</a:t>
            </a:r>
            <a:r>
              <a:rPr lang="en-US" sz="4000" dirty="0"/>
              <a:t> </a:t>
            </a:r>
            <a:br>
              <a:rPr lang="en-US" sz="4000" dirty="0"/>
            </a:br>
            <a:endParaRPr lang="ru-RU" sz="4000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Wiedergabe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gegenwärtigen</a:t>
            </a:r>
            <a:r>
              <a:rPr lang="en-US" sz="2000" dirty="0"/>
              <a:t> </a:t>
            </a:r>
            <a:r>
              <a:rPr lang="en-US" sz="2000" dirty="0" err="1"/>
              <a:t>Geschehens</a:t>
            </a:r>
            <a:r>
              <a:rPr lang="en-US" sz="2000" dirty="0"/>
              <a:t> (die </a:t>
            </a:r>
            <a:r>
              <a:rPr lang="en-US" sz="2000" dirty="0" err="1"/>
              <a:t>Hauptbedeutung</a:t>
            </a:r>
            <a:r>
              <a:rPr lang="en-US" sz="2000" dirty="0"/>
              <a:t>):</a:t>
            </a:r>
            <a:r>
              <a:rPr lang="en-US" sz="2000" dirty="0" err="1"/>
              <a:t>Ich</a:t>
            </a:r>
            <a:r>
              <a:rPr lang="en-US" sz="2000" dirty="0"/>
              <a:t> lese </a:t>
            </a: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err="1"/>
              <a:t>Buch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Wiedergabe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allgemeingültigen</a:t>
            </a:r>
            <a:r>
              <a:rPr lang="en-US" sz="2000" dirty="0"/>
              <a:t> </a:t>
            </a:r>
            <a:r>
              <a:rPr lang="en-US" sz="2000" dirty="0" err="1"/>
              <a:t>Vorgangs</a:t>
            </a:r>
            <a:r>
              <a:rPr lang="en-US" sz="2000" dirty="0"/>
              <a:t> (</a:t>
            </a:r>
            <a:r>
              <a:rPr lang="en-US" sz="2000" dirty="0" err="1"/>
              <a:t>allgemeine</a:t>
            </a:r>
            <a:r>
              <a:rPr lang="en-US" sz="2000" dirty="0"/>
              <a:t> </a:t>
            </a:r>
            <a:r>
              <a:rPr lang="en-US" sz="2000" dirty="0" err="1"/>
              <a:t>Feststellungen</a:t>
            </a:r>
            <a:r>
              <a:rPr lang="en-US" sz="2000" dirty="0"/>
              <a:t>, </a:t>
            </a:r>
            <a:r>
              <a:rPr lang="en-US" sz="2000" dirty="0" err="1"/>
              <a:t>Sprichwörter</a:t>
            </a:r>
            <a:r>
              <a:rPr lang="en-US" sz="2000" dirty="0"/>
              <a:t> </a:t>
            </a:r>
            <a:r>
              <a:rPr lang="en-US" sz="2000" dirty="0" err="1"/>
              <a:t>usw</a:t>
            </a:r>
            <a:r>
              <a:rPr lang="en-US" sz="2000" dirty="0"/>
              <a:t>.): </a:t>
            </a:r>
            <a:r>
              <a:rPr lang="en-US" sz="2000" dirty="0" err="1"/>
              <a:t>Moskau</a:t>
            </a:r>
            <a:r>
              <a:rPr lang="en-US" sz="2000" dirty="0"/>
              <a:t> ist die </a:t>
            </a:r>
            <a:r>
              <a:rPr lang="en-US" sz="2000" dirty="0" err="1"/>
              <a:t>Hauptstadt</a:t>
            </a:r>
            <a:r>
              <a:rPr lang="en-US" sz="2000" dirty="0"/>
              <a:t> </a:t>
            </a:r>
            <a:r>
              <a:rPr lang="en-US" sz="2000" dirty="0" err="1"/>
              <a:t>Russlands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Wiedergabe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zukünftigen</a:t>
            </a:r>
            <a:r>
              <a:rPr lang="en-US" sz="2000" dirty="0"/>
              <a:t> </a:t>
            </a:r>
            <a:r>
              <a:rPr lang="en-US" sz="2000" dirty="0" err="1"/>
              <a:t>Geschehens</a:t>
            </a:r>
            <a:r>
              <a:rPr lang="en-US" sz="2000" dirty="0"/>
              <a:t> (</a:t>
            </a:r>
            <a:r>
              <a:rPr lang="en-US" sz="2000" dirty="0" err="1"/>
              <a:t>namentlich</a:t>
            </a:r>
            <a:r>
              <a:rPr lang="en-US" sz="2000" dirty="0"/>
              <a:t> </a:t>
            </a:r>
            <a:r>
              <a:rPr lang="en-US" sz="2000" dirty="0" err="1"/>
              <a:t>im</a:t>
            </a:r>
            <a:r>
              <a:rPr lang="en-US" sz="2000" dirty="0"/>
              <a:t> </a:t>
            </a:r>
            <a:r>
              <a:rPr lang="en-US" sz="2000" dirty="0" err="1"/>
              <a:t>umgangssprachlichen</a:t>
            </a:r>
            <a:r>
              <a:rPr lang="en-US" sz="2000" dirty="0"/>
              <a:t> </a:t>
            </a:r>
            <a:r>
              <a:rPr lang="en-US" sz="2000" dirty="0" err="1"/>
              <a:t>Gebrauch</a:t>
            </a:r>
            <a:r>
              <a:rPr lang="en-US" sz="2000" dirty="0"/>
              <a:t>), </a:t>
            </a:r>
            <a:r>
              <a:rPr lang="en-US" sz="2000" dirty="0" err="1"/>
              <a:t>meist</a:t>
            </a:r>
            <a:r>
              <a:rPr lang="en-US" sz="2000" dirty="0"/>
              <a:t> in </a:t>
            </a:r>
            <a:r>
              <a:rPr lang="en-US" sz="2000" dirty="0" err="1"/>
              <a:t>Verbindung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/>
              <a:t>entsprechenden</a:t>
            </a:r>
            <a:r>
              <a:rPr lang="en-US" sz="2000" dirty="0"/>
              <a:t> </a:t>
            </a:r>
            <a:r>
              <a:rPr lang="en-US" sz="2000" dirty="0" err="1"/>
              <a:t>Zeitangaben</a:t>
            </a:r>
            <a:r>
              <a:rPr lang="en-US" sz="2000" dirty="0"/>
              <a:t>. </a:t>
            </a:r>
            <a:r>
              <a:rPr lang="en-US" sz="2000" dirty="0" err="1"/>
              <a:t>Morgen</a:t>
            </a:r>
            <a:r>
              <a:rPr lang="en-US" sz="2000" dirty="0"/>
              <a:t> </a:t>
            </a:r>
            <a:r>
              <a:rPr lang="en-US" sz="2000" dirty="0" err="1"/>
              <a:t>lege</a:t>
            </a:r>
            <a:r>
              <a:rPr lang="en-US" sz="2000" dirty="0"/>
              <a:t> </a:t>
            </a:r>
            <a:r>
              <a:rPr lang="en-US" sz="2000" dirty="0" err="1"/>
              <a:t>ich</a:t>
            </a:r>
            <a:r>
              <a:rPr lang="en-US" sz="2000" dirty="0"/>
              <a:t> die </a:t>
            </a:r>
            <a:r>
              <a:rPr lang="en-US" sz="2000" dirty="0" err="1"/>
              <a:t>Prufung</a:t>
            </a:r>
            <a:r>
              <a:rPr lang="en-US" sz="2000" dirty="0"/>
              <a:t> ab.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Wiedergabe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vergangenen</a:t>
            </a:r>
            <a:r>
              <a:rPr lang="en-US" sz="2000" dirty="0"/>
              <a:t> </a:t>
            </a:r>
            <a:r>
              <a:rPr lang="en-US" sz="2000" dirty="0" err="1"/>
              <a:t>Geschehens</a:t>
            </a:r>
            <a:r>
              <a:rPr lang="en-US" sz="2000" dirty="0"/>
              <a:t> </a:t>
            </a:r>
            <a:r>
              <a:rPr lang="en-US" sz="2000" dirty="0" err="1"/>
              <a:t>bei</a:t>
            </a:r>
            <a:r>
              <a:rPr lang="en-US" sz="2000" dirty="0"/>
              <a:t> </a:t>
            </a:r>
            <a:r>
              <a:rPr lang="en-US" sz="2000" dirty="0" err="1"/>
              <a:t>lebhafter</a:t>
            </a:r>
            <a:r>
              <a:rPr lang="en-US" sz="2000" dirty="0"/>
              <a:t>, </a:t>
            </a:r>
            <a:r>
              <a:rPr lang="en-US" sz="2000" dirty="0" err="1"/>
              <a:t>anschaulicher</a:t>
            </a:r>
            <a:r>
              <a:rPr lang="en-US" sz="2000" dirty="0"/>
              <a:t> </a:t>
            </a:r>
            <a:r>
              <a:rPr lang="en-US" sz="2000" dirty="0" err="1"/>
              <a:t>Schilderung</a:t>
            </a:r>
            <a:r>
              <a:rPr lang="en-US" sz="2000" dirty="0"/>
              <a:t>, </a:t>
            </a:r>
            <a:r>
              <a:rPr lang="en-US" sz="2000" dirty="0" err="1"/>
              <a:t>im</a:t>
            </a:r>
            <a:r>
              <a:rPr lang="en-US" sz="2000" dirty="0"/>
              <a:t> </a:t>
            </a:r>
            <a:r>
              <a:rPr lang="en-US" sz="2000" dirty="0" err="1"/>
              <a:t>Wechsel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/>
              <a:t>dem</a:t>
            </a:r>
            <a:r>
              <a:rPr lang="en-US" sz="2000" dirty="0"/>
              <a:t> </a:t>
            </a:r>
            <a:r>
              <a:rPr lang="en-US" sz="2000" dirty="0" err="1"/>
              <a:t>Präteritum</a:t>
            </a:r>
            <a:r>
              <a:rPr lang="en-US" sz="2000" dirty="0"/>
              <a:t> (das </a:t>
            </a:r>
            <a:r>
              <a:rPr lang="en-US" sz="2000" dirty="0" err="1"/>
              <a:t>Präsens</a:t>
            </a:r>
            <a:r>
              <a:rPr lang="en-US" sz="2000" dirty="0"/>
              <a:t> der </a:t>
            </a:r>
            <a:r>
              <a:rPr lang="en-US" sz="2000" dirty="0" err="1"/>
              <a:t>belebten</a:t>
            </a:r>
            <a:r>
              <a:rPr lang="en-US" sz="2000" dirty="0"/>
              <a:t> </a:t>
            </a:r>
            <a:r>
              <a:rPr lang="en-US" sz="2000" dirty="0" err="1"/>
              <a:t>Erzählungen</a:t>
            </a:r>
            <a:r>
              <a:rPr lang="en-US" sz="2000" dirty="0"/>
              <a:t>): </a:t>
            </a:r>
            <a:r>
              <a:rPr lang="en-US" sz="2000" dirty="0" err="1"/>
              <a:t>Während</a:t>
            </a:r>
            <a:r>
              <a:rPr lang="en-US" sz="2000" dirty="0"/>
              <a:t> </a:t>
            </a:r>
            <a:r>
              <a:rPr lang="en-US" sz="2000" dirty="0" err="1"/>
              <a:t>ich</a:t>
            </a:r>
            <a:r>
              <a:rPr lang="en-US" sz="2000" dirty="0"/>
              <a:t> so in </a:t>
            </a:r>
            <a:r>
              <a:rPr lang="en-US" sz="2000" dirty="0" err="1"/>
              <a:t>Andacht</a:t>
            </a:r>
            <a:r>
              <a:rPr lang="en-US" sz="2000" dirty="0"/>
              <a:t> </a:t>
            </a:r>
            <a:r>
              <a:rPr lang="en-US" sz="2000" dirty="0" err="1"/>
              <a:t>versunken</a:t>
            </a:r>
            <a:r>
              <a:rPr lang="en-US" sz="2000" dirty="0"/>
              <a:t> </a:t>
            </a:r>
            <a:r>
              <a:rPr lang="en-US" sz="2000" dirty="0" err="1"/>
              <a:t>stehe</a:t>
            </a:r>
            <a:r>
              <a:rPr lang="en-US" sz="2000" dirty="0"/>
              <a:t>, </a:t>
            </a:r>
            <a:r>
              <a:rPr lang="en-US" sz="2000" dirty="0" err="1"/>
              <a:t>höre</a:t>
            </a:r>
            <a:r>
              <a:rPr lang="en-US" sz="2000" dirty="0"/>
              <a:t> </a:t>
            </a:r>
            <a:r>
              <a:rPr lang="en-US" sz="2000" dirty="0" err="1"/>
              <a:t>ich</a:t>
            </a:r>
            <a:r>
              <a:rPr lang="en-US" sz="2000" dirty="0"/>
              <a:t>, </a:t>
            </a:r>
            <a:r>
              <a:rPr lang="en-US" sz="2000" dirty="0" err="1"/>
              <a:t>dass</a:t>
            </a:r>
            <a:r>
              <a:rPr lang="en-US" sz="2000" dirty="0"/>
              <a:t> </a:t>
            </a:r>
            <a:r>
              <a:rPr lang="en-US" sz="2000" dirty="0" err="1"/>
              <a:t>neben</a:t>
            </a:r>
            <a:r>
              <a:rPr lang="en-US" sz="2000" dirty="0"/>
              <a:t> </a:t>
            </a:r>
            <a:r>
              <a:rPr lang="en-US" sz="2000" dirty="0" err="1"/>
              <a:t>mir</a:t>
            </a:r>
            <a:r>
              <a:rPr lang="en-US" sz="2000" dirty="0"/>
              <a:t> </a:t>
            </a:r>
            <a:r>
              <a:rPr lang="en-US" sz="2000" dirty="0" err="1"/>
              <a:t>jemand</a:t>
            </a:r>
            <a:r>
              <a:rPr lang="en-US" sz="2000" dirty="0"/>
              <a:t> </a:t>
            </a:r>
            <a:r>
              <a:rPr lang="en-US" sz="2000" dirty="0" err="1"/>
              <a:t>ausruft</a:t>
            </a:r>
            <a:r>
              <a:rPr lang="en-US" sz="2000" dirty="0"/>
              <a:t>...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Wiedergabe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Befehls:Du</a:t>
            </a:r>
            <a:r>
              <a:rPr lang="en-US" sz="2000" dirty="0"/>
              <a:t> </a:t>
            </a:r>
            <a:r>
              <a:rPr lang="en-US" sz="2000" dirty="0" err="1"/>
              <a:t>gehts</a:t>
            </a:r>
            <a:r>
              <a:rPr lang="en-US" sz="2000" dirty="0"/>
              <a:t> </a:t>
            </a:r>
            <a:r>
              <a:rPr lang="en-US" sz="2000" dirty="0" err="1"/>
              <a:t>jetzt</a:t>
            </a:r>
            <a:r>
              <a:rPr lang="en-US" sz="2000" dirty="0"/>
              <a:t> </a:t>
            </a:r>
            <a:r>
              <a:rPr lang="en-US" sz="2000" dirty="0" err="1"/>
              <a:t>nach</a:t>
            </a:r>
            <a:r>
              <a:rPr lang="en-US" sz="2000" dirty="0"/>
              <a:t> </a:t>
            </a:r>
            <a:r>
              <a:rPr lang="en-US" sz="2000" dirty="0" err="1"/>
              <a:t>Hause</a:t>
            </a:r>
            <a:r>
              <a:rPr lang="en-US" sz="2000" dirty="0"/>
              <a:t> und </a:t>
            </a:r>
            <a:r>
              <a:rPr lang="en-US" sz="2000" dirty="0" err="1"/>
              <a:t>machst</a:t>
            </a:r>
            <a:r>
              <a:rPr lang="en-US" sz="2000" dirty="0"/>
              <a:t> </a:t>
            </a:r>
            <a:r>
              <a:rPr lang="en-US" sz="2000" dirty="0" err="1"/>
              <a:t>deine</a:t>
            </a:r>
            <a:r>
              <a:rPr lang="en-US" sz="2000" dirty="0"/>
              <a:t> </a:t>
            </a:r>
            <a:r>
              <a:rPr lang="en-US" sz="2000" dirty="0" err="1"/>
              <a:t>Schularbeiten</a:t>
            </a:r>
            <a:endParaRPr lang="ru-RU" sz="20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1916113"/>
            <a:ext cx="6400800" cy="3625850"/>
          </a:xfrm>
        </p:spPr>
        <p:txBody>
          <a:bodyPr rtlCol="0"/>
          <a:lstStyle/>
          <a:p>
            <a:pPr marL="457200" indent="-45720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en-US" sz="3200" b="1" dirty="0" err="1" smtClean="0">
                <a:solidFill>
                  <a:schemeClr val="accent1"/>
                </a:solidFill>
              </a:rPr>
              <a:t>bezeichnet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einen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Vorgang</a:t>
            </a:r>
            <a:r>
              <a:rPr lang="en-US" sz="3200" b="1" dirty="0" smtClean="0">
                <a:solidFill>
                  <a:schemeClr val="accent1"/>
                </a:solidFill>
              </a:rPr>
              <a:t> in der </a:t>
            </a:r>
            <a:r>
              <a:rPr lang="en-US" sz="3200" b="1" dirty="0" err="1" smtClean="0">
                <a:solidFill>
                  <a:schemeClr val="accent1"/>
                </a:solidFill>
              </a:rPr>
              <a:t>Vergangenheit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en-US" sz="3200" b="1" dirty="0" err="1" smtClean="0">
                <a:solidFill>
                  <a:schemeClr val="accent1"/>
                </a:solidFill>
              </a:rPr>
              <a:t>bezeichnet</a:t>
            </a:r>
            <a:r>
              <a:rPr lang="en-US" sz="3200" b="1" dirty="0" smtClean="0">
                <a:solidFill>
                  <a:schemeClr val="accent1"/>
                </a:solidFill>
              </a:rPr>
              <a:t> oft </a:t>
            </a:r>
            <a:r>
              <a:rPr lang="en-US" sz="3200" b="1" dirty="0" err="1" smtClean="0">
                <a:solidFill>
                  <a:schemeClr val="accent1"/>
                </a:solidFill>
              </a:rPr>
              <a:t>eine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vergangene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Handlung</a:t>
            </a:r>
            <a:r>
              <a:rPr lang="en-US" sz="3200" b="1" dirty="0" smtClean="0">
                <a:solidFill>
                  <a:schemeClr val="accent1"/>
                </a:solidFill>
              </a:rPr>
              <a:t>, </a:t>
            </a:r>
            <a:r>
              <a:rPr lang="en-US" sz="3200" b="1" dirty="0" err="1" smtClean="0">
                <a:solidFill>
                  <a:schemeClr val="accent1"/>
                </a:solidFill>
              </a:rPr>
              <a:t>deren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Folgen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fuer</a:t>
            </a:r>
            <a:r>
              <a:rPr lang="en-US" sz="3200" b="1" dirty="0" smtClean="0">
                <a:solidFill>
                  <a:schemeClr val="accent1"/>
                </a:solidFill>
              </a:rPr>
              <a:t> die </a:t>
            </a:r>
            <a:r>
              <a:rPr lang="en-US" sz="3200" b="1" dirty="0" err="1" smtClean="0">
                <a:solidFill>
                  <a:schemeClr val="accent1"/>
                </a:solidFill>
              </a:rPr>
              <a:t>Gegenwart</a:t>
            </a:r>
            <a:r>
              <a:rPr lang="en-US" sz="3200" b="1" dirty="0" smtClean="0">
                <a:solidFill>
                  <a:schemeClr val="accent1"/>
                </a:solidFill>
              </a:rPr>
              <a:t> von </a:t>
            </a:r>
            <a:r>
              <a:rPr lang="en-US" sz="3200" b="1" dirty="0" err="1" smtClean="0">
                <a:solidFill>
                  <a:schemeClr val="accent1"/>
                </a:solidFill>
              </a:rPr>
              <a:t>Bedeutung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sind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pPr marL="914400" lvl="1" indent="-45720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en-US" b="1" dirty="0" smtClean="0">
              <a:solidFill>
                <a:schemeClr val="accent1"/>
              </a:solidFill>
            </a:endParaRP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00199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B0F0"/>
                </a:solidFill>
              </a:rPr>
              <a:t>Das </a:t>
            </a:r>
            <a:r>
              <a:rPr lang="en-US" dirty="0" err="1" smtClean="0">
                <a:solidFill>
                  <a:srgbClr val="00B0F0"/>
                </a:solidFill>
              </a:rPr>
              <a:t>Perfekt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020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err="1" smtClean="0">
                <a:solidFill>
                  <a:srgbClr val="7030A0"/>
                </a:solidFill>
              </a:rPr>
              <a:t>Wann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gebraucht</a:t>
            </a:r>
            <a:r>
              <a:rPr lang="en-US" dirty="0" smtClean="0">
                <a:solidFill>
                  <a:srgbClr val="7030A0"/>
                </a:solidFill>
              </a:rPr>
              <a:t> man </a:t>
            </a:r>
            <a:r>
              <a:rPr lang="en-US" dirty="0" err="1" smtClean="0">
                <a:solidFill>
                  <a:srgbClr val="FF0000"/>
                </a:solidFill>
              </a:rPr>
              <a:t>Perfekt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kurzen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Berichten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Mitteilungen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(oft in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Gesprächen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Dialog)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der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Feststellung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von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Tatsachen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Zum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Hervorheben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eines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besonders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wichtigen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Gedankens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959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2349500"/>
            <a:ext cx="6400800" cy="3600450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Hilfsverb </a:t>
            </a:r>
            <a:r>
              <a:rPr lang="en-US" sz="2800" smtClean="0">
                <a:solidFill>
                  <a:srgbClr val="00B050"/>
                </a:solidFill>
              </a:rPr>
              <a:t>haben/sein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tx1"/>
                </a:solidFill>
              </a:rPr>
              <a:t>im Präsens+ </a:t>
            </a:r>
            <a:r>
              <a:rPr lang="en-US" sz="2800" smtClean="0">
                <a:solidFill>
                  <a:srgbClr val="00B050"/>
                </a:solidFill>
              </a:rPr>
              <a:t>Partizip ǁ </a:t>
            </a:r>
            <a:r>
              <a:rPr lang="en-US" sz="2800" smtClean="0">
                <a:solidFill>
                  <a:schemeClr val="tx1"/>
                </a:solidFill>
              </a:rPr>
              <a:t>des entsprechenden Verbs</a:t>
            </a:r>
          </a:p>
          <a:p>
            <a:endParaRPr lang="en-US" sz="2800" smtClean="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chemeClr val="tx1"/>
                </a:solidFill>
              </a:rPr>
              <a:t>Z.B.Ich </a:t>
            </a:r>
            <a:r>
              <a:rPr lang="en-US" sz="2800" smtClean="0">
                <a:solidFill>
                  <a:srgbClr val="FF0000"/>
                </a:solidFill>
              </a:rPr>
              <a:t>habe </a:t>
            </a:r>
            <a:r>
              <a:rPr lang="en-US" sz="2800" smtClean="0">
                <a:solidFill>
                  <a:schemeClr val="tx1"/>
                </a:solidFill>
              </a:rPr>
              <a:t>ein interessantes Buch gestern </a:t>
            </a:r>
            <a:r>
              <a:rPr lang="en-US" sz="2800" smtClean="0">
                <a:solidFill>
                  <a:srgbClr val="FF0000"/>
                </a:solidFill>
              </a:rPr>
              <a:t>gelesen</a:t>
            </a:r>
          </a:p>
          <a:p>
            <a:r>
              <a:rPr lang="en-US" sz="2800" smtClean="0">
                <a:solidFill>
                  <a:schemeClr val="tx1"/>
                </a:solidFill>
              </a:rPr>
              <a:t>Er</a:t>
            </a:r>
            <a:r>
              <a:rPr lang="en-US" sz="2800" smtClean="0">
                <a:solidFill>
                  <a:srgbClr val="FF0000"/>
                </a:solidFill>
              </a:rPr>
              <a:t> ist </a:t>
            </a:r>
            <a:r>
              <a:rPr lang="en-US" sz="2800" smtClean="0">
                <a:solidFill>
                  <a:schemeClr val="tx1"/>
                </a:solidFill>
              </a:rPr>
              <a:t>mit dem Flugzeug nach Bonn </a:t>
            </a:r>
            <a:r>
              <a:rPr lang="en-US" sz="2800" smtClean="0">
                <a:solidFill>
                  <a:srgbClr val="FF0000"/>
                </a:solidFill>
              </a:rPr>
              <a:t>geflogen</a:t>
            </a:r>
            <a:endParaRPr lang="ru-RU" sz="2800" smtClean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0020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Wie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bildet</a:t>
            </a:r>
            <a:r>
              <a:rPr lang="en-US" dirty="0" smtClean="0">
                <a:solidFill>
                  <a:srgbClr val="FFFF00"/>
                </a:solidFill>
              </a:rPr>
              <a:t> man </a:t>
            </a:r>
            <a:r>
              <a:rPr lang="en-US" dirty="0" smtClean="0">
                <a:solidFill>
                  <a:srgbClr val="FF0000"/>
                </a:solidFill>
              </a:rPr>
              <a:t>das </a:t>
            </a:r>
            <a:r>
              <a:rPr lang="en-US" dirty="0" err="1" smtClean="0">
                <a:solidFill>
                  <a:srgbClr val="FF0000"/>
                </a:solidFill>
              </a:rPr>
              <a:t>Perfekt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041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600" dirty="0" err="1" smtClean="0">
                <a:solidFill>
                  <a:srgbClr val="0070C0"/>
                </a:solidFill>
              </a:rPr>
              <a:t>Verben</a:t>
            </a:r>
            <a:r>
              <a:rPr lang="en-US" sz="3600" dirty="0" smtClean="0">
                <a:solidFill>
                  <a:srgbClr val="0070C0"/>
                </a:solidFill>
              </a:rPr>
              <a:t>, die </a:t>
            </a:r>
            <a:r>
              <a:rPr lang="en-US" sz="3600" dirty="0" err="1" smtClean="0">
                <a:solidFill>
                  <a:srgbClr val="0070C0"/>
                </a:solidFill>
              </a:rPr>
              <a:t>mit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FFC000"/>
                </a:solidFill>
              </a:rPr>
              <a:t>HABEN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kongruiert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werden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513"/>
            <a:ext cx="8229600" cy="5616575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transitiven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gelesen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gefragt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geschrieben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reflexiven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gefreut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unpersönlichen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hat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geschneit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Modalverben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gewollt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 HABEN 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gehabt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Viele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intransitive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die:a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Zustand,ein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Gefühl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Vorgang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seinem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Verlauf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ausdrücken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b)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einem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Dativobjekt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gebraucht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werden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und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keine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Bewegung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ausdrücken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c)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festen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Anfangs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-und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Endpunkt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bezeichnen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532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2_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3_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4_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56C79AB-1BC9-49EB-8E81-F66FFC097EAA}"/>
</file>

<file path=customXml/itemProps2.xml><?xml version="1.0" encoding="utf-8"?>
<ds:datastoreItem xmlns:ds="http://schemas.openxmlformats.org/officeDocument/2006/customXml" ds:itemID="{22188F03-AE6D-47D4-9748-A05F27874453}"/>
</file>

<file path=customXml/itemProps3.xml><?xml version="1.0" encoding="utf-8"?>
<ds:datastoreItem xmlns:ds="http://schemas.openxmlformats.org/officeDocument/2006/customXml" ds:itemID="{2D82179D-8170-4EA4-BF5C-FB022CB9437E}"/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637</Words>
  <Application>Microsoft Office PowerPoint</Application>
  <PresentationFormat>Экран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Специальное оформление</vt:lpstr>
      <vt:lpstr>Пастель</vt:lpstr>
      <vt:lpstr>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Трек</vt:lpstr>
      <vt:lpstr>Поток</vt:lpstr>
      <vt:lpstr>1_Поток</vt:lpstr>
      <vt:lpstr>2_Поток</vt:lpstr>
      <vt:lpstr>3_Поток</vt:lpstr>
      <vt:lpstr>4_Поток</vt:lpstr>
      <vt:lpstr>DIE ZEITFORMEN</vt:lpstr>
      <vt:lpstr>DIE ZEITFORMEN</vt:lpstr>
      <vt:lpstr>Презентация PowerPoint</vt:lpstr>
      <vt:lpstr>Das Präsens</vt:lpstr>
      <vt:lpstr> Das Präsens dient:  </vt:lpstr>
      <vt:lpstr>Das Perfekt</vt:lpstr>
      <vt:lpstr>Wann gebraucht man Perfekt</vt:lpstr>
      <vt:lpstr>Wie bildet man das Perfekt</vt:lpstr>
      <vt:lpstr>Verben, die mit HABEN kongruiert werden </vt:lpstr>
      <vt:lpstr>Verben, die mit SEIN kongruiert werden</vt:lpstr>
      <vt:lpstr>Das Plusquamperfekt</vt:lpstr>
      <vt:lpstr>Bildung des Plusquamperfekts</vt:lpstr>
      <vt:lpstr>Bildung des Perfekts und des Plusquamperfekts der Modalverben</vt:lpstr>
      <vt:lpstr>Präteritum </vt:lpstr>
      <vt:lpstr>Im Präteritum erhalten die Verben Personalendungen, die 1. und 3. Person Sg ausgenommen.</vt:lpstr>
      <vt:lpstr>Schwache Verben Präsensstamm + Suffix -te/-ete( Stamm auf t, d, chn, dn, ffn, gn, tm) z.B. warten-wartete       </vt:lpstr>
      <vt:lpstr>  Modalverben Präteritumstamm mit Suffix -te + keine Umlaut z.B. dürfen-durfte, sollen-sollte</vt:lpstr>
      <vt:lpstr>Futur I 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ZEITFORMEN</dc:title>
  <dc:creator>Loner</dc:creator>
  <cp:lastModifiedBy>Наталья</cp:lastModifiedBy>
  <cp:revision>19</cp:revision>
  <dcterms:created xsi:type="dcterms:W3CDTF">2011-11-08T21:49:46Z</dcterms:created>
  <dcterms:modified xsi:type="dcterms:W3CDTF">2011-11-23T09:58:48Z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