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9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2.xml" ContentType="application/vnd.openxmlformats-officedocument.presentationml.slide+xml"/>
  <Override PartName="/ppt/slides/slide8.xml" ContentType="application/vnd.openxmlformats-officedocument.presentationml.slide+xml"/>
  <Override PartName="/ppt/slides/slide60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53.xml" ContentType="application/vnd.openxmlformats-officedocument.presentationml.slide+xml"/>
  <Override PartName="/ppt/slides/slide49.xml" ContentType="application/vnd.openxmlformats-officedocument.presentationml.slide+xml"/>
  <Override PartName="/ppt/slides/slide55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54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9" r:id="rId2"/>
    <p:sldId id="400" r:id="rId3"/>
    <p:sldId id="401" r:id="rId4"/>
    <p:sldId id="402" r:id="rId5"/>
    <p:sldId id="403" r:id="rId6"/>
    <p:sldId id="276" r:id="rId7"/>
    <p:sldId id="387" r:id="rId8"/>
    <p:sldId id="372" r:id="rId9"/>
    <p:sldId id="375" r:id="rId10"/>
    <p:sldId id="388" r:id="rId11"/>
    <p:sldId id="389" r:id="rId12"/>
    <p:sldId id="377" r:id="rId13"/>
    <p:sldId id="376" r:id="rId14"/>
    <p:sldId id="392" r:id="rId15"/>
    <p:sldId id="390" r:id="rId16"/>
    <p:sldId id="391" r:id="rId17"/>
    <p:sldId id="380" r:id="rId18"/>
    <p:sldId id="440" r:id="rId19"/>
    <p:sldId id="407" r:id="rId20"/>
    <p:sldId id="409" r:id="rId21"/>
    <p:sldId id="410" r:id="rId22"/>
    <p:sldId id="411" r:id="rId23"/>
    <p:sldId id="412" r:id="rId24"/>
    <p:sldId id="413" r:id="rId25"/>
    <p:sldId id="414" r:id="rId26"/>
    <p:sldId id="415" r:id="rId27"/>
    <p:sldId id="416" r:id="rId28"/>
    <p:sldId id="417" r:id="rId29"/>
    <p:sldId id="418" r:id="rId30"/>
    <p:sldId id="419" r:id="rId31"/>
    <p:sldId id="420" r:id="rId32"/>
    <p:sldId id="421" r:id="rId33"/>
    <p:sldId id="422" r:id="rId34"/>
    <p:sldId id="395" r:id="rId35"/>
    <p:sldId id="280" r:id="rId36"/>
    <p:sldId id="259" r:id="rId37"/>
    <p:sldId id="445" r:id="rId38"/>
    <p:sldId id="435" r:id="rId39"/>
    <p:sldId id="436" r:id="rId40"/>
    <p:sldId id="397" r:id="rId41"/>
    <p:sldId id="260" r:id="rId42"/>
    <p:sldId id="316" r:id="rId43"/>
    <p:sldId id="383" r:id="rId44"/>
    <p:sldId id="263" r:id="rId45"/>
    <p:sldId id="313" r:id="rId46"/>
    <p:sldId id="446" r:id="rId47"/>
    <p:sldId id="441" r:id="rId48"/>
    <p:sldId id="442" r:id="rId49"/>
    <p:sldId id="444" r:id="rId50"/>
    <p:sldId id="282" r:id="rId51"/>
    <p:sldId id="283" r:id="rId52"/>
    <p:sldId id="384" r:id="rId53"/>
    <p:sldId id="385" r:id="rId54"/>
    <p:sldId id="307" r:id="rId55"/>
    <p:sldId id="447" r:id="rId56"/>
    <p:sldId id="427" r:id="rId57"/>
    <p:sldId id="428" r:id="rId58"/>
    <p:sldId id="429" r:id="rId59"/>
    <p:sldId id="430" r:id="rId60"/>
    <p:sldId id="431" r:id="rId61"/>
    <p:sldId id="432" r:id="rId62"/>
    <p:sldId id="433" r:id="rId63"/>
    <p:sldId id="448" r:id="rId64"/>
    <p:sldId id="449" r:id="rId65"/>
    <p:sldId id="268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8105554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Typology of English </a:t>
            </a:r>
            <a:endParaRPr lang="ru-RU" sz="16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/>
              <a:t>2) notional word + functional word</a:t>
            </a:r>
            <a:r>
              <a:rPr lang="en-US" sz="6000" dirty="0" smtClean="0"/>
              <a:t>: </a:t>
            </a:r>
            <a:r>
              <a:rPr lang="en-US" sz="6000" i="1" dirty="0" smtClean="0"/>
              <a:t>to </a:t>
            </a:r>
            <a:r>
              <a:rPr lang="en-US" sz="6000" i="1" dirty="0" smtClean="0"/>
              <a:t>Peter; with difficulty; and Jimmy; too cold; so unexpectedly;</a:t>
            </a: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6000" b="1" dirty="0" smtClean="0"/>
              <a:t>3) functional word + functional word</a:t>
            </a:r>
            <a:r>
              <a:rPr lang="en-US" sz="6000" dirty="0" smtClean="0"/>
              <a:t>: combinations of functional words alone (equivalent to a separate functional word):  </a:t>
            </a:r>
            <a:r>
              <a:rPr lang="en-US" sz="6000" i="1" dirty="0" smtClean="0"/>
              <a:t>out of; up to; so that; such as.</a:t>
            </a: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en-US" sz="7000" b="1" i="1" dirty="0" smtClean="0"/>
              <a:t>The syntactical classification of </a:t>
            </a:r>
          </a:p>
          <a:p>
            <a:pPr algn="ctr">
              <a:buNone/>
            </a:pPr>
            <a:r>
              <a:rPr lang="en-US" sz="7000" b="1" i="1" dirty="0" smtClean="0"/>
              <a:t>phrases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i="1" dirty="0" smtClean="0"/>
          </a:p>
          <a:p>
            <a:pPr marL="514350" indent="-514350">
              <a:buAutoNum type="arabicParenR"/>
            </a:pPr>
            <a:r>
              <a:rPr lang="en-US" sz="5000" b="1" i="1" dirty="0" smtClean="0"/>
              <a:t>coordinative phrases (non-headed, or exocentric): </a:t>
            </a:r>
            <a:r>
              <a:rPr lang="en-US" sz="5000" i="1" dirty="0" smtClean="0"/>
              <a:t>( </a:t>
            </a:r>
            <a:r>
              <a:rPr lang="en-US" sz="5000" i="1" dirty="0" smtClean="0"/>
              <a:t>bright but </a:t>
            </a:r>
            <a:r>
              <a:rPr lang="en-US" sz="5000" i="1" dirty="0" smtClean="0"/>
              <a:t>windy; </a:t>
            </a:r>
            <a:r>
              <a:rPr lang="en-US" sz="5000" i="1" dirty="0" smtClean="0"/>
              <a:t>John and Bob; quick and careless);</a:t>
            </a:r>
            <a:endParaRPr lang="en-US" sz="5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6000" b="1" i="1" dirty="0" smtClean="0"/>
              <a:t>Coordination:</a:t>
            </a:r>
          </a:p>
          <a:p>
            <a:pPr marL="514350" indent="-514350">
              <a:buAutoNum type="alphaLcParenR"/>
            </a:pPr>
            <a:r>
              <a:rPr lang="en-US" sz="6000" b="1" i="1" dirty="0" err="1" smtClean="0"/>
              <a:t>syndetic</a:t>
            </a:r>
            <a:r>
              <a:rPr lang="en-US" sz="6000" b="1" i="1" dirty="0" smtClean="0"/>
              <a:t> coordination </a:t>
            </a:r>
            <a:r>
              <a:rPr lang="en-US" sz="6000" dirty="0" smtClean="0"/>
              <a:t>(</a:t>
            </a:r>
            <a:r>
              <a:rPr lang="en-US" sz="6000" i="1" dirty="0" smtClean="0"/>
              <a:t>milk and juice, Bob together with John, Geology as well as Economics</a:t>
            </a:r>
            <a:r>
              <a:rPr lang="en-US" sz="6000" dirty="0" smtClean="0"/>
              <a:t>);</a:t>
            </a:r>
          </a:p>
          <a:p>
            <a:pPr marL="514350" indent="-514350">
              <a:buAutoNum type="alphaLcParenR"/>
            </a:pPr>
            <a:r>
              <a:rPr lang="en-US" sz="6000" b="1" i="1" dirty="0" err="1" smtClean="0"/>
              <a:t>asyndetic</a:t>
            </a:r>
            <a:r>
              <a:rPr lang="en-US" sz="6000" b="1" i="1" dirty="0" smtClean="0"/>
              <a:t> coordination </a:t>
            </a:r>
            <a:r>
              <a:rPr lang="en-US" sz="6000" dirty="0" smtClean="0"/>
              <a:t>(the Swiss, the Dutch, the Germans).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marL="514350" indent="-514350">
              <a:buNone/>
            </a:pPr>
            <a:r>
              <a:rPr lang="en-US" sz="6000" b="1" i="1" dirty="0" smtClean="0"/>
              <a:t>2)  predicative: </a:t>
            </a:r>
            <a:r>
              <a:rPr lang="en-US" sz="6000" dirty="0" smtClean="0"/>
              <a:t>the basis of the sentence </a:t>
            </a:r>
            <a:r>
              <a:rPr lang="en-US" sz="6000" i="1" dirty="0" smtClean="0"/>
              <a:t>(he came, the man </a:t>
            </a:r>
            <a:r>
              <a:rPr lang="en-US" sz="6000" i="1" dirty="0" smtClean="0"/>
              <a:t>crossing);</a:t>
            </a:r>
            <a:endParaRPr lang="en-US" sz="60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sz="5000" b="1" i="1" dirty="0" smtClean="0"/>
              <a:t>3) subordinate (headed, endocentric)</a:t>
            </a:r>
            <a:endParaRPr lang="en-US" sz="5000" dirty="0" smtClean="0"/>
          </a:p>
          <a:p>
            <a:pPr>
              <a:buNone/>
            </a:pPr>
            <a:r>
              <a:rPr lang="en-US" sz="5000" i="1" dirty="0" smtClean="0"/>
              <a:t>(poor Mary, an old man, crossing the street, John’s things, a low voice, a sleepy child, Ann’s friend, a smiling boy, a written letter).</a:t>
            </a:r>
            <a:endParaRPr lang="ru-RU" sz="5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40108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500" b="1" i="1" dirty="0" smtClean="0"/>
              <a:t>The dominating element </a:t>
            </a:r>
            <a:r>
              <a:rPr lang="en-US" sz="5500" dirty="0" smtClean="0"/>
              <a:t>is called a center, or a kernel / </a:t>
            </a:r>
          </a:p>
          <a:p>
            <a:pPr>
              <a:buNone/>
            </a:pPr>
            <a:r>
              <a:rPr lang="en-US" sz="5500" dirty="0" smtClean="0"/>
              <a:t>a head-word / a modified word; </a:t>
            </a:r>
            <a:r>
              <a:rPr lang="en-US" sz="5500" b="1" i="1" dirty="0" smtClean="0"/>
              <a:t>the dependent unit </a:t>
            </a:r>
            <a:r>
              <a:rPr lang="en-US" sz="5500" dirty="0" smtClean="0"/>
              <a:t>is called an adjunct / a modifier.</a:t>
            </a:r>
            <a:endParaRPr lang="ru-RU" sz="55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sz="5000" b="1" i="1" dirty="0" smtClean="0"/>
              <a:t>4) accumulative :</a:t>
            </a:r>
            <a:endParaRPr lang="en-US" sz="5000" dirty="0" smtClean="0"/>
          </a:p>
          <a:p>
            <a:pPr>
              <a:buNone/>
            </a:pPr>
            <a:r>
              <a:rPr lang="en-US" sz="5000" i="1" dirty="0" smtClean="0"/>
              <a:t>and Mary, (give) the boy an apple, an apple to the boy, these problematic (issue), some old (lady).</a:t>
            </a:r>
            <a:endParaRPr lang="ru-RU" sz="5000" b="1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182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sz="5000" b="1" dirty="0" smtClean="0"/>
              <a:t>Find at least 7 phrases of any type (</a:t>
            </a:r>
            <a:r>
              <a:rPr lang="en-US" sz="5000" b="1" i="1" dirty="0" smtClean="0"/>
              <a:t>coordinative</a:t>
            </a:r>
            <a:r>
              <a:rPr lang="en-US" sz="5000" b="1" dirty="0" smtClean="0"/>
              <a:t>, </a:t>
            </a:r>
            <a:r>
              <a:rPr lang="en-US" sz="5000" b="1" i="1" dirty="0" smtClean="0"/>
              <a:t>predicative</a:t>
            </a:r>
            <a:r>
              <a:rPr lang="en-US" sz="5000" b="1" dirty="0" smtClean="0"/>
              <a:t> or </a:t>
            </a:r>
            <a:r>
              <a:rPr lang="en-US" sz="5000" b="1" i="1" dirty="0" smtClean="0"/>
              <a:t>subordinate</a:t>
            </a:r>
            <a:r>
              <a:rPr lang="en-US" sz="5000" b="1" dirty="0" smtClean="0"/>
              <a:t>):</a:t>
            </a:r>
          </a:p>
          <a:p>
            <a:pPr marL="0" indent="0">
              <a:buNone/>
            </a:pPr>
            <a:r>
              <a:rPr lang="en-US" sz="5000" i="1" dirty="0" smtClean="0"/>
              <a:t>John and Mary decided to spend the summer holiday in Rome.</a:t>
            </a:r>
          </a:p>
        </p:txBody>
      </p:sp>
    </p:spTree>
    <p:extLst>
      <p:ext uri="{BB962C8B-B14F-4D97-AF65-F5344CB8AC3E}">
        <p14:creationId xmlns:p14="http://schemas.microsoft.com/office/powerpoint/2010/main" val="28228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ypology of English syntax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39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column is about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coordinative phrases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which one is about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subordination (subordinate phrases)?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28006"/>
              </p:ext>
            </p:extLst>
          </p:nvPr>
        </p:nvGraphicFramePr>
        <p:xfrm>
          <a:off x="1524000" y="1988841"/>
          <a:ext cx="6096000" cy="4181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1384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11866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Men and women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Winding</a:t>
                      </a:r>
                      <a:r>
                        <a:rPr lang="en-US" sz="3000" baseline="0" dirty="0" smtClean="0"/>
                        <a:t> river</a:t>
                      </a:r>
                      <a:endParaRPr lang="ru-RU" sz="3000" dirty="0"/>
                    </a:p>
                  </a:txBody>
                  <a:tcPr/>
                </a:tc>
              </a:tr>
              <a:tr h="611866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Cheap but tasty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Valley sides</a:t>
                      </a:r>
                      <a:endParaRPr lang="ru-RU" sz="3000" dirty="0"/>
                    </a:p>
                  </a:txBody>
                  <a:tcPr/>
                </a:tc>
              </a:tr>
              <a:tr h="1121755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Chemistry, Biology, Physics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Wrote</a:t>
                      </a:r>
                      <a:r>
                        <a:rPr lang="en-US" sz="3000" baseline="0" dirty="0" smtClean="0"/>
                        <a:t> a letter </a:t>
                      </a:r>
                      <a:endParaRPr lang="ru-RU" sz="3000" dirty="0"/>
                    </a:p>
                  </a:txBody>
                  <a:tcPr/>
                </a:tc>
              </a:tr>
              <a:tr h="1121755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History,</a:t>
                      </a:r>
                      <a:r>
                        <a:rPr lang="en-US" sz="3000" baseline="0" dirty="0" smtClean="0"/>
                        <a:t> Biology, and </a:t>
                      </a:r>
                      <a:r>
                        <a:rPr lang="en-US" sz="3000" baseline="0" dirty="0" err="1" smtClean="0"/>
                        <a:t>Maths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On the ground floor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11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Ex. 1. Define </a:t>
            </a:r>
            <a:r>
              <a:rPr lang="en-US" b="1" dirty="0"/>
              <a:t>the type of syntactic relations (</a:t>
            </a:r>
            <a:r>
              <a:rPr lang="en-US" b="1" u="sng" dirty="0"/>
              <a:t>coordination or subordination</a:t>
            </a:r>
            <a:r>
              <a:rPr lang="en-US" b="1" dirty="0"/>
              <a:t>) between the components of the </a:t>
            </a:r>
            <a:r>
              <a:rPr lang="en-US" b="1" dirty="0" smtClean="0"/>
              <a:t>phrases.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A clumsy boy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38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Define </a:t>
            </a:r>
            <a:r>
              <a:rPr lang="en-US" b="1" dirty="0"/>
              <a:t>the type of syntactic relations (</a:t>
            </a:r>
            <a:r>
              <a:rPr lang="en-US" b="1" u="sng" dirty="0"/>
              <a:t>coordination or subordination</a:t>
            </a:r>
            <a:r>
              <a:rPr lang="en-US" b="1" dirty="0"/>
              <a:t>) between the components of the phrases.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Throwing to Bob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750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Terrible and nasty </a:t>
            </a: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7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A morning shower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249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My parents together </a:t>
            </a:r>
            <a:r>
              <a:rPr lang="en-US" sz="6000" dirty="0">
                <a:solidFill>
                  <a:srgbClr val="FF0000"/>
                </a:solidFill>
              </a:rPr>
              <a:t>with </a:t>
            </a:r>
            <a:r>
              <a:rPr lang="en-US" sz="6000" dirty="0" smtClean="0">
                <a:solidFill>
                  <a:srgbClr val="FF0000"/>
                </a:solidFill>
              </a:rPr>
              <a:t>my grandparents</a:t>
            </a: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39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Extremely important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531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the </a:t>
            </a:r>
            <a:r>
              <a:rPr lang="en-US" sz="6000" dirty="0" smtClean="0">
                <a:solidFill>
                  <a:srgbClr val="FF0000"/>
                </a:solidFill>
              </a:rPr>
              <a:t>door of </a:t>
            </a:r>
            <a:r>
              <a:rPr lang="en-US" sz="6000" dirty="0">
                <a:solidFill>
                  <a:srgbClr val="FF0000"/>
                </a:solidFill>
              </a:rPr>
              <a:t>the </a:t>
            </a:r>
            <a:r>
              <a:rPr lang="en-US" sz="6000" dirty="0" smtClean="0">
                <a:solidFill>
                  <a:srgbClr val="FF0000"/>
                </a:solidFill>
              </a:rPr>
              <a:t>room</a:t>
            </a: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847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Elderly</a:t>
            </a:r>
            <a:r>
              <a:rPr lang="en-US" sz="6000" dirty="0" smtClean="0">
                <a:solidFill>
                  <a:srgbClr val="FF0000"/>
                </a:solidFill>
              </a:rPr>
              <a:t> but energetic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431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Mature but careless</a:t>
            </a:r>
            <a:endParaRPr lang="en-US" sz="6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39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9100" b="1" dirty="0" smtClean="0">
                <a:latin typeface="Times New Roman" pitchFamily="18" charset="0"/>
                <a:cs typeface="Times New Roman" pitchFamily="18" charset="0"/>
              </a:rPr>
              <a:t>Questions to discuss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What is syntax? Units of syntax.</a:t>
            </a: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A phrase as a unit of syntax.</a:t>
            </a: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Types of phrase.</a:t>
            </a:r>
          </a:p>
          <a:p>
            <a:pPr marL="514350" indent="-514350">
              <a:buAutoNum type="arabicPeriod"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9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Go fast</a:t>
            </a:r>
            <a:endParaRPr lang="en-US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989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Writing a letter</a:t>
            </a:r>
            <a:endParaRPr lang="en-US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71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Define the type of syntactic relations (coordination or subordination) between the components of the phrases.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rgbClr val="FF0000"/>
                </a:solidFill>
              </a:rPr>
              <a:t>Geology and </a:t>
            </a:r>
            <a:r>
              <a:rPr lang="en-US" sz="6000" dirty="0" smtClean="0">
                <a:solidFill>
                  <a:srgbClr val="FF0000"/>
                </a:solidFill>
              </a:rPr>
              <a:t>Geography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692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 fontAlgn="t">
              <a:buNone/>
            </a:pPr>
            <a:r>
              <a:rPr lang="en-US" b="1" dirty="0" smtClean="0"/>
              <a:t>Coordination</a:t>
            </a:r>
            <a:endParaRPr lang="ru-RU" dirty="0"/>
          </a:p>
          <a:p>
            <a:pPr marL="0" indent="0" fontAlgn="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↙                ↓            ↘</a:t>
            </a:r>
          </a:p>
          <a:p>
            <a:pPr marL="0" indent="0" fontAlgn="t">
              <a:buNone/>
            </a:pPr>
            <a:r>
              <a:rPr lang="en-US" dirty="0"/>
              <a:t> </a:t>
            </a:r>
            <a:r>
              <a:rPr lang="en-US" dirty="0" smtClean="0"/>
              <a:t>              syndetic        </a:t>
            </a:r>
            <a:r>
              <a:rPr lang="en-US" dirty="0" err="1" smtClean="0"/>
              <a:t>asyndetic</a:t>
            </a:r>
            <a:r>
              <a:rPr lang="en-US" dirty="0" smtClean="0"/>
              <a:t>       both</a:t>
            </a:r>
          </a:p>
          <a:p>
            <a:pPr fontAlgn="t"/>
            <a:endParaRPr lang="en-US" dirty="0"/>
          </a:p>
          <a:p>
            <a:pPr fontAlgn="t"/>
            <a:r>
              <a:rPr lang="en-US" sz="4000" dirty="0" smtClean="0"/>
              <a:t>Men </a:t>
            </a:r>
            <a:r>
              <a:rPr lang="en-US" sz="4000" dirty="0"/>
              <a:t>and women</a:t>
            </a:r>
            <a:endParaRPr lang="ru-RU" sz="4000" dirty="0"/>
          </a:p>
          <a:p>
            <a:pPr fontAlgn="t"/>
            <a:r>
              <a:rPr lang="en-US" sz="4000" dirty="0"/>
              <a:t>Cheap but tasty</a:t>
            </a:r>
            <a:endParaRPr lang="ru-RU" sz="4000" dirty="0"/>
          </a:p>
          <a:p>
            <a:pPr fontAlgn="t"/>
            <a:r>
              <a:rPr lang="en-US" sz="4000" dirty="0"/>
              <a:t>Chemistry, Biology, Physics</a:t>
            </a:r>
            <a:endParaRPr lang="ru-RU" sz="4000" dirty="0"/>
          </a:p>
          <a:p>
            <a:pPr fontAlgn="t"/>
            <a:r>
              <a:rPr lang="en-US" sz="4000" dirty="0"/>
              <a:t>History, Biology, and </a:t>
            </a:r>
            <a:r>
              <a:rPr lang="en-US" sz="4000" dirty="0" err="1"/>
              <a:t>Maths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858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000" b="1" i="1" dirty="0" smtClean="0"/>
              <a:t>What nominative type of phrase is it?</a:t>
            </a:r>
          </a:p>
          <a:p>
            <a:r>
              <a:rPr lang="en-US" sz="5000" i="1" dirty="0" smtClean="0"/>
              <a:t>An exciting adventure</a:t>
            </a:r>
            <a:endParaRPr lang="ru-RU" sz="5000" dirty="0" smtClean="0"/>
          </a:p>
          <a:p>
            <a:r>
              <a:rPr lang="en-US" sz="5000" i="1" dirty="0" smtClean="0"/>
              <a:t>William and Sarah</a:t>
            </a:r>
            <a:endParaRPr lang="ru-RU" sz="5000" dirty="0" smtClean="0"/>
          </a:p>
          <a:p>
            <a:r>
              <a:rPr lang="en-US" sz="5000" i="1" dirty="0" smtClean="0"/>
              <a:t>To write a letter</a:t>
            </a:r>
            <a:endParaRPr lang="ru-RU" sz="5000" dirty="0" smtClean="0"/>
          </a:p>
          <a:p>
            <a:r>
              <a:rPr lang="en-US" sz="5000" i="1" dirty="0" smtClean="0"/>
              <a:t>To bring Sarah a cup of coffee</a:t>
            </a:r>
            <a:endParaRPr lang="ru-RU" sz="5000" dirty="0" smtClean="0"/>
          </a:p>
          <a:p>
            <a:r>
              <a:rPr lang="en-US" sz="5000" i="1" dirty="0" smtClean="0"/>
              <a:t>Mary a cup of coffee</a:t>
            </a:r>
            <a:endParaRPr lang="ru-RU" sz="5000" dirty="0" smtClean="0"/>
          </a:p>
          <a:p>
            <a:r>
              <a:rPr lang="en-US" sz="5000" i="1" dirty="0" smtClean="0"/>
              <a:t>To go by bus</a:t>
            </a:r>
            <a:endParaRPr lang="ru-RU" sz="5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u="sng" dirty="0" smtClean="0">
                <a:latin typeface="Times New Roman" pitchFamily="18" charset="0"/>
                <a:cs typeface="Times New Roman" pitchFamily="18" charset="0"/>
              </a:rPr>
              <a:t>Question 2</a:t>
            </a:r>
          </a:p>
          <a:p>
            <a:pPr algn="ctr">
              <a:buNone/>
            </a:pP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Classification of subordinate </a:t>
            </a: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phrases</a:t>
            </a:r>
            <a:endParaRPr lang="en-US" sz="7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7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5400" b="1" i="1" dirty="0" smtClean="0"/>
              <a:t>A subordinate </a:t>
            </a:r>
            <a:r>
              <a:rPr lang="en-US" sz="5400" b="1" i="1" dirty="0" smtClean="0"/>
              <a:t>phrase</a:t>
            </a:r>
            <a:r>
              <a:rPr lang="en-US" sz="5400" dirty="0" smtClean="0"/>
              <a:t> </a:t>
            </a:r>
            <a:r>
              <a:rPr lang="en-US" sz="5400" dirty="0" smtClean="0"/>
              <a:t>is a combination of syntactically unequal notional words (often accompanied by functional words).</a:t>
            </a:r>
            <a:endParaRPr lang="ru-RU" sz="5400" dirty="0" smtClean="0"/>
          </a:p>
          <a:p>
            <a:pPr indent="342900"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/>
              <a:t>Find </a:t>
            </a:r>
            <a:r>
              <a:rPr lang="en-US" sz="4800" b="1" dirty="0" smtClean="0"/>
              <a:t>as many subordinate phrases as possible :</a:t>
            </a:r>
            <a:endParaRPr lang="en-US" sz="4800" b="1" dirty="0"/>
          </a:p>
          <a:p>
            <a:pPr marL="0" indent="0">
              <a:buNone/>
            </a:pPr>
            <a:endParaRPr lang="en-US" sz="4800" i="1" dirty="0" smtClean="0"/>
          </a:p>
          <a:p>
            <a:pPr marL="0" indent="0">
              <a:buNone/>
            </a:pPr>
            <a:r>
              <a:rPr lang="en-US" sz="4800" i="1" dirty="0" smtClean="0"/>
              <a:t>John </a:t>
            </a:r>
            <a:r>
              <a:rPr lang="en-US" sz="4800" i="1" dirty="0"/>
              <a:t>and Mary decided to spend </a:t>
            </a:r>
            <a:r>
              <a:rPr lang="en-US" sz="4800" i="1" dirty="0" smtClean="0"/>
              <a:t>her summer </a:t>
            </a:r>
            <a:r>
              <a:rPr lang="en-US" sz="4800" i="1" dirty="0"/>
              <a:t>holiday in Rome.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6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 fontAlgn="t">
              <a:buNone/>
            </a:pPr>
            <a:r>
              <a:rPr lang="en-US" b="1" dirty="0" smtClean="0"/>
              <a:t>Subordination </a:t>
            </a:r>
          </a:p>
          <a:p>
            <a:pPr marL="0" indent="0" algn="ctr" fontAlgn="t">
              <a:buNone/>
            </a:pPr>
            <a:r>
              <a:rPr lang="en-US" b="1" dirty="0" smtClean="0"/>
              <a:t>(prepositional and postpositional modifier)</a:t>
            </a:r>
          </a:p>
          <a:p>
            <a:pPr marL="0" indent="0" fontAlgn="t">
              <a:buNone/>
            </a:pPr>
            <a:endParaRPr lang="en-US" sz="4000" dirty="0" smtClean="0"/>
          </a:p>
          <a:p>
            <a:pPr fontAlgn="t"/>
            <a:r>
              <a:rPr lang="en-US" sz="4000" i="1" dirty="0"/>
              <a:t>Wrote </a:t>
            </a:r>
            <a:r>
              <a:rPr lang="en-US" sz="4000" i="1" dirty="0" smtClean="0"/>
              <a:t>a letter postpositional phrase </a:t>
            </a:r>
          </a:p>
          <a:p>
            <a:pPr fontAlgn="t"/>
            <a:r>
              <a:rPr lang="en-US" sz="4000" i="1" dirty="0" smtClean="0"/>
              <a:t>A winding river prepositional phrase</a:t>
            </a:r>
          </a:p>
          <a:p>
            <a:pPr fontAlgn="t"/>
            <a:r>
              <a:rPr lang="en-US" sz="4000" i="1" dirty="0" smtClean="0"/>
              <a:t>Valley </a:t>
            </a:r>
            <a:r>
              <a:rPr lang="en-US" sz="4000" i="1" dirty="0"/>
              <a:t>sides</a:t>
            </a:r>
            <a:endParaRPr lang="ru-RU" sz="4000" i="1" dirty="0"/>
          </a:p>
          <a:p>
            <a:pPr fontAlgn="t"/>
            <a:r>
              <a:rPr lang="en-US" sz="4000" i="1" dirty="0" smtClean="0"/>
              <a:t>On </a:t>
            </a:r>
            <a:r>
              <a:rPr lang="en-US" sz="4000" i="1" dirty="0"/>
              <a:t>the ground </a:t>
            </a:r>
            <a:r>
              <a:rPr lang="en-US" sz="4000" i="1" dirty="0" smtClean="0"/>
              <a:t>floor</a:t>
            </a:r>
          </a:p>
          <a:p>
            <a:pPr fontAlgn="t"/>
            <a:r>
              <a:rPr lang="en-US" sz="4000" i="1" dirty="0" smtClean="0"/>
              <a:t>A leg of a table</a:t>
            </a:r>
            <a:endParaRPr lang="ru-RU" sz="4000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1321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Ex. 3. Define the position of the dependent component/modifier in the subordinate phrases </a:t>
            </a:r>
            <a:r>
              <a:rPr lang="en-US" b="1" dirty="0" smtClean="0"/>
              <a:t>(</a:t>
            </a:r>
            <a:r>
              <a:rPr lang="en-US" b="1" dirty="0"/>
              <a:t>i.e. say if the modifier is </a:t>
            </a:r>
            <a:r>
              <a:rPr lang="en-US" b="1" u="sng" dirty="0"/>
              <a:t>prepositional or postpositional</a:t>
            </a:r>
            <a:r>
              <a:rPr lang="en-US" b="1" dirty="0"/>
              <a:t>).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A letter to read, nice to meet you, Bob’s case, Joe’s departure, John’s car, very urgent, </a:t>
            </a:r>
            <a:r>
              <a:rPr lang="en-US" dirty="0"/>
              <a:t>a </a:t>
            </a:r>
            <a:r>
              <a:rPr lang="en-US" dirty="0" smtClean="0"/>
              <a:t>smiling lady, </a:t>
            </a:r>
            <a:r>
              <a:rPr lang="en-US" dirty="0"/>
              <a:t>a </a:t>
            </a:r>
            <a:r>
              <a:rPr lang="en-US" dirty="0" smtClean="0"/>
              <a:t>shocking incident, good at Geology, would have come soon, lucky to win the game, leave for Germany, </a:t>
            </a:r>
            <a:r>
              <a:rPr lang="en-US" dirty="0"/>
              <a:t>a </a:t>
            </a:r>
            <a:r>
              <a:rPr lang="en-US" dirty="0" smtClean="0"/>
              <a:t>mighty cathedral, to walk slowly.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Question 1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What is syntax? Units of syntax</a:t>
            </a:r>
          </a:p>
        </p:txBody>
      </p:sp>
    </p:spTree>
    <p:extLst>
      <p:ext uri="{BB962C8B-B14F-4D97-AF65-F5344CB8AC3E}">
        <p14:creationId xmlns:p14="http://schemas.microsoft.com/office/powerpoint/2010/main" val="32644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i="1" dirty="0" smtClean="0"/>
              <a:t>Expensive clothes, an old lady, a sleepy child, Ann’s friend</a:t>
            </a:r>
            <a:r>
              <a:rPr lang="en-US" sz="6000" i="1" smtClean="0"/>
              <a:t>, </a:t>
            </a:r>
            <a:r>
              <a:rPr lang="en-US" sz="6000" i="1" smtClean="0"/>
              <a:t>a smiling boy, a </a:t>
            </a:r>
            <a:r>
              <a:rPr lang="en-US" sz="6000" i="1" dirty="0" smtClean="0"/>
              <a:t>written letter</a:t>
            </a:r>
            <a:endParaRPr lang="ru-RU" sz="6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ctr">
              <a:buNone/>
            </a:pPr>
            <a:r>
              <a:rPr lang="en-US" sz="6000" b="1" i="1" dirty="0" smtClean="0"/>
              <a:t>The main types of subordinate phrases (by their leading member)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6000" b="1" i="1" dirty="0" smtClean="0"/>
              <a:t>a) noun phrases: </a:t>
            </a:r>
            <a:endParaRPr lang="ru-RU" sz="6000" dirty="0" smtClean="0"/>
          </a:p>
          <a:p>
            <a:pPr>
              <a:buNone/>
            </a:pPr>
            <a:r>
              <a:rPr lang="en-US" sz="6000" dirty="0" smtClean="0"/>
              <a:t>     </a:t>
            </a:r>
            <a:r>
              <a:rPr lang="en-US" sz="6000" b="1" dirty="0" smtClean="0"/>
              <a:t>- </a:t>
            </a:r>
            <a:r>
              <a:rPr lang="en-US" sz="6000" u="sng" dirty="0" smtClean="0"/>
              <a:t>with a prepositional modifier</a:t>
            </a:r>
            <a:r>
              <a:rPr lang="en-US" sz="6000" dirty="0" smtClean="0"/>
              <a:t>: </a:t>
            </a:r>
            <a:r>
              <a:rPr lang="en-US" sz="6000" i="1" dirty="0" smtClean="0"/>
              <a:t>a blue </a:t>
            </a:r>
            <a:r>
              <a:rPr lang="en-US" sz="6000" b="1" i="1" dirty="0" smtClean="0"/>
              <a:t>cover</a:t>
            </a:r>
            <a:r>
              <a:rPr lang="en-US" sz="6000" i="1" dirty="0" smtClean="0"/>
              <a:t>, one hundred and twenty-two </a:t>
            </a:r>
            <a:r>
              <a:rPr lang="en-US" sz="6000" b="1" i="1" dirty="0" smtClean="0"/>
              <a:t>miles</a:t>
            </a:r>
            <a:r>
              <a:rPr lang="en-US" sz="6000" i="1" dirty="0" smtClean="0"/>
              <a:t>, a dancing </a:t>
            </a:r>
            <a:r>
              <a:rPr lang="en-US" sz="6000" b="1" i="1" dirty="0" smtClean="0"/>
              <a:t>lady</a:t>
            </a:r>
            <a:r>
              <a:rPr lang="en-US" sz="6000" i="1" dirty="0" smtClean="0"/>
              <a:t>, a stone </a:t>
            </a:r>
            <a:r>
              <a:rPr lang="en-US" sz="6000" b="1" i="1" dirty="0" smtClean="0"/>
              <a:t>wall</a:t>
            </a:r>
            <a:r>
              <a:rPr lang="en-US" sz="6000" i="1" dirty="0" smtClean="0"/>
              <a:t>, world </a:t>
            </a:r>
            <a:r>
              <a:rPr lang="en-US" sz="6000" b="1" i="1" dirty="0" smtClean="0"/>
              <a:t>peace</a:t>
            </a:r>
            <a:r>
              <a:rPr lang="en-US" sz="6000" i="1" dirty="0" smtClean="0"/>
              <a:t>, silver </a:t>
            </a:r>
            <a:r>
              <a:rPr lang="en-US" sz="6000" b="1" i="1" dirty="0" smtClean="0"/>
              <a:t>box</a:t>
            </a:r>
            <a:r>
              <a:rPr lang="en-US" sz="6000" i="1" dirty="0" smtClean="0"/>
              <a:t>, these </a:t>
            </a:r>
            <a:r>
              <a:rPr lang="en-US" sz="6000" b="1" i="1" dirty="0" smtClean="0"/>
              <a:t>things</a:t>
            </a:r>
            <a:r>
              <a:rPr lang="en-US" sz="6000" i="1" dirty="0" smtClean="0"/>
              <a:t>, John’s </a:t>
            </a:r>
            <a:r>
              <a:rPr lang="en-US" sz="6000" b="1" i="1" dirty="0" smtClean="0"/>
              <a:t>hat</a:t>
            </a:r>
            <a:r>
              <a:rPr lang="en-US" sz="6000" i="1" dirty="0" smtClean="0"/>
              <a:t>,</a:t>
            </a:r>
            <a:endParaRPr lang="ru-RU" sz="6000" i="1" dirty="0" smtClean="0"/>
          </a:p>
          <a:p>
            <a:pPr>
              <a:buNone/>
            </a:pPr>
            <a:r>
              <a:rPr lang="en-US" sz="6000" dirty="0" smtClean="0"/>
              <a:t>     </a:t>
            </a:r>
            <a:r>
              <a:rPr lang="en-US" sz="6000" b="1" dirty="0" smtClean="0"/>
              <a:t>- </a:t>
            </a:r>
            <a:r>
              <a:rPr lang="en-US" sz="6000" u="sng" dirty="0" smtClean="0"/>
              <a:t>with a postpositional modifier</a:t>
            </a:r>
            <a:r>
              <a:rPr lang="en-US" sz="6000" dirty="0" smtClean="0"/>
              <a:t>: </a:t>
            </a:r>
            <a:r>
              <a:rPr lang="en-US" sz="6000" i="1" dirty="0" smtClean="0"/>
              <a:t>a </a:t>
            </a:r>
            <a:r>
              <a:rPr lang="en-US" sz="6000" b="1" i="1" dirty="0" smtClean="0"/>
              <a:t>woman</a:t>
            </a:r>
            <a:r>
              <a:rPr lang="en-US" sz="6000" i="1" dirty="0" smtClean="0"/>
              <a:t> of sense, a </a:t>
            </a:r>
            <a:r>
              <a:rPr lang="en-US" sz="6000" b="1" i="1" dirty="0" smtClean="0"/>
              <a:t>story</a:t>
            </a:r>
            <a:r>
              <a:rPr lang="en-US" sz="6000" i="1" dirty="0" smtClean="0"/>
              <a:t> about dogs, a </a:t>
            </a:r>
            <a:r>
              <a:rPr lang="en-US" sz="6000" b="1" i="1" dirty="0" smtClean="0"/>
              <a:t>promise</a:t>
            </a:r>
            <a:r>
              <a:rPr lang="en-US" sz="6000" i="1" dirty="0" smtClean="0"/>
              <a:t> to marry, a </a:t>
            </a:r>
            <a:r>
              <a:rPr lang="en-US" sz="6000" b="1" i="1" dirty="0" smtClean="0"/>
              <a:t>desire</a:t>
            </a:r>
            <a:r>
              <a:rPr lang="en-US" sz="6000" i="1" dirty="0" smtClean="0"/>
              <a:t> to work, the </a:t>
            </a:r>
            <a:r>
              <a:rPr lang="en-US" sz="6000" b="1" i="1" dirty="0" smtClean="0"/>
              <a:t>room</a:t>
            </a:r>
            <a:r>
              <a:rPr lang="en-US" sz="6000" i="1" dirty="0" smtClean="0"/>
              <a:t> upstairs;</a:t>
            </a:r>
            <a:endParaRPr lang="ru-RU" sz="6000" i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500" b="1" i="1" dirty="0" smtClean="0"/>
              <a:t>b) adjectival phrases:</a:t>
            </a:r>
            <a:endParaRPr lang="ru-RU" sz="3500" dirty="0" smtClean="0"/>
          </a:p>
          <a:p>
            <a:pPr>
              <a:buNone/>
            </a:pPr>
            <a:r>
              <a:rPr lang="en-US" sz="3500" dirty="0" smtClean="0"/>
              <a:t>     - </a:t>
            </a:r>
            <a:r>
              <a:rPr lang="en-US" sz="3500" u="sng" dirty="0" smtClean="0"/>
              <a:t>with a prepositional modifier</a:t>
            </a:r>
            <a:r>
              <a:rPr lang="en-US" sz="3500" dirty="0" smtClean="0"/>
              <a:t>: bitterly </a:t>
            </a:r>
            <a:r>
              <a:rPr lang="en-US" sz="3500" b="1" dirty="0" smtClean="0"/>
              <a:t>sad</a:t>
            </a:r>
            <a:r>
              <a:rPr lang="en-US" sz="3500" dirty="0" smtClean="0"/>
              <a:t>, practically </a:t>
            </a:r>
            <a:r>
              <a:rPr lang="en-US" sz="3500" b="1" dirty="0" smtClean="0"/>
              <a:t>important</a:t>
            </a:r>
            <a:r>
              <a:rPr lang="en-US" sz="3500" dirty="0" smtClean="0"/>
              <a:t>, internationally </a:t>
            </a:r>
            <a:r>
              <a:rPr lang="en-US" sz="3500" b="1" dirty="0" smtClean="0"/>
              <a:t>famous</a:t>
            </a:r>
            <a:r>
              <a:rPr lang="en-US" sz="3500" dirty="0" smtClean="0"/>
              <a:t>, </a:t>
            </a:r>
            <a:endParaRPr lang="ru-RU" sz="3500" dirty="0" smtClean="0"/>
          </a:p>
          <a:p>
            <a:pPr>
              <a:buNone/>
            </a:pPr>
            <a:r>
              <a:rPr lang="en-US" sz="3500" dirty="0" smtClean="0"/>
              <a:t>     - </a:t>
            </a:r>
            <a:r>
              <a:rPr lang="en-US" sz="3500" u="sng" dirty="0" smtClean="0"/>
              <a:t>with a postpositional modifier</a:t>
            </a:r>
            <a:r>
              <a:rPr lang="en-US" sz="3500" dirty="0" smtClean="0"/>
              <a:t>: </a:t>
            </a:r>
            <a:r>
              <a:rPr lang="en-US" sz="3500" b="1" dirty="0" smtClean="0"/>
              <a:t>proud</a:t>
            </a:r>
            <a:r>
              <a:rPr lang="en-US" sz="3500" dirty="0" smtClean="0"/>
              <a:t> of his son, </a:t>
            </a:r>
            <a:r>
              <a:rPr lang="en-US" sz="3500" b="1" dirty="0" smtClean="0"/>
              <a:t>rich</a:t>
            </a:r>
            <a:r>
              <a:rPr lang="en-US" sz="3500" dirty="0" smtClean="0"/>
              <a:t> in coal, </a:t>
            </a:r>
            <a:r>
              <a:rPr lang="en-US" sz="3500" b="1" dirty="0" smtClean="0"/>
              <a:t>good</a:t>
            </a:r>
            <a:r>
              <a:rPr lang="en-US" sz="3500" dirty="0" smtClean="0"/>
              <a:t> at physics, grateful for attention, </a:t>
            </a:r>
            <a:r>
              <a:rPr lang="en-US" sz="3500" b="1" dirty="0" smtClean="0"/>
              <a:t>delighted/happy</a:t>
            </a:r>
            <a:r>
              <a:rPr lang="en-US" sz="3500" dirty="0" smtClean="0"/>
              <a:t> to meet you, </a:t>
            </a:r>
            <a:r>
              <a:rPr lang="en-US" sz="3500" b="1" dirty="0" smtClean="0"/>
              <a:t>ready</a:t>
            </a:r>
            <a:r>
              <a:rPr lang="en-US" sz="3500" dirty="0" smtClean="0"/>
              <a:t> to go, </a:t>
            </a:r>
            <a:r>
              <a:rPr lang="en-US" sz="3500" b="1" dirty="0" smtClean="0"/>
              <a:t>afraid</a:t>
            </a:r>
            <a:r>
              <a:rPr lang="en-US" sz="3500" dirty="0" smtClean="0"/>
              <a:t> of the darkness, fond of animals);</a:t>
            </a:r>
            <a:endParaRPr lang="ru-RU" sz="35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7200" b="1" i="1" dirty="0" smtClean="0"/>
              <a:t>c) verb phrases:</a:t>
            </a:r>
            <a:endParaRPr lang="ru-RU" sz="7200" dirty="0" smtClean="0"/>
          </a:p>
          <a:p>
            <a:pPr>
              <a:buNone/>
            </a:pPr>
            <a:r>
              <a:rPr lang="en-US" sz="7200" b="1" i="1" dirty="0" smtClean="0"/>
              <a:t>speak</a:t>
            </a:r>
            <a:r>
              <a:rPr lang="en-US" sz="7200" i="1" dirty="0" smtClean="0"/>
              <a:t> fluently, </a:t>
            </a:r>
            <a:r>
              <a:rPr lang="en-US" sz="7200" b="1" i="1" dirty="0" smtClean="0"/>
              <a:t>speak</a:t>
            </a:r>
            <a:r>
              <a:rPr lang="en-US" sz="7200" i="1" dirty="0" smtClean="0"/>
              <a:t> English, </a:t>
            </a:r>
            <a:r>
              <a:rPr lang="en-US" sz="7200" b="1" i="1" dirty="0" smtClean="0"/>
              <a:t>live</a:t>
            </a:r>
            <a:r>
              <a:rPr lang="en-US" sz="7200" i="1" dirty="0" smtClean="0"/>
              <a:t> in a house, </a:t>
            </a:r>
            <a:r>
              <a:rPr lang="en-US" sz="7200" b="1" i="1" dirty="0" smtClean="0"/>
              <a:t>stay</a:t>
            </a:r>
            <a:r>
              <a:rPr lang="en-US" sz="7200" i="1" dirty="0" smtClean="0"/>
              <a:t> in London, </a:t>
            </a:r>
            <a:r>
              <a:rPr lang="en-US" sz="7200" b="1" i="1" dirty="0" smtClean="0"/>
              <a:t>enter</a:t>
            </a:r>
            <a:r>
              <a:rPr lang="en-US" sz="7200" i="1" dirty="0" smtClean="0"/>
              <a:t> without looking back, </a:t>
            </a:r>
            <a:r>
              <a:rPr lang="en-US" sz="7200" b="1" i="1" dirty="0" smtClean="0"/>
              <a:t>run</a:t>
            </a:r>
            <a:r>
              <a:rPr lang="en-US" sz="7200" i="1" dirty="0" smtClean="0"/>
              <a:t> fast, </a:t>
            </a:r>
            <a:r>
              <a:rPr lang="en-US" sz="7200" b="1" i="1" dirty="0" smtClean="0"/>
              <a:t>walk</a:t>
            </a:r>
            <a:r>
              <a:rPr lang="en-US" sz="7200" i="1" dirty="0" smtClean="0"/>
              <a:t> slowly, </a:t>
            </a:r>
            <a:r>
              <a:rPr lang="en-US" sz="7200" b="1" i="1" dirty="0" smtClean="0"/>
              <a:t>came</a:t>
            </a:r>
            <a:r>
              <a:rPr lang="en-US" sz="7200" i="1" dirty="0" smtClean="0"/>
              <a:t> yesterday, </a:t>
            </a:r>
            <a:r>
              <a:rPr lang="en-US" sz="7200" b="1" i="1" dirty="0" smtClean="0"/>
              <a:t>arrived</a:t>
            </a:r>
            <a:r>
              <a:rPr lang="en-US" sz="7200" i="1" dirty="0" smtClean="0"/>
              <a:t> late;</a:t>
            </a:r>
            <a:endParaRPr lang="ru-RU" sz="7200" i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400" b="1" i="1" dirty="0" smtClean="0"/>
              <a:t>d) adverbial phrases:</a:t>
            </a:r>
            <a:endParaRPr lang="ru-RU" sz="5400" dirty="0" smtClean="0"/>
          </a:p>
          <a:p>
            <a:pPr>
              <a:buNone/>
            </a:pPr>
            <a:r>
              <a:rPr lang="en-US" sz="5400" dirty="0" smtClean="0"/>
              <a:t>     - with a prepositional modifier: </a:t>
            </a:r>
            <a:r>
              <a:rPr lang="en-US" sz="5400" i="1" dirty="0" smtClean="0"/>
              <a:t>very </a:t>
            </a:r>
            <a:r>
              <a:rPr lang="en-US" sz="5400" b="1" i="1" dirty="0" smtClean="0"/>
              <a:t>quickly</a:t>
            </a:r>
            <a:r>
              <a:rPr lang="en-US" sz="5400" i="1" dirty="0" smtClean="0"/>
              <a:t>, </a:t>
            </a:r>
            <a:r>
              <a:rPr lang="en-US" sz="5400" b="1" i="1" dirty="0" smtClean="0"/>
              <a:t>relatively</a:t>
            </a:r>
            <a:r>
              <a:rPr lang="en-US" sz="5400" i="1" dirty="0" smtClean="0"/>
              <a:t> slowly, </a:t>
            </a:r>
            <a:r>
              <a:rPr lang="en-US" sz="5400" b="1" i="1" dirty="0" smtClean="0"/>
              <a:t>undoubtedly</a:t>
            </a:r>
            <a:r>
              <a:rPr lang="en-US" sz="5400" i="1" dirty="0" smtClean="0"/>
              <a:t> beautifully</a:t>
            </a:r>
            <a:r>
              <a:rPr lang="en-US" sz="5400" dirty="0" smtClean="0"/>
              <a:t>; </a:t>
            </a:r>
            <a:endParaRPr lang="ru-RU" sz="5400" dirty="0" smtClean="0"/>
          </a:p>
          <a:p>
            <a:pPr>
              <a:buNone/>
            </a:pPr>
            <a:r>
              <a:rPr lang="en-US" sz="5400" dirty="0" smtClean="0"/>
              <a:t>    - with a postpositional modifier: </a:t>
            </a:r>
            <a:r>
              <a:rPr lang="en-US" sz="5400" b="1" i="1" dirty="0" smtClean="0"/>
              <a:t>unfortunately</a:t>
            </a:r>
            <a:r>
              <a:rPr lang="en-US" sz="5400" i="1" dirty="0" smtClean="0"/>
              <a:t> for the man</a:t>
            </a:r>
            <a:r>
              <a:rPr lang="en-US" sz="5400" dirty="0" smtClean="0"/>
              <a:t>.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ctr">
              <a:buNone/>
            </a:pPr>
            <a:r>
              <a:rPr lang="en-US" sz="6000" b="1" i="1" dirty="0" smtClean="0"/>
              <a:t>The main types of subordinate phrases (by their </a:t>
            </a:r>
            <a:r>
              <a:rPr lang="en-US" sz="6000" b="1" i="1" dirty="0" smtClean="0"/>
              <a:t>dependent member</a:t>
            </a:r>
            <a:r>
              <a:rPr lang="en-US" sz="6000" b="1" i="1" dirty="0" smtClean="0"/>
              <a:t>)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497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b="1" i="1" dirty="0" smtClean="0"/>
              <a:t>a) Adverbial </a:t>
            </a:r>
            <a:r>
              <a:rPr lang="ru-RU" sz="5000" dirty="0" smtClean="0"/>
              <a:t>(словосочетания </a:t>
            </a:r>
            <a:r>
              <a:rPr lang="ru-RU" sz="5000" dirty="0"/>
              <a:t>указывают на действие и его признак: </a:t>
            </a:r>
            <a:r>
              <a:rPr lang="en-US" sz="5000" i="1" dirty="0" smtClean="0"/>
              <a:t>go </a:t>
            </a:r>
            <a:r>
              <a:rPr lang="en-US" sz="5000" i="1" u="dotDash" dirty="0"/>
              <a:t>fast</a:t>
            </a:r>
            <a:r>
              <a:rPr lang="ru-RU" sz="5000" i="1" dirty="0"/>
              <a:t>, </a:t>
            </a:r>
            <a:r>
              <a:rPr lang="en-US" sz="5000" i="1" u="dotDash" dirty="0"/>
              <a:t>extremely</a:t>
            </a:r>
            <a:r>
              <a:rPr lang="en-US" sz="5000" i="1" dirty="0"/>
              <a:t> important</a:t>
            </a:r>
            <a:r>
              <a:rPr lang="ru-RU" sz="5000" dirty="0"/>
              <a:t>).</a:t>
            </a:r>
            <a:endParaRPr lang="en-US" sz="5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7048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b) Attributive </a:t>
            </a:r>
            <a:endParaRPr lang="ru-RU" sz="4000" b="1" dirty="0"/>
          </a:p>
          <a:p>
            <a:pPr>
              <a:buFontTx/>
              <a:buChar char="-"/>
            </a:pPr>
            <a:r>
              <a:rPr lang="en-US" sz="4000" i="1" dirty="0" smtClean="0"/>
              <a:t>a </a:t>
            </a:r>
            <a:r>
              <a:rPr lang="en-US" sz="4000" i="1" u="wavyHeavy" dirty="0"/>
              <a:t>beautiful</a:t>
            </a:r>
            <a:r>
              <a:rPr lang="en-US" sz="4000" i="1" dirty="0"/>
              <a:t> girl</a:t>
            </a:r>
            <a:endParaRPr lang="ru-RU" sz="4000" i="1" dirty="0"/>
          </a:p>
          <a:p>
            <a:pPr>
              <a:buFontTx/>
              <a:buChar char="-"/>
            </a:pPr>
            <a:r>
              <a:rPr lang="en-US" sz="4000" i="1" dirty="0" smtClean="0"/>
              <a:t>a </a:t>
            </a:r>
            <a:r>
              <a:rPr lang="en-US" sz="4000" i="1" dirty="0"/>
              <a:t>desire </a:t>
            </a:r>
            <a:r>
              <a:rPr lang="en-US" sz="4000" i="1" u="wavyHeavy" dirty="0"/>
              <a:t>to </a:t>
            </a:r>
            <a:r>
              <a:rPr lang="en-US" sz="4000" i="1" u="wavyHeavy" dirty="0" smtClean="0"/>
              <a:t>work</a:t>
            </a:r>
            <a:endParaRPr lang="en-US" sz="4000" i="1" dirty="0"/>
          </a:p>
          <a:p>
            <a:pPr>
              <a:buFontTx/>
              <a:buChar char="-"/>
            </a:pPr>
            <a:r>
              <a:rPr lang="en-US" sz="4000" i="1" dirty="0"/>
              <a:t>this girl</a:t>
            </a:r>
            <a:endParaRPr lang="ru-RU" sz="4000" i="1" dirty="0"/>
          </a:p>
          <a:p>
            <a:pPr>
              <a:buFontTx/>
              <a:buChar char="-"/>
            </a:pPr>
            <a:r>
              <a:rPr lang="en-US" sz="4000" i="1" dirty="0"/>
              <a:t>sister’s skirt.</a:t>
            </a:r>
            <a:endParaRPr lang="ru-RU" sz="4000" i="1" dirty="0"/>
          </a:p>
          <a:p>
            <a:pPr marL="0" indent="0">
              <a:buNone/>
            </a:pPr>
            <a:endParaRPr lang="ru-RU" sz="4000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24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c) objective</a:t>
            </a:r>
            <a:endParaRPr lang="ru-RU" b="1" u="dashHeav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told </a:t>
            </a:r>
            <a:r>
              <a:rPr lang="en-US" sz="4000" i="1" u="dashLongHeavy" dirty="0" smtClean="0"/>
              <a:t>him</a:t>
            </a:r>
            <a:r>
              <a:rPr lang="en-US" sz="4000" i="1" dirty="0" smtClean="0"/>
              <a:t>, blame </a:t>
            </a:r>
            <a:r>
              <a:rPr lang="en-US" sz="4000" i="1" u="dashLongHeavy" dirty="0" smtClean="0"/>
              <a:t>her</a:t>
            </a:r>
            <a:endParaRPr lang="ru-RU" sz="4000" dirty="0" smtClean="0"/>
          </a:p>
          <a:p>
            <a:pPr marL="0" indent="0">
              <a:buNone/>
            </a:pPr>
            <a:r>
              <a:rPr lang="en-US" sz="4000" i="1" dirty="0" smtClean="0"/>
              <a:t>brought </a:t>
            </a:r>
            <a:r>
              <a:rPr lang="en-US" sz="4000" i="1" u="dashLongHeavy" dirty="0" smtClean="0"/>
              <a:t>the book</a:t>
            </a:r>
            <a:r>
              <a:rPr lang="en-US" sz="4000" dirty="0" smtClean="0"/>
              <a:t>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4087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   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ru-RU" dirty="0" smtClean="0"/>
              <a:t>↙</a:t>
            </a:r>
            <a:r>
              <a:rPr lang="en-US" dirty="0" smtClean="0"/>
              <a:t>                      </a:t>
            </a:r>
            <a:r>
              <a:rPr lang="ru-RU" dirty="0" smtClean="0"/>
              <a:t>↘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Morphology 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Syntax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(morphemes and words)  </a:t>
            </a:r>
            <a:r>
              <a:rPr lang="en-US" b="1" dirty="0" smtClean="0">
                <a:solidFill>
                  <a:srgbClr val="002060"/>
                </a:solidFill>
              </a:rPr>
              <a:t>(phrases, clauses and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                                     </a:t>
            </a:r>
            <a:r>
              <a:rPr lang="en-US" b="1" dirty="0">
                <a:solidFill>
                  <a:srgbClr val="002060"/>
                </a:solidFill>
              </a:rPr>
              <a:t>sentences)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400" b="1" i="1" dirty="0" smtClean="0"/>
              <a:t>Question 3</a:t>
            </a:r>
          </a:p>
          <a:p>
            <a:pPr algn="ctr">
              <a:buNone/>
            </a:pPr>
            <a:r>
              <a:rPr lang="en-US" sz="9600" b="1" i="1" dirty="0" smtClean="0"/>
              <a:t>Syntactic relations between the components of a phrase</a:t>
            </a:r>
            <a:endParaRPr lang="ru-RU" sz="10000" b="1" i="1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b="1" i="1" dirty="0" smtClean="0"/>
              <a:t>Syntactic relations between the components of a phrase:</a:t>
            </a:r>
            <a:endParaRPr lang="ru-RU" sz="5000" dirty="0" smtClean="0"/>
          </a:p>
          <a:p>
            <a:pPr>
              <a:buNone/>
            </a:pPr>
            <a:r>
              <a:rPr lang="ru-RU" sz="5000" dirty="0" smtClean="0"/>
              <a:t>1) </a:t>
            </a:r>
            <a:r>
              <a:rPr lang="en-US" sz="5000" dirty="0" smtClean="0"/>
              <a:t>agreement;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2) government;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3) </a:t>
            </a:r>
            <a:r>
              <a:rPr lang="en-US" sz="5000" dirty="0" smtClean="0"/>
              <a:t>Adjunction (</a:t>
            </a:r>
            <a:r>
              <a:rPr lang="en-US" sz="5000" dirty="0" err="1" smtClean="0"/>
              <a:t>adjoinment</a:t>
            </a:r>
            <a:r>
              <a:rPr lang="en-US" sz="5000" dirty="0"/>
              <a:t>)</a:t>
            </a:r>
            <a:r>
              <a:rPr lang="en-US" sz="5000" dirty="0" smtClean="0"/>
              <a:t>  </a:t>
            </a:r>
            <a:endParaRPr lang="ru-RU" sz="5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takes place when the dependent word assumes a form similar to the dominating word.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b="1" i="1" dirty="0" smtClean="0"/>
              <a:t>Government</a:t>
            </a:r>
            <a:r>
              <a:rPr lang="en-US" sz="5000" dirty="0" smtClean="0"/>
              <a:t> takes place when the dependent word is used in a certain form required by its head </a:t>
            </a:r>
            <a:r>
              <a:rPr lang="en-US" sz="5000" dirty="0" smtClean="0"/>
              <a:t>word.</a:t>
            </a:r>
            <a:endParaRPr lang="ru-RU" sz="5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i="1" dirty="0" err="1" smtClean="0"/>
              <a:t>Adjoinment</a:t>
            </a:r>
            <a:r>
              <a:rPr lang="en-US" sz="5400" b="1" i="1" dirty="0" smtClean="0"/>
              <a:t> (adjunction) </a:t>
            </a:r>
            <a:r>
              <a:rPr lang="en-US" sz="5400" dirty="0" smtClean="0"/>
              <a:t>is a combination of notional words that are joint together logically, not grammatically.</a:t>
            </a:r>
            <a:endParaRPr lang="ru-RU" sz="5400" dirty="0" smtClean="0"/>
          </a:p>
          <a:p>
            <a:pPr algn="ctr">
              <a:buNone/>
            </a:pPr>
            <a:endParaRPr lang="ru-RU" sz="5000" b="1" i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Syntactic relations in a subordinate phrase: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Agreement: </a:t>
            </a:r>
            <a:r>
              <a:rPr lang="en-US" i="1" dirty="0" smtClean="0">
                <a:solidFill>
                  <a:srgbClr val="00B0F0"/>
                </a:solidFill>
              </a:rPr>
              <a:t>these</a:t>
            </a:r>
            <a:r>
              <a:rPr lang="en-US" i="1" dirty="0" smtClean="0"/>
              <a:t> people, </a:t>
            </a:r>
            <a:r>
              <a:rPr lang="en-US" i="1" dirty="0" smtClean="0">
                <a:solidFill>
                  <a:srgbClr val="00B0F0"/>
                </a:solidFill>
              </a:rPr>
              <a:t>this</a:t>
            </a:r>
            <a:r>
              <a:rPr lang="en-US" i="1" dirty="0" smtClean="0"/>
              <a:t> person, </a:t>
            </a:r>
            <a:r>
              <a:rPr lang="en-US" i="1" dirty="0" smtClean="0">
                <a:solidFill>
                  <a:srgbClr val="00B0F0"/>
                </a:solidFill>
              </a:rPr>
              <a:t>that</a:t>
            </a:r>
            <a:r>
              <a:rPr lang="en-US" i="1" dirty="0" smtClean="0"/>
              <a:t> pen, </a:t>
            </a:r>
            <a:r>
              <a:rPr lang="en-US" i="1" dirty="0" smtClean="0">
                <a:solidFill>
                  <a:srgbClr val="00B0F0"/>
                </a:solidFill>
              </a:rPr>
              <a:t>those </a:t>
            </a:r>
            <a:r>
              <a:rPr lang="en-US" i="1" dirty="0" smtClean="0"/>
              <a:t>pens</a:t>
            </a:r>
            <a:endParaRPr lang="ru-RU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Government: </a:t>
            </a:r>
            <a:r>
              <a:rPr lang="en-US" dirty="0" smtClean="0">
                <a:solidFill>
                  <a:schemeClr val="accent1"/>
                </a:solidFill>
              </a:rPr>
              <a:t>friends</a:t>
            </a:r>
            <a:r>
              <a:rPr lang="en-US" dirty="0" smtClean="0"/>
              <a:t>’ presents, tell </a:t>
            </a:r>
            <a:r>
              <a:rPr lang="en-US" dirty="0" smtClean="0">
                <a:solidFill>
                  <a:schemeClr val="accent1"/>
                </a:solidFill>
              </a:rPr>
              <a:t>her/him/us/them/me</a:t>
            </a: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 Adjunction: interesting story, go somewhere, read fluently </a:t>
            </a:r>
          </a:p>
        </p:txBody>
      </p:sp>
    </p:spTree>
    <p:extLst>
      <p:ext uri="{BB962C8B-B14F-4D97-AF65-F5344CB8AC3E}">
        <p14:creationId xmlns:p14="http://schemas.microsoft.com/office/powerpoint/2010/main" val="462617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Agreement, government or adjunction?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Responsible for them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Agreement, government or adjunction?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>
                <a:solidFill>
                  <a:srgbClr val="FF0000"/>
                </a:solidFill>
              </a:rPr>
              <a:t>Responsible for </a:t>
            </a:r>
            <a:r>
              <a:rPr lang="en-US" sz="6000" dirty="0" smtClean="0">
                <a:solidFill>
                  <a:srgbClr val="FF0000"/>
                </a:solidFill>
              </a:rPr>
              <a:t>the children 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9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Agreement, government or adjunction?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Go to the woods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2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Agreement, government or adjunction?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Written in ink 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5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6000" b="1" i="1" dirty="0" smtClean="0"/>
              <a:t>Syntax </a:t>
            </a:r>
            <a:r>
              <a:rPr lang="en-US" sz="6000" dirty="0" smtClean="0"/>
              <a:t>is </a:t>
            </a:r>
          </a:p>
          <a:p>
            <a:pPr marL="1143000" indent="-1143000" algn="ctr">
              <a:buAutoNum type="arabicParenR"/>
            </a:pPr>
            <a:r>
              <a:rPr lang="en-US" sz="6000" dirty="0" smtClean="0"/>
              <a:t>the grammar of the phrase/word group (minor syntax);</a:t>
            </a:r>
          </a:p>
          <a:p>
            <a:pPr marL="1143000" indent="-1143000" algn="ctr">
              <a:buAutoNum type="arabicParenR"/>
            </a:pPr>
            <a:r>
              <a:rPr lang="en-US" sz="6000" dirty="0" smtClean="0"/>
              <a:t>the grammar of the sentence (major syntax).</a:t>
            </a:r>
            <a:endParaRPr lang="ru-RU" sz="6000" dirty="0" smtClean="0"/>
          </a:p>
          <a:p>
            <a:pPr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Agreement, government or adjunction?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Written by John</a:t>
            </a:r>
          </a:p>
          <a:p>
            <a:pPr marL="0" indent="0" algn="ctr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Pass an exam</a:t>
            </a:r>
            <a:endParaRPr lang="ru-RU" sz="6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4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Agreement, government or adjunction?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Completed by me</a:t>
            </a:r>
          </a:p>
          <a:p>
            <a:pPr marL="0" indent="0" algn="ctr">
              <a:buNone/>
            </a:pPr>
            <a:endParaRPr lang="en-US" sz="6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Father’s car 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0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Agreement, government or adjunction?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Those flowers</a:t>
            </a:r>
            <a:endParaRPr lang="ru-RU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7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i="1" dirty="0" smtClean="0"/>
              <a:t>nodded his head </a:t>
            </a:r>
          </a:p>
          <a:p>
            <a:pPr algn="ctr">
              <a:buNone/>
            </a:pPr>
            <a:r>
              <a:rPr lang="en-US" sz="6000" i="1" dirty="0" smtClean="0"/>
              <a:t>nodded silently</a:t>
            </a:r>
          </a:p>
          <a:p>
            <a:pPr algn="ctr">
              <a:buNone/>
            </a:pPr>
            <a:r>
              <a:rPr lang="en-US" sz="6000" i="1" dirty="0" smtClean="0"/>
              <a:t> health certificate</a:t>
            </a:r>
          </a:p>
          <a:p>
            <a:pPr algn="ctr">
              <a:buNone/>
            </a:pPr>
            <a:r>
              <a:rPr lang="en-US" sz="6000" i="1" dirty="0" smtClean="0"/>
              <a:t>came in time</a:t>
            </a:r>
          </a:p>
          <a:p>
            <a:pPr algn="ctr">
              <a:buNone/>
            </a:pPr>
            <a:r>
              <a:rPr lang="en-US" sz="6000" i="1" dirty="0" smtClean="0"/>
              <a:t>the old man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087778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3500" dirty="0" smtClean="0"/>
              <a:t>Responsible for them</a:t>
            </a:r>
            <a:endParaRPr lang="ru-RU" sz="3500" dirty="0" smtClean="0"/>
          </a:p>
          <a:p>
            <a:r>
              <a:rPr lang="en-US" sz="3500" dirty="0" smtClean="0"/>
              <a:t>An exciting adventure</a:t>
            </a:r>
            <a:endParaRPr lang="ru-RU" sz="3500" dirty="0" smtClean="0"/>
          </a:p>
          <a:p>
            <a:r>
              <a:rPr lang="en-US" sz="3500" dirty="0" smtClean="0"/>
              <a:t>To write a letter</a:t>
            </a:r>
            <a:endParaRPr lang="ru-RU" sz="3500" dirty="0" smtClean="0"/>
          </a:p>
          <a:p>
            <a:r>
              <a:rPr lang="en-US" sz="3500" dirty="0" smtClean="0"/>
              <a:t>To bring a cup of coffee</a:t>
            </a:r>
            <a:endParaRPr lang="ru-RU" sz="3500" dirty="0" smtClean="0"/>
          </a:p>
          <a:p>
            <a:r>
              <a:rPr lang="en-US" sz="3500" dirty="0" smtClean="0"/>
              <a:t>The student’s record-book</a:t>
            </a:r>
            <a:endParaRPr lang="ru-RU" sz="3500" dirty="0" smtClean="0"/>
          </a:p>
          <a:p>
            <a:r>
              <a:rPr lang="en-US" sz="3500" dirty="0" smtClean="0"/>
              <a:t>Blame her</a:t>
            </a:r>
            <a:endParaRPr lang="ru-RU" sz="3500" dirty="0" smtClean="0"/>
          </a:p>
          <a:p>
            <a:r>
              <a:rPr lang="en-US" sz="3500" dirty="0" smtClean="0"/>
              <a:t>To go by bus</a:t>
            </a:r>
            <a:endParaRPr lang="ru-RU" sz="3500" dirty="0" smtClean="0"/>
          </a:p>
          <a:p>
            <a:r>
              <a:rPr lang="en-US" sz="3500" dirty="0" smtClean="0"/>
              <a:t> These benches </a:t>
            </a:r>
            <a:endParaRPr lang="ru-RU" sz="3500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11664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6500" b="1" i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None/>
            </a:pPr>
            <a:r>
              <a:rPr lang="en-US" sz="6600" dirty="0" smtClean="0"/>
              <a:t>1) </a:t>
            </a:r>
            <a:r>
              <a:rPr lang="en-US" sz="6600" b="1" i="1" dirty="0" smtClean="0"/>
              <a:t>a </a:t>
            </a:r>
            <a:r>
              <a:rPr lang="en-US" sz="6600" b="1" i="1" dirty="0" smtClean="0"/>
              <a:t>phrase</a:t>
            </a:r>
            <a:r>
              <a:rPr lang="en-US" sz="6600" dirty="0" smtClean="0"/>
              <a:t> is </a:t>
            </a:r>
            <a:r>
              <a:rPr lang="en-US" sz="6600" dirty="0" smtClean="0"/>
              <a:t>an important element of a sentence, one of its </a:t>
            </a:r>
            <a:r>
              <a:rPr lang="en-US" sz="6600" smtClean="0"/>
              <a:t>main constituents;</a:t>
            </a:r>
            <a:endParaRPr lang="ru-RU" sz="6600" dirty="0" smtClean="0"/>
          </a:p>
          <a:p>
            <a:pPr>
              <a:buNone/>
            </a:pPr>
            <a:r>
              <a:rPr lang="en-US" sz="6600" dirty="0" smtClean="0"/>
              <a:t>2)  </a:t>
            </a:r>
            <a:r>
              <a:rPr lang="en-US" sz="6600" b="1" i="1" dirty="0" smtClean="0"/>
              <a:t>agreement</a:t>
            </a:r>
            <a:r>
              <a:rPr lang="en-US" sz="6600" dirty="0" smtClean="0"/>
              <a:t> </a:t>
            </a:r>
            <a:r>
              <a:rPr lang="en-US" sz="6600" dirty="0" smtClean="0"/>
              <a:t>is </a:t>
            </a:r>
            <a:r>
              <a:rPr lang="en-US" sz="6600" dirty="0" smtClean="0"/>
              <a:t>typical of Russian, </a:t>
            </a:r>
            <a:r>
              <a:rPr lang="en-US" sz="6600" b="1" i="1" dirty="0" err="1" smtClean="0"/>
              <a:t>adjoinment</a:t>
            </a:r>
            <a:r>
              <a:rPr lang="en-US" sz="6600" dirty="0" smtClean="0"/>
              <a:t> </a:t>
            </a:r>
            <a:r>
              <a:rPr lang="en-US" sz="6600" b="1" i="1" dirty="0" smtClean="0"/>
              <a:t>(adjunction)</a:t>
            </a:r>
            <a:r>
              <a:rPr lang="en-US" sz="6600" dirty="0" smtClean="0"/>
              <a:t> </a:t>
            </a:r>
            <a:r>
              <a:rPr lang="en-US" sz="6600" dirty="0" smtClean="0"/>
              <a:t>is characteristic of Modern English.</a:t>
            </a:r>
            <a:endParaRPr lang="ru-RU" sz="6600" dirty="0" smtClean="0"/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A phrase/word group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is a nominative unit of syntax.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Autofit/>
          </a:bodyPr>
          <a:lstStyle/>
          <a:p>
            <a:r>
              <a:rPr lang="en-US" sz="4000" b="1" i="1" dirty="0" smtClean="0"/>
              <a:t>a low voice</a:t>
            </a:r>
          </a:p>
          <a:p>
            <a:r>
              <a:rPr lang="en-US" sz="4000" b="1" i="1" dirty="0" smtClean="0"/>
              <a:t>an old man</a:t>
            </a:r>
          </a:p>
          <a:p>
            <a:r>
              <a:rPr lang="en-US" sz="4000" b="1" i="1" dirty="0" smtClean="0"/>
              <a:t>John’s things</a:t>
            </a:r>
          </a:p>
          <a:p>
            <a:r>
              <a:rPr lang="en-US" sz="4000" b="1" i="1" dirty="0" smtClean="0"/>
              <a:t>to cross the street</a:t>
            </a:r>
          </a:p>
          <a:p>
            <a:r>
              <a:rPr lang="en-US" sz="4000" b="1" i="1" dirty="0" smtClean="0"/>
              <a:t>saw an angel</a:t>
            </a:r>
          </a:p>
          <a:p>
            <a:r>
              <a:rPr lang="en-US" sz="3500" i="1" dirty="0" smtClean="0"/>
              <a:t>on the grass</a:t>
            </a:r>
          </a:p>
          <a:p>
            <a:r>
              <a:rPr lang="en-US" sz="3500" i="1" dirty="0" smtClean="0"/>
              <a:t>in the sky</a:t>
            </a:r>
          </a:p>
          <a:p>
            <a:r>
              <a:rPr lang="en-US" sz="3500" i="1" dirty="0" smtClean="0"/>
              <a:t>John lives</a:t>
            </a:r>
          </a:p>
          <a:p>
            <a:r>
              <a:rPr lang="en-US" sz="3500" i="1" dirty="0" smtClean="0"/>
              <a:t>John and Bob</a:t>
            </a:r>
          </a:p>
          <a:p>
            <a:r>
              <a:rPr lang="en-US" sz="3500" i="1" dirty="0" smtClean="0"/>
              <a:t>such as </a:t>
            </a:r>
            <a:endParaRPr lang="ru-RU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500" b="1" i="1" dirty="0" smtClean="0"/>
              <a:t>The nominative classification of word groupings:</a:t>
            </a:r>
            <a:endParaRPr lang="ru-RU" sz="4500" dirty="0" smtClean="0"/>
          </a:p>
          <a:p>
            <a:pPr>
              <a:buNone/>
            </a:pPr>
            <a:r>
              <a:rPr lang="en-US" sz="5000" b="1" dirty="0" smtClean="0"/>
              <a:t>1) notional word + notional word</a:t>
            </a:r>
            <a:r>
              <a:rPr lang="en-US" sz="5000" dirty="0" smtClean="0"/>
              <a:t>: </a:t>
            </a:r>
            <a:r>
              <a:rPr lang="en-US" sz="5000" i="1" dirty="0" smtClean="0"/>
              <a:t>go </a:t>
            </a:r>
            <a:r>
              <a:rPr lang="en-US" sz="5000" i="1" dirty="0" smtClean="0"/>
              <a:t>by bus,</a:t>
            </a:r>
            <a:r>
              <a:rPr lang="en-US" sz="5000" dirty="0" smtClean="0"/>
              <a:t> </a:t>
            </a:r>
            <a:r>
              <a:rPr lang="en-US" sz="5000" i="1" dirty="0" smtClean="0"/>
              <a:t>an old man, crossing the street, John and Mary;</a:t>
            </a:r>
            <a:endParaRPr lang="ru-RU" sz="5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3B0A23-6AA1-44AD-938C-02FA61540E34}"/>
</file>

<file path=customXml/itemProps2.xml><?xml version="1.0" encoding="utf-8"?>
<ds:datastoreItem xmlns:ds="http://schemas.openxmlformats.org/officeDocument/2006/customXml" ds:itemID="{8E0A43C8-28C7-4AC0-AA89-9BC0582990AB}"/>
</file>

<file path=customXml/itemProps3.xml><?xml version="1.0" encoding="utf-8"?>
<ds:datastoreItem xmlns:ds="http://schemas.openxmlformats.org/officeDocument/2006/customXml" ds:itemID="{81C415A9-D32A-4B7E-B172-DC166EE660D5}"/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1378</Words>
  <Application>Microsoft Office PowerPoint</Application>
  <PresentationFormat>Экран (4:3)</PresentationFormat>
  <Paragraphs>217</Paragraphs>
  <Slides>65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Grammar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c) objective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Оксана</cp:lastModifiedBy>
  <cp:revision>143</cp:revision>
  <dcterms:created xsi:type="dcterms:W3CDTF">2019-09-01T08:37:24Z</dcterms:created>
  <dcterms:modified xsi:type="dcterms:W3CDTF">2022-04-05T20:20:10Z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