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9.xml" ContentType="application/vnd.openxmlformats-officedocument.presentationml.slide+xml"/>
  <Override PartName="/ppt/slides/slide20.xml" ContentType="application/vnd.openxmlformats-officedocument.presentationml.slide+xml"/>
  <Override PartName="/ppt/slides/slide19.xml" ContentType="application/vnd.openxmlformats-officedocument.presentationml.slide+xml"/>
  <Override PartName="/ppt/slides/slide1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3" r:id="rId4"/>
    <p:sldId id="258" r:id="rId5"/>
    <p:sldId id="340" r:id="rId6"/>
    <p:sldId id="361" r:id="rId7"/>
    <p:sldId id="362" r:id="rId8"/>
    <p:sldId id="367" r:id="rId9"/>
    <p:sldId id="369" r:id="rId10"/>
    <p:sldId id="370" r:id="rId11"/>
    <p:sldId id="371" r:id="rId12"/>
    <p:sldId id="374" r:id="rId13"/>
    <p:sldId id="270" r:id="rId14"/>
    <p:sldId id="357" r:id="rId15"/>
    <p:sldId id="302" r:id="rId16"/>
    <p:sldId id="358" r:id="rId17"/>
    <p:sldId id="359" r:id="rId18"/>
    <p:sldId id="360" r:id="rId19"/>
    <p:sldId id="366" r:id="rId20"/>
    <p:sldId id="295" r:id="rId21"/>
    <p:sldId id="322" r:id="rId22"/>
    <p:sldId id="372" r:id="rId23"/>
    <p:sldId id="373" r:id="rId24"/>
    <p:sldId id="375" r:id="rId25"/>
    <p:sldId id="376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9BA4C455-E93E-42CF-88AE-020221E2EF67}">
          <p14:sldIdLst>
            <p14:sldId id="256"/>
            <p14:sldId id="257"/>
            <p14:sldId id="273"/>
            <p14:sldId id="258"/>
            <p14:sldId id="340"/>
            <p14:sldId id="361"/>
            <p14:sldId id="362"/>
            <p14:sldId id="367"/>
            <p14:sldId id="369"/>
            <p14:sldId id="370"/>
            <p14:sldId id="371"/>
            <p14:sldId id="374"/>
          </p14:sldIdLst>
        </p14:section>
        <p14:section name="Раздел без заголовка" id="{B2AF7F72-4815-4655-880A-D72F2B9D353A}">
          <p14:sldIdLst>
            <p14:sldId id="270"/>
            <p14:sldId id="357"/>
            <p14:sldId id="302"/>
            <p14:sldId id="358"/>
            <p14:sldId id="359"/>
            <p14:sldId id="360"/>
            <p14:sldId id="366"/>
          </p14:sldIdLst>
        </p14:section>
        <p14:section name="Раздел без заголовка" id="{72E970B6-36AD-4E14-AA8E-19A00CFE9BEB}">
          <p14:sldIdLst>
            <p14:sldId id="295"/>
            <p14:sldId id="322"/>
            <p14:sldId id="372"/>
            <p14:sldId id="373"/>
            <p14:sldId id="375"/>
            <p14:sldId id="37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E6E53-1B2D-4B3A-A87A-4156C8CEBBFD}" type="datetimeFigureOut">
              <a:rPr lang="ru-RU" smtClean="0"/>
              <a:pPr/>
              <a:t>24.03.2022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41DC59-10B6-4623-AA18-1B5365A6AD3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42910" y="571480"/>
            <a:ext cx="8105554" cy="5715040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62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Typology of English </a:t>
            </a:r>
            <a:endParaRPr lang="ru-RU" sz="16200" b="1" i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adjectives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                                                                 </a:t>
            </a:r>
          </a:p>
          <a:p>
            <a:pPr marL="0" indent="0">
              <a:buNone/>
            </a:pPr>
            <a:r>
              <a:rPr lang="en-US" sz="5000" dirty="0" smtClean="0"/>
              <a:t>1. </a:t>
            </a:r>
            <a:r>
              <a:rPr lang="en-US" sz="5000" b="1" dirty="0" smtClean="0"/>
              <a:t>Comparable                                 </a:t>
            </a:r>
          </a:p>
          <a:p>
            <a:pPr marL="0" indent="0">
              <a:buNone/>
            </a:pPr>
            <a:r>
              <a:rPr lang="en-US" sz="5000" dirty="0" smtClean="0"/>
              <a:t>(big – bigger – the biggest)</a:t>
            </a:r>
          </a:p>
          <a:p>
            <a:pPr marL="0" indent="0">
              <a:buNone/>
            </a:pPr>
            <a:r>
              <a:rPr lang="en-US" sz="5000" dirty="0" smtClean="0"/>
              <a:t>(comfortable – more comfortable – the most comfortable)</a:t>
            </a:r>
          </a:p>
          <a:p>
            <a:pPr marL="0" indent="0">
              <a:buNone/>
            </a:pPr>
            <a:r>
              <a:rPr lang="en-US" sz="5000" dirty="0" smtClean="0"/>
              <a:t>2.</a:t>
            </a:r>
            <a:r>
              <a:rPr lang="en-US" sz="5000" b="1" dirty="0" smtClean="0"/>
              <a:t> Non-comparable </a:t>
            </a:r>
            <a:r>
              <a:rPr lang="en-US" sz="5000" dirty="0" smtClean="0"/>
              <a:t>(wooden, metallic, etc.)</a:t>
            </a:r>
            <a:endParaRPr lang="ru-RU" sz="5000" dirty="0"/>
          </a:p>
        </p:txBody>
      </p:sp>
    </p:spTree>
    <p:extLst>
      <p:ext uri="{BB962C8B-B14F-4D97-AF65-F5344CB8AC3E}">
        <p14:creationId xmlns:p14="http://schemas.microsoft.com/office/powerpoint/2010/main" val="3738193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adjectives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 smtClean="0"/>
              <a:t>Qualitative </a:t>
            </a:r>
            <a:r>
              <a:rPr lang="en-US" b="1" dirty="0" smtClean="0"/>
              <a:t>adjectives – </a:t>
            </a:r>
            <a:r>
              <a:rPr lang="en-US" dirty="0" smtClean="0"/>
              <a:t>show the quality of the object or action directly.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(big – bigger – the biggest)</a:t>
            </a:r>
          </a:p>
          <a:p>
            <a:pPr marL="0" indent="0">
              <a:buNone/>
            </a:pPr>
            <a:r>
              <a:rPr lang="en-US" dirty="0"/>
              <a:t>(comfortable – more comfortable – the most comfortable)</a:t>
            </a:r>
          </a:p>
          <a:p>
            <a:pPr marL="0" indent="0">
              <a:buNone/>
            </a:pPr>
            <a:r>
              <a:rPr lang="en-US" dirty="0"/>
              <a:t>2.</a:t>
            </a:r>
            <a:r>
              <a:rPr lang="en-US" b="1" dirty="0"/>
              <a:t> </a:t>
            </a:r>
            <a:r>
              <a:rPr lang="en-US" b="1" dirty="0" smtClean="0"/>
              <a:t>Relative </a:t>
            </a:r>
            <a:r>
              <a:rPr lang="en-US" b="1" dirty="0" smtClean="0"/>
              <a:t>adjectives – show the qualities of the object or action through their relation to </a:t>
            </a:r>
            <a:r>
              <a:rPr lang="en-US" b="1" dirty="0" smtClean="0"/>
              <a:t>other </a:t>
            </a:r>
            <a:r>
              <a:rPr lang="en-US" b="1" dirty="0" smtClean="0"/>
              <a:t>objects and actions </a:t>
            </a:r>
            <a:r>
              <a:rPr lang="en-US" dirty="0" smtClean="0"/>
              <a:t>(wooden</a:t>
            </a:r>
            <a:r>
              <a:rPr lang="en-US" dirty="0"/>
              <a:t>, metallic, </a:t>
            </a:r>
            <a:r>
              <a:rPr lang="en-US" dirty="0" smtClean="0"/>
              <a:t>biological, chemical, Italian, German, etc.)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48266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900igr.net/up/datas/252161/013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40"/>
            <a:ext cx="8748463" cy="640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532668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68997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Question 2</a:t>
            </a:r>
            <a:endParaRPr lang="en-US" sz="4000" dirty="0" smtClean="0"/>
          </a:p>
          <a:p>
            <a:pPr algn="ctr">
              <a:buNone/>
            </a:pPr>
            <a:r>
              <a:rPr lang="en-US" sz="9600" b="1" u="sng" dirty="0" smtClean="0"/>
              <a:t>Morphological types of languages</a:t>
            </a:r>
          </a:p>
          <a:p>
            <a:pPr algn="ctr"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Morphological types of languages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Autofit/>
          </a:bodyPr>
          <a:lstStyle/>
          <a:p>
            <a:r>
              <a:rPr lang="en-US" sz="6000" b="1" dirty="0"/>
              <a:t>Synthetic languages </a:t>
            </a:r>
          </a:p>
          <a:p>
            <a:r>
              <a:rPr lang="en-US" sz="6000" b="1" dirty="0"/>
              <a:t>Analytical languages </a:t>
            </a:r>
          </a:p>
          <a:p>
            <a:r>
              <a:rPr lang="en-US" sz="6000" b="1" dirty="0" err="1"/>
              <a:t>Aptotic</a:t>
            </a:r>
            <a:r>
              <a:rPr lang="en-US" sz="6000" b="1" dirty="0"/>
              <a:t>, or isolated languages </a:t>
            </a:r>
          </a:p>
          <a:p>
            <a:r>
              <a:rPr lang="en-US" sz="6000" b="1" dirty="0"/>
              <a:t>Incorporating languages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1760867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endParaRPr lang="ru-RU" sz="6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6000" b="1" u="sng" dirty="0"/>
              <a:t>Synthetic </a:t>
            </a:r>
            <a:r>
              <a:rPr lang="en-US" sz="6000" b="1" u="sng" dirty="0" smtClean="0"/>
              <a:t>languages </a:t>
            </a:r>
            <a:r>
              <a:rPr lang="en-US" sz="6000" dirty="0" smtClean="0"/>
              <a:t>are languages in which grammar is expressed within a word, i.e. with the help of affixes (Russian</a:t>
            </a:r>
            <a:r>
              <a:rPr lang="en-US" sz="6000" dirty="0"/>
              <a:t>): </a:t>
            </a:r>
            <a:r>
              <a:rPr lang="ru-RU" sz="6000" b="1" i="1" dirty="0"/>
              <a:t>молок</a:t>
            </a:r>
            <a:r>
              <a:rPr lang="ru-RU" sz="6000" i="1" dirty="0"/>
              <a:t>-о, не-до-</a:t>
            </a:r>
            <a:r>
              <a:rPr lang="ru-RU" sz="6000" b="1" i="1" dirty="0" err="1"/>
              <a:t>поним</a:t>
            </a:r>
            <a:r>
              <a:rPr lang="ru-RU" sz="6000" i="1" dirty="0"/>
              <a:t>-а-ни-е, </a:t>
            </a:r>
            <a:r>
              <a:rPr lang="ru-RU" sz="6000" i="1" dirty="0" smtClean="0"/>
              <a:t>пере-</a:t>
            </a:r>
            <a:r>
              <a:rPr lang="ru-RU" sz="6000" b="1" i="1" dirty="0" smtClean="0"/>
              <a:t>вар-</a:t>
            </a:r>
            <a:r>
              <a:rPr lang="ru-RU" sz="6000" i="1" dirty="0" smtClean="0"/>
              <a:t>ил-а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0620255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6000" b="1" u="sng" dirty="0"/>
              <a:t>Analytical languages </a:t>
            </a:r>
            <a:r>
              <a:rPr lang="en-US" sz="6000" dirty="0" smtClean="0"/>
              <a:t>are languages in which grammar is expressed outside the word, i.e. with the help of functional words – auxiliary verbs, articles, prepositions or postpositions, etc. (English</a:t>
            </a:r>
            <a:r>
              <a:rPr lang="en-US" sz="6000" dirty="0"/>
              <a:t>)</a:t>
            </a:r>
            <a:r>
              <a:rPr lang="ru-RU" sz="6000" dirty="0"/>
              <a:t>: </a:t>
            </a:r>
            <a:r>
              <a:rPr lang="en-US" sz="6000" b="1" i="1" dirty="0"/>
              <a:t>has come, will do, was built, is walking 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271790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sz="6000" b="1" i="1" dirty="0" err="1"/>
              <a:t>Aptotic</a:t>
            </a:r>
            <a:r>
              <a:rPr lang="en-US" sz="6000" b="1" i="1" dirty="0"/>
              <a:t>, or isolated languages (Chinese</a:t>
            </a:r>
            <a:r>
              <a:rPr lang="en-US" sz="6000" b="1" i="1" dirty="0" smtClean="0"/>
              <a:t>) </a:t>
            </a:r>
            <a:r>
              <a:rPr lang="en-US" sz="6000" i="1" dirty="0" smtClean="0"/>
              <a:t>is a super-analytical language.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209481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r>
              <a:rPr lang="en-US" sz="6000" b="1" i="1" dirty="0"/>
              <a:t>Incorporating languages </a:t>
            </a:r>
            <a:r>
              <a:rPr lang="en-US" sz="6000" i="1" dirty="0"/>
              <a:t>(American Indian </a:t>
            </a:r>
            <a:r>
              <a:rPr lang="en-US" sz="6000" i="1" dirty="0" smtClean="0"/>
              <a:t>languages)</a:t>
            </a:r>
            <a:r>
              <a:rPr lang="en-US" sz="6000" dirty="0"/>
              <a:t> </a:t>
            </a:r>
            <a:r>
              <a:rPr lang="en-US" sz="6000" dirty="0" smtClean="0"/>
              <a:t>are super-synthetic</a:t>
            </a:r>
            <a:r>
              <a:rPr lang="en-US" sz="6000" dirty="0"/>
              <a:t> </a:t>
            </a:r>
            <a:r>
              <a:rPr lang="en-US" sz="6000" dirty="0" smtClean="0"/>
              <a:t>languages.</a:t>
            </a:r>
            <a:endParaRPr lang="ru-RU" sz="6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635094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6000" b="1" u="sng" dirty="0" smtClean="0"/>
              <a:t>Synthetic and Analytical languages:</a:t>
            </a:r>
          </a:p>
          <a:p>
            <a:pPr indent="342900" algn="just">
              <a:buNone/>
            </a:pPr>
            <a:r>
              <a:rPr lang="en-US" sz="6000" b="1" dirty="0" smtClean="0"/>
              <a:t>- </a:t>
            </a:r>
            <a:r>
              <a:rPr lang="en-US" sz="6000" b="1" dirty="0"/>
              <a:t>i</a:t>
            </a:r>
            <a:r>
              <a:rPr lang="en-US" sz="6000" b="1" dirty="0" smtClean="0"/>
              <a:t>nflectional (</a:t>
            </a:r>
            <a:r>
              <a:rPr lang="en-US" sz="6000" b="1" dirty="0" err="1" smtClean="0"/>
              <a:t>fusional</a:t>
            </a:r>
            <a:r>
              <a:rPr lang="en-US" sz="6000" b="1" dirty="0" smtClean="0"/>
              <a:t>) </a:t>
            </a:r>
            <a:r>
              <a:rPr lang="en-US" sz="6000" b="1" dirty="0" smtClean="0"/>
              <a:t>languages (like English and Russian) </a:t>
            </a:r>
            <a:r>
              <a:rPr lang="en-US" sz="6000" dirty="0" smtClean="0"/>
              <a:t>are languages 1) in which one inflection expresses several grammatical meanings, and 2) sometimes there is no clear division between morphemes in a word</a:t>
            </a:r>
            <a:r>
              <a:rPr lang="ru-RU" sz="6000" dirty="0" smtClean="0"/>
              <a:t>: </a:t>
            </a:r>
            <a:r>
              <a:rPr lang="en-US" sz="6000" dirty="0"/>
              <a:t>smoke</a:t>
            </a:r>
            <a:r>
              <a:rPr lang="ru-RU" sz="6000" dirty="0"/>
              <a:t>-</a:t>
            </a:r>
            <a:r>
              <a:rPr lang="en-US" sz="6000" b="1" dirty="0"/>
              <a:t>s</a:t>
            </a:r>
            <a:r>
              <a:rPr lang="en-US" sz="6000" dirty="0"/>
              <a:t>, beg</a:t>
            </a:r>
            <a:r>
              <a:rPr lang="en-US" sz="6000" b="1" dirty="0"/>
              <a:t>a</a:t>
            </a:r>
            <a:r>
              <a:rPr lang="en-US" sz="6000" dirty="0"/>
              <a:t>n, height.</a:t>
            </a:r>
            <a:endParaRPr lang="ru-RU" sz="6000" dirty="0"/>
          </a:p>
          <a:p>
            <a:pPr indent="342900" algn="just">
              <a:buNone/>
            </a:pPr>
            <a:r>
              <a:rPr lang="en-US" sz="6000" b="1" dirty="0" smtClean="0"/>
              <a:t>- agglutinate </a:t>
            </a:r>
            <a:r>
              <a:rPr lang="en-US" sz="6000" b="1" dirty="0" smtClean="0"/>
              <a:t>languages (like Turkmen) </a:t>
            </a:r>
            <a:r>
              <a:rPr lang="en-US" sz="6000" dirty="0" smtClean="0"/>
              <a:t>– are languages with clear morphemic boundaries in a word, and one morpheme = one meaning.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231010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en-US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0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sz="8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ypology of English morphology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 algn="ctr">
              <a:buNone/>
            </a:pPr>
            <a:r>
              <a:rPr lang="en-US" b="1" u="sng" dirty="0" smtClean="0"/>
              <a:t>Question </a:t>
            </a:r>
            <a:r>
              <a:rPr lang="ru-RU" b="1" u="sng" dirty="0" smtClean="0"/>
              <a:t>3</a:t>
            </a:r>
          </a:p>
          <a:p>
            <a:pPr algn="ctr">
              <a:buNone/>
            </a:pPr>
            <a:endParaRPr lang="ru-RU" b="1" u="sng" dirty="0" smtClean="0"/>
          </a:p>
          <a:p>
            <a:pPr algn="ctr">
              <a:buNone/>
            </a:pPr>
            <a:r>
              <a:rPr lang="en-US" sz="7000" b="1" u="sng" dirty="0" smtClean="0"/>
              <a:t>Typology of English morphemes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6000" b="1" u="sng" dirty="0" smtClean="0"/>
              <a:t>A morpheme </a:t>
            </a:r>
            <a:r>
              <a:rPr lang="en-US" sz="6000" dirty="0" smtClean="0"/>
              <a:t>is a meaningful part of the word.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53770216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US" sz="6000" b="1" u="sng" dirty="0"/>
              <a:t>Types of Morphemes</a:t>
            </a:r>
          </a:p>
          <a:p>
            <a:pPr algn="ctr">
              <a:buNone/>
            </a:pPr>
            <a:endParaRPr lang="en-US" sz="6000" b="1" u="sng" dirty="0"/>
          </a:p>
          <a:p>
            <a:pPr marL="514350" lvl="0" indent="-514350">
              <a:buAutoNum type="arabicParenR"/>
            </a:pPr>
            <a:r>
              <a:rPr lang="en-US" sz="6000" dirty="0"/>
              <a:t>Roots </a:t>
            </a:r>
            <a:r>
              <a:rPr lang="en-US" sz="6000" dirty="0" smtClean="0"/>
              <a:t>(lexical </a:t>
            </a:r>
            <a:r>
              <a:rPr lang="en-US" sz="6000" dirty="0"/>
              <a:t>morphemes): </a:t>
            </a:r>
            <a:r>
              <a:rPr lang="en-US" sz="6000" i="1" u="sng" dirty="0"/>
              <a:t>use</a:t>
            </a:r>
            <a:r>
              <a:rPr lang="en-US" sz="6000" i="1" dirty="0"/>
              <a:t>-less, </a:t>
            </a:r>
            <a:r>
              <a:rPr lang="en-US" sz="6000" i="1" u="sng" dirty="0" err="1"/>
              <a:t>desir</a:t>
            </a:r>
            <a:r>
              <a:rPr lang="en-US" sz="6000" i="1" dirty="0"/>
              <a:t>-able </a:t>
            </a:r>
          </a:p>
          <a:p>
            <a:pPr marL="514350" lvl="0" indent="-514350">
              <a:buAutoNum type="arabicParenR"/>
            </a:pPr>
            <a:r>
              <a:rPr lang="en-US" sz="6000" dirty="0"/>
              <a:t>Affixes:</a:t>
            </a:r>
          </a:p>
          <a:p>
            <a:pPr marL="514350" lvl="0" indent="-514350">
              <a:buNone/>
            </a:pPr>
            <a:r>
              <a:rPr lang="en-US" sz="6000" b="1" dirty="0"/>
              <a:t>      </a:t>
            </a:r>
            <a:r>
              <a:rPr lang="en-US" sz="6000" b="1" dirty="0" smtClean="0"/>
              <a:t>a) </a:t>
            </a:r>
            <a:r>
              <a:rPr lang="en-US" sz="6000" b="1" dirty="0"/>
              <a:t>prefixes (un-, re-, dis-</a:t>
            </a:r>
            <a:r>
              <a:rPr lang="en-US" sz="6000" b="1" dirty="0" smtClean="0"/>
              <a:t>)</a:t>
            </a:r>
            <a:r>
              <a:rPr lang="en-US" sz="6000" dirty="0" smtClean="0"/>
              <a:t>,</a:t>
            </a:r>
            <a:endParaRPr lang="en-US" sz="6000" dirty="0"/>
          </a:p>
          <a:p>
            <a:pPr marL="514350" lvl="0" indent="-514350">
              <a:buNone/>
            </a:pPr>
            <a:r>
              <a:rPr lang="en-US" sz="6000" b="1" dirty="0"/>
              <a:t>      </a:t>
            </a:r>
            <a:r>
              <a:rPr lang="en-US" sz="6000" b="1" dirty="0" smtClean="0"/>
              <a:t>b) </a:t>
            </a:r>
            <a:r>
              <a:rPr lang="en-US" sz="6000" b="1" dirty="0"/>
              <a:t>suffixes (-</a:t>
            </a:r>
            <a:r>
              <a:rPr lang="en-US" sz="6000" b="1" dirty="0" err="1"/>
              <a:t>ment</a:t>
            </a:r>
            <a:r>
              <a:rPr lang="en-US" sz="6000" b="1" dirty="0"/>
              <a:t>, -</a:t>
            </a:r>
            <a:r>
              <a:rPr lang="en-US" sz="6000" b="1" dirty="0" err="1"/>
              <a:t>ish</a:t>
            </a:r>
            <a:r>
              <a:rPr lang="en-US" sz="6000" b="1" dirty="0"/>
              <a:t>, etc</a:t>
            </a:r>
            <a:r>
              <a:rPr lang="en-US" sz="6000" b="1" dirty="0" smtClean="0"/>
              <a:t>.)</a:t>
            </a:r>
            <a:endParaRPr lang="en-US" sz="6000" b="1" dirty="0"/>
          </a:p>
          <a:p>
            <a:pPr marL="514350" lvl="0" indent="-514350">
              <a:buNone/>
            </a:pPr>
            <a:r>
              <a:rPr lang="en-US" sz="6000" b="1" dirty="0"/>
              <a:t>      </a:t>
            </a:r>
            <a:r>
              <a:rPr lang="en-US" sz="6000" b="1" dirty="0" smtClean="0"/>
              <a:t>c) </a:t>
            </a:r>
            <a:r>
              <a:rPr lang="en-US" sz="6000" b="1" dirty="0" smtClean="0"/>
              <a:t>inflections (grammatical morphemes):</a:t>
            </a:r>
            <a:endParaRPr lang="en-US" sz="6000" b="1" dirty="0" smtClean="0"/>
          </a:p>
          <a:p>
            <a:pPr marL="514350" lvl="0" indent="-514350">
              <a:buNone/>
            </a:pPr>
            <a:r>
              <a:rPr lang="en-US" sz="6000" b="1" dirty="0"/>
              <a:t> </a:t>
            </a:r>
            <a:r>
              <a:rPr lang="en-US" sz="6000" b="1" dirty="0" smtClean="0"/>
              <a:t>          - </a:t>
            </a:r>
            <a:r>
              <a:rPr lang="en-US" sz="6000" b="1" dirty="0"/>
              <a:t>final inflections </a:t>
            </a:r>
            <a:r>
              <a:rPr lang="en-US" sz="6000" dirty="0"/>
              <a:t>(-s, -en, -</a:t>
            </a:r>
            <a:r>
              <a:rPr lang="en-US" sz="6000" dirty="0" err="1"/>
              <a:t>ed</a:t>
            </a:r>
            <a:r>
              <a:rPr lang="en-US" sz="6000" dirty="0"/>
              <a:t>, -</a:t>
            </a:r>
            <a:r>
              <a:rPr lang="en-US" sz="6000" dirty="0" err="1"/>
              <a:t>ing</a:t>
            </a:r>
            <a:r>
              <a:rPr lang="en-US" sz="6000" dirty="0"/>
              <a:t>)</a:t>
            </a:r>
            <a:endParaRPr lang="en-US" sz="6000" dirty="0" smtClean="0"/>
          </a:p>
          <a:p>
            <a:pPr marL="514350" lvl="0" indent="-514350">
              <a:buNone/>
            </a:pPr>
            <a:r>
              <a:rPr lang="en-US" sz="6000" b="1" dirty="0"/>
              <a:t> </a:t>
            </a:r>
            <a:r>
              <a:rPr lang="en-US" sz="6000" b="1" dirty="0" smtClean="0"/>
              <a:t>          - internal </a:t>
            </a:r>
            <a:r>
              <a:rPr lang="en-US" sz="6000" b="1" dirty="0"/>
              <a:t>inflections (</a:t>
            </a:r>
            <a:r>
              <a:rPr lang="en-US" sz="6000" dirty="0" smtClean="0"/>
              <a:t>became, began, etc.)</a:t>
            </a:r>
            <a:endParaRPr lang="en-US" sz="6000" dirty="0"/>
          </a:p>
          <a:p>
            <a:pPr marL="514350" lvl="0" indent="-514350">
              <a:buNone/>
            </a:pPr>
            <a:r>
              <a:rPr lang="en-US" sz="6000" dirty="0"/>
              <a:t>3) </a:t>
            </a:r>
            <a:r>
              <a:rPr lang="en-US" sz="6000" dirty="0" smtClean="0"/>
              <a:t>word-morphemes </a:t>
            </a:r>
            <a:endParaRPr lang="en-US" sz="6000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67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937523"/>
          </a:xfrm>
        </p:spPr>
        <p:txBody>
          <a:bodyPr/>
          <a:lstStyle/>
          <a:p>
            <a:pPr algn="ctr">
              <a:buNone/>
            </a:pPr>
            <a:r>
              <a:rPr lang="en-US" sz="5500" b="1" i="1" dirty="0"/>
              <a:t>Word-morphemes</a:t>
            </a:r>
          </a:p>
          <a:p>
            <a:pPr algn="ctr">
              <a:buNone/>
            </a:pPr>
            <a:endParaRPr lang="en-US" sz="5500" i="1" dirty="0"/>
          </a:p>
          <a:p>
            <a:pPr algn="ctr">
              <a:buNone/>
            </a:pPr>
            <a:r>
              <a:rPr lang="en-US" sz="5500" b="1" i="1" dirty="0"/>
              <a:t>shall</a:t>
            </a:r>
            <a:r>
              <a:rPr lang="en-US" sz="5500" i="1" dirty="0"/>
              <a:t> come, </a:t>
            </a:r>
            <a:r>
              <a:rPr lang="en-US" sz="5500" b="1" i="1" dirty="0"/>
              <a:t>will</a:t>
            </a:r>
            <a:r>
              <a:rPr lang="en-US" sz="5500" i="1" dirty="0"/>
              <a:t> join, stand </a:t>
            </a:r>
            <a:r>
              <a:rPr lang="en-US" sz="5500" b="1" i="1" dirty="0"/>
              <a:t>up</a:t>
            </a:r>
            <a:r>
              <a:rPr lang="en-US" sz="5500" i="1" dirty="0"/>
              <a:t>, give </a:t>
            </a:r>
            <a:r>
              <a:rPr lang="en-US" sz="5500" b="1" i="1" dirty="0"/>
              <a:t>out</a:t>
            </a:r>
            <a:r>
              <a:rPr lang="en-US" sz="5500" i="1" dirty="0"/>
              <a:t>, </a:t>
            </a:r>
            <a:r>
              <a:rPr lang="en-US" sz="5500" b="1" i="1" dirty="0"/>
              <a:t>to</a:t>
            </a:r>
            <a:r>
              <a:rPr lang="en-US" sz="5500" i="1" dirty="0"/>
              <a:t> go, have done</a:t>
            </a:r>
            <a:endParaRPr lang="en-US" sz="5500" b="1" i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2908537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 smtClean="0"/>
              <a:t>Anther classification of morphemes</a:t>
            </a:r>
          </a:p>
          <a:p>
            <a:r>
              <a:rPr lang="en-US" b="1" i="1" dirty="0" smtClean="0"/>
              <a:t>Free </a:t>
            </a:r>
            <a:r>
              <a:rPr lang="en-US" b="1" i="1" dirty="0"/>
              <a:t>morphemes (many roots)</a:t>
            </a:r>
            <a:r>
              <a:rPr lang="en-US" dirty="0"/>
              <a:t> are morphemes that can function as words (</a:t>
            </a:r>
            <a:r>
              <a:rPr lang="en-US" i="1" dirty="0"/>
              <a:t>open, close, house, when, small</a:t>
            </a:r>
            <a:r>
              <a:rPr lang="en-US" dirty="0"/>
              <a:t>, etc.).</a:t>
            </a:r>
            <a:endParaRPr lang="ru-RU" dirty="0"/>
          </a:p>
          <a:p>
            <a:r>
              <a:rPr lang="en-US" b="1" i="1" dirty="0"/>
              <a:t>Bound morphemes (affixes)</a:t>
            </a:r>
            <a:r>
              <a:rPr lang="en-US" dirty="0"/>
              <a:t> are morphemes that are attached to a free morpheme (suffixes, prefixes, endings).</a:t>
            </a:r>
            <a:endParaRPr lang="ru-RU" dirty="0"/>
          </a:p>
          <a:p>
            <a:r>
              <a:rPr lang="en-US" b="1" i="1" dirty="0"/>
              <a:t>Semi-bound morphemes</a:t>
            </a:r>
            <a:r>
              <a:rPr lang="en-US" dirty="0"/>
              <a:t> are word-morphemes (</a:t>
            </a:r>
            <a:r>
              <a:rPr lang="en-US" b="1" i="1" dirty="0"/>
              <a:t>will</a:t>
            </a:r>
            <a:r>
              <a:rPr lang="en-US" i="1" dirty="0"/>
              <a:t> come, </a:t>
            </a:r>
            <a:r>
              <a:rPr lang="en-US" b="1" i="1" dirty="0"/>
              <a:t>have</a:t>
            </a:r>
            <a:r>
              <a:rPr lang="en-US" i="1" dirty="0"/>
              <a:t> done, give </a:t>
            </a:r>
            <a:r>
              <a:rPr lang="en-US" b="1" i="1" dirty="0"/>
              <a:t>up</a:t>
            </a:r>
            <a:r>
              <a:rPr lang="en-US" dirty="0"/>
              <a:t>, etc.).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18343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/>
              <a:t>What type of form-building is it? (affixation, sound-interchange, </a:t>
            </a:r>
            <a:r>
              <a:rPr lang="en-US" b="1" i="1" dirty="0" err="1"/>
              <a:t>suppletivity</a:t>
            </a:r>
            <a:r>
              <a:rPr lang="en-US" b="1" i="1" dirty="0"/>
              <a:t>, analytical type)</a:t>
            </a:r>
            <a:endParaRPr lang="ru-RU" dirty="0"/>
          </a:p>
          <a:p>
            <a:pPr marL="0" indent="0">
              <a:buNone/>
            </a:pPr>
            <a:r>
              <a:rPr lang="en-US" dirty="0"/>
              <a:t>Has come, swims, take – took, shall visit, shake – shook, bad – worse – the worst, children, smokes, reader. 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121237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>
            <a:normAutofit fontScale="62500" lnSpcReduction="20000"/>
          </a:bodyPr>
          <a:lstStyle/>
          <a:p>
            <a:pPr algn="ctr">
              <a:buNone/>
            </a:pPr>
            <a:r>
              <a:rPr lang="en-US" sz="9100" b="1" dirty="0" smtClean="0">
                <a:latin typeface="Times New Roman" pitchFamily="18" charset="0"/>
                <a:cs typeface="Times New Roman" pitchFamily="18" charset="0"/>
              </a:rPr>
              <a:t>Questions to discuss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Typology of English parts of speech.</a:t>
            </a: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Morphological types of languages.</a:t>
            </a:r>
          </a:p>
          <a:p>
            <a:pPr marL="514350" indent="-514350">
              <a:buAutoNum type="arabicPeriod"/>
            </a:pPr>
            <a:r>
              <a:rPr lang="en-US" sz="9100" dirty="0" smtClean="0">
                <a:latin typeface="Times New Roman" pitchFamily="18" charset="0"/>
                <a:cs typeface="Times New Roman" pitchFamily="18" charset="0"/>
              </a:rPr>
              <a:t>Typology of morphemes.</a:t>
            </a:r>
          </a:p>
          <a:p>
            <a:pPr marL="514350" indent="-514350">
              <a:buAutoNum type="arabicPeriod"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AutoNum type="arabicPeriod"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5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Question 1</a:t>
            </a:r>
            <a:endParaRPr lang="ru-RU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8800" dirty="0" smtClean="0">
                <a:latin typeface="Times New Roman" pitchFamily="18" charset="0"/>
                <a:cs typeface="Times New Roman" pitchFamily="18" charset="0"/>
              </a:rPr>
              <a:t>Typology of English parts of speech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                   Grammar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600200"/>
            <a:ext cx="9036496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                 </a:t>
            </a:r>
            <a:r>
              <a:rPr lang="ru-RU" dirty="0" smtClean="0"/>
              <a:t>↙</a:t>
            </a:r>
            <a:r>
              <a:rPr lang="en-US" dirty="0" smtClean="0"/>
              <a:t>                      </a:t>
            </a:r>
            <a:r>
              <a:rPr lang="ru-RU" dirty="0" smtClean="0"/>
              <a:t>↘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        </a:t>
            </a:r>
            <a:r>
              <a:rPr lang="en-US" b="1" dirty="0" smtClean="0">
                <a:solidFill>
                  <a:srgbClr val="FF0000"/>
                </a:solidFill>
              </a:rPr>
              <a:t>Morphology                           </a:t>
            </a:r>
            <a:r>
              <a:rPr lang="en-US" b="1" dirty="0" smtClean="0">
                <a:solidFill>
                  <a:srgbClr val="002060"/>
                </a:solidFill>
              </a:rPr>
              <a:t>Syntax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(morphemes </a:t>
            </a:r>
            <a:r>
              <a:rPr lang="en-US" b="1" dirty="0" smtClean="0">
                <a:solidFill>
                  <a:srgbClr val="FF0000"/>
                </a:solidFill>
              </a:rPr>
              <a:t>                       </a:t>
            </a:r>
            <a:r>
              <a:rPr lang="en-US" b="1" dirty="0" smtClean="0">
                <a:solidFill>
                  <a:srgbClr val="002060"/>
                </a:solidFill>
              </a:rPr>
              <a:t>(</a:t>
            </a:r>
            <a:r>
              <a:rPr lang="en-US" b="1" dirty="0">
                <a:solidFill>
                  <a:srgbClr val="002060"/>
                </a:solidFill>
              </a:rPr>
              <a:t>phrases and sentences</a:t>
            </a:r>
            <a:r>
              <a:rPr lang="en-US" b="1" dirty="0" smtClean="0">
                <a:solidFill>
                  <a:srgbClr val="002060"/>
                </a:solidFill>
              </a:rPr>
              <a:t>)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and words as parts of speech)</a:t>
            </a:r>
            <a:endParaRPr lang="ru-RU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05434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 part of speech is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 grammatical class of words characterized by the following </a:t>
            </a:r>
            <a:r>
              <a:rPr lang="en-US" dirty="0" smtClean="0"/>
              <a:t>features:</a:t>
            </a:r>
          </a:p>
          <a:p>
            <a:pPr marL="514350" indent="-514350">
              <a:buAutoNum type="arabicParenR"/>
            </a:pPr>
            <a:r>
              <a:rPr lang="en-US" dirty="0"/>
              <a:t>i</a:t>
            </a:r>
            <a:r>
              <a:rPr lang="en-US" dirty="0" smtClean="0"/>
              <a:t>dentical </a:t>
            </a:r>
            <a:r>
              <a:rPr lang="en-US" dirty="0" err="1" smtClean="0"/>
              <a:t>lexico</a:t>
            </a:r>
            <a:r>
              <a:rPr lang="en-US" dirty="0" smtClean="0"/>
              <a:t>-grammatical meaning,</a:t>
            </a:r>
          </a:p>
          <a:p>
            <a:pPr marL="514350" indent="-514350">
              <a:buAutoNum type="arabicParenR"/>
            </a:pPr>
            <a:r>
              <a:rPr lang="en-US" dirty="0"/>
              <a:t>i</a:t>
            </a:r>
            <a:r>
              <a:rPr lang="en-US" dirty="0" smtClean="0"/>
              <a:t>dentical grammatical categories,</a:t>
            </a:r>
          </a:p>
          <a:p>
            <a:pPr marL="514350" indent="-514350">
              <a:buAutoNum type="arabicParenR"/>
            </a:pPr>
            <a:r>
              <a:rPr lang="en-US" dirty="0"/>
              <a:t>i</a:t>
            </a:r>
            <a:r>
              <a:rPr lang="en-US" dirty="0" smtClean="0"/>
              <a:t>dentical affixes,</a:t>
            </a:r>
          </a:p>
          <a:p>
            <a:pPr marL="514350" indent="-514350">
              <a:buAutoNum type="arabicParenR"/>
            </a:pPr>
            <a:r>
              <a:rPr lang="en-US" dirty="0" smtClean="0"/>
              <a:t>identical combinability properties,</a:t>
            </a:r>
          </a:p>
          <a:p>
            <a:pPr marL="514350" indent="-514350">
              <a:buAutoNum type="arabicParenR"/>
            </a:pPr>
            <a:r>
              <a:rPr lang="en-US" dirty="0"/>
              <a:t>i</a:t>
            </a:r>
            <a:r>
              <a:rPr lang="en-US" dirty="0" smtClean="0"/>
              <a:t>dentical syntactical functions.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61533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noun is …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a grammatical class of words characterized by the following features:</a:t>
            </a:r>
          </a:p>
          <a:p>
            <a:pPr marL="514350" indent="-514350">
              <a:buAutoNum type="arabicParenR"/>
            </a:pPr>
            <a:r>
              <a:rPr lang="en-US" dirty="0" smtClean="0"/>
              <a:t>its </a:t>
            </a:r>
            <a:r>
              <a:rPr lang="en-US" dirty="0" err="1"/>
              <a:t>lexico</a:t>
            </a:r>
            <a:r>
              <a:rPr lang="en-US" dirty="0"/>
              <a:t>-grammatical </a:t>
            </a:r>
            <a:r>
              <a:rPr lang="en-US" dirty="0" smtClean="0"/>
              <a:t>meaning is </a:t>
            </a:r>
            <a:r>
              <a:rPr lang="en-US" b="1" dirty="0" smtClean="0"/>
              <a:t>thingness</a:t>
            </a:r>
            <a:endParaRPr lang="en-US" b="1" dirty="0"/>
          </a:p>
          <a:p>
            <a:pPr marL="514350" indent="-514350">
              <a:buAutoNum type="arabicParenR"/>
            </a:pPr>
            <a:r>
              <a:rPr lang="en-US" dirty="0"/>
              <a:t>i</a:t>
            </a:r>
            <a:r>
              <a:rPr lang="en-US" dirty="0" smtClean="0"/>
              <a:t>ts grammatical categories are </a:t>
            </a:r>
            <a:r>
              <a:rPr lang="en-US" b="1" dirty="0" smtClean="0"/>
              <a:t>number, case, article determination</a:t>
            </a:r>
            <a:r>
              <a:rPr lang="en-US" dirty="0" smtClean="0"/>
              <a:t>.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 smtClean="0"/>
              <a:t>its typical derivational affixes are </a:t>
            </a:r>
            <a:r>
              <a:rPr lang="en-US" b="1" dirty="0" smtClean="0"/>
              <a:t>-ness, -</a:t>
            </a:r>
            <a:r>
              <a:rPr lang="en-US" b="1" dirty="0" err="1" smtClean="0"/>
              <a:t>dom</a:t>
            </a:r>
            <a:r>
              <a:rPr lang="en-US" b="1" dirty="0" smtClean="0"/>
              <a:t>,     -</a:t>
            </a:r>
            <a:r>
              <a:rPr lang="en-US" b="1" dirty="0" err="1" smtClean="0"/>
              <a:t>tion</a:t>
            </a:r>
            <a:r>
              <a:rPr lang="en-US" b="1" dirty="0" smtClean="0"/>
              <a:t>, </a:t>
            </a:r>
          </a:p>
          <a:p>
            <a:pPr marL="514350" indent="-514350">
              <a:buAutoNum type="arabicParenR"/>
            </a:pPr>
            <a:r>
              <a:rPr lang="en-US" dirty="0" smtClean="0"/>
              <a:t>they combine with </a:t>
            </a:r>
            <a:r>
              <a:rPr lang="en-US" b="1" dirty="0" smtClean="0"/>
              <a:t>numerals, pronouns</a:t>
            </a:r>
            <a:r>
              <a:rPr lang="en-US" dirty="0" smtClean="0"/>
              <a:t>, adjectives, verbs and other parts of speech, </a:t>
            </a:r>
          </a:p>
          <a:p>
            <a:pPr marL="514350" indent="-514350">
              <a:buAutoNum type="arabicParenR"/>
            </a:pPr>
            <a:r>
              <a:rPr lang="en-US" dirty="0" smtClean="0"/>
              <a:t>its </a:t>
            </a:r>
            <a:r>
              <a:rPr lang="en-US" dirty="0" smtClean="0"/>
              <a:t>syntactical functions are </a:t>
            </a:r>
            <a:r>
              <a:rPr lang="en-US" b="1" dirty="0" smtClean="0"/>
              <a:t>subject, predicative (part of a predicate), attribute, adverbial modifier, and an object. </a:t>
            </a:r>
            <a:endParaRPr lang="ru-RU" b="1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55845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r>
              <a:rPr lang="en-US" sz="8200" b="1" dirty="0" smtClean="0"/>
              <a:t>A Verb </a:t>
            </a:r>
            <a:r>
              <a:rPr lang="en-US" sz="8200" dirty="0" smtClean="0"/>
              <a:t>is a </a:t>
            </a:r>
            <a:r>
              <a:rPr lang="en-US" sz="8200" dirty="0"/>
              <a:t>grammatical class of words characterized by the following features</a:t>
            </a:r>
            <a:r>
              <a:rPr lang="en-US" sz="8200" dirty="0" smtClean="0"/>
              <a:t>:</a:t>
            </a:r>
          </a:p>
          <a:p>
            <a:pPr marL="0" indent="0">
              <a:buNone/>
            </a:pPr>
            <a:endParaRPr lang="en-US" sz="9500" dirty="0"/>
          </a:p>
          <a:p>
            <a:pPr marL="514350" indent="-514350">
              <a:buAutoNum type="arabicParenR"/>
            </a:pPr>
            <a:r>
              <a:rPr lang="en-US" sz="9500" dirty="0"/>
              <a:t>its </a:t>
            </a:r>
            <a:r>
              <a:rPr lang="en-US" sz="9500" dirty="0" err="1"/>
              <a:t>lexico</a:t>
            </a:r>
            <a:r>
              <a:rPr lang="en-US" sz="9500" dirty="0"/>
              <a:t>-grammatical meaning is </a:t>
            </a:r>
            <a:r>
              <a:rPr lang="en-US" sz="9500" b="1" dirty="0" smtClean="0"/>
              <a:t>action</a:t>
            </a:r>
            <a:endParaRPr lang="en-US" sz="9500" b="1" dirty="0"/>
          </a:p>
          <a:p>
            <a:pPr marL="514350" indent="-514350">
              <a:buAutoNum type="arabicParenR"/>
            </a:pPr>
            <a:r>
              <a:rPr lang="en-US" sz="9500" dirty="0"/>
              <a:t>its grammatical categories are </a:t>
            </a:r>
            <a:r>
              <a:rPr lang="en-US" sz="9500" b="1" dirty="0" smtClean="0"/>
              <a:t>tense, voice, aspect, order (perfect and non-perfect), person, number, mood, </a:t>
            </a:r>
            <a:r>
              <a:rPr lang="en-US" sz="9500" b="1" dirty="0" err="1" smtClean="0"/>
              <a:t>posteriority</a:t>
            </a:r>
            <a:r>
              <a:rPr lang="en-US" sz="9500" b="1" dirty="0" smtClean="0"/>
              <a:t>.</a:t>
            </a:r>
            <a:endParaRPr lang="en-US" sz="9500" b="1" dirty="0"/>
          </a:p>
          <a:p>
            <a:pPr marL="514350" indent="-514350">
              <a:buAutoNum type="arabicParenR"/>
            </a:pPr>
            <a:r>
              <a:rPr lang="en-US" sz="9500" dirty="0"/>
              <a:t>its typical derivational affixes are </a:t>
            </a:r>
            <a:r>
              <a:rPr lang="en-US" sz="9500" b="1" dirty="0"/>
              <a:t>-</a:t>
            </a:r>
            <a:r>
              <a:rPr lang="en-US" sz="9500" b="1" dirty="0" err="1" smtClean="0"/>
              <a:t>ize</a:t>
            </a:r>
            <a:r>
              <a:rPr lang="en-US" sz="9500" b="1" dirty="0" smtClean="0"/>
              <a:t>, -ate, -</a:t>
            </a:r>
            <a:r>
              <a:rPr lang="en-US" sz="9500" b="1" dirty="0" err="1" smtClean="0"/>
              <a:t>ify</a:t>
            </a:r>
            <a:r>
              <a:rPr lang="en-US" sz="9500" b="1" dirty="0" smtClean="0"/>
              <a:t> </a:t>
            </a:r>
            <a:endParaRPr lang="en-US" sz="9500" b="1" dirty="0"/>
          </a:p>
          <a:p>
            <a:pPr marL="514350" indent="-514350">
              <a:buAutoNum type="arabicParenR"/>
            </a:pPr>
            <a:r>
              <a:rPr lang="en-US" sz="9500" dirty="0" smtClean="0"/>
              <a:t>they </a:t>
            </a:r>
            <a:r>
              <a:rPr lang="en-US" sz="9500" dirty="0"/>
              <a:t>combine with </a:t>
            </a:r>
            <a:r>
              <a:rPr lang="en-US" sz="9500" b="1" dirty="0" smtClean="0"/>
              <a:t>nouns, adverbs, etc. </a:t>
            </a:r>
            <a:endParaRPr lang="en-US" sz="9500" b="1" dirty="0"/>
          </a:p>
          <a:p>
            <a:pPr marL="514350" indent="-514350">
              <a:buAutoNum type="arabicParenR"/>
            </a:pPr>
            <a:r>
              <a:rPr lang="en-US" sz="9500" dirty="0"/>
              <a:t>its </a:t>
            </a:r>
            <a:r>
              <a:rPr lang="en-US" sz="9500" dirty="0" smtClean="0"/>
              <a:t>major syntactical function is</a:t>
            </a:r>
            <a:r>
              <a:rPr lang="en-US" sz="9500" b="1" dirty="0" smtClean="0"/>
              <a:t> a predicate.</a:t>
            </a:r>
            <a:endParaRPr lang="ru-RU" sz="9500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8503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marL="0" indent="0">
              <a:buNone/>
            </a:pPr>
            <a:r>
              <a:rPr lang="en-US" sz="2800" b="1" dirty="0" smtClean="0"/>
              <a:t>An Adjective </a:t>
            </a:r>
            <a:r>
              <a:rPr lang="en-US" sz="2800" dirty="0" smtClean="0"/>
              <a:t>is </a:t>
            </a:r>
            <a:r>
              <a:rPr lang="en-US" sz="2800" dirty="0"/>
              <a:t>a grammatical class of words characterized by the following features: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its </a:t>
            </a:r>
            <a:r>
              <a:rPr lang="en-US" dirty="0" err="1"/>
              <a:t>lexico</a:t>
            </a:r>
            <a:r>
              <a:rPr lang="en-US" dirty="0"/>
              <a:t>-grammatical meaning is </a:t>
            </a:r>
            <a:r>
              <a:rPr lang="en-US" b="1" dirty="0" smtClean="0"/>
              <a:t>attribute</a:t>
            </a:r>
            <a:r>
              <a:rPr lang="en-US" dirty="0" smtClean="0"/>
              <a:t>,</a:t>
            </a:r>
            <a:endParaRPr lang="en-US" dirty="0"/>
          </a:p>
          <a:p>
            <a:pPr marL="514350" indent="-514350">
              <a:buAutoNum type="arabicParenR"/>
            </a:pPr>
            <a:r>
              <a:rPr lang="en-US" dirty="0"/>
              <a:t>its grammatical categories are </a:t>
            </a:r>
            <a:r>
              <a:rPr lang="en-US" b="1" dirty="0" smtClean="0"/>
              <a:t>degrees of comparison,</a:t>
            </a:r>
            <a:endParaRPr lang="en-US" b="1" dirty="0"/>
          </a:p>
          <a:p>
            <a:pPr marL="514350" indent="-514350">
              <a:buAutoNum type="arabicParenR"/>
            </a:pPr>
            <a:r>
              <a:rPr lang="en-US" dirty="0"/>
              <a:t>its typical derivational affixes are </a:t>
            </a:r>
            <a:r>
              <a:rPr lang="en-US" b="1" dirty="0"/>
              <a:t>-</a:t>
            </a:r>
            <a:r>
              <a:rPr lang="en-US" b="1" dirty="0" err="1" smtClean="0"/>
              <a:t>ive</a:t>
            </a:r>
            <a:r>
              <a:rPr lang="en-US" b="1" dirty="0" smtClean="0"/>
              <a:t>, -</a:t>
            </a:r>
            <a:r>
              <a:rPr lang="en-US" b="1" dirty="0" err="1" smtClean="0"/>
              <a:t>ous</a:t>
            </a:r>
            <a:r>
              <a:rPr lang="en-US" b="1" dirty="0" smtClean="0"/>
              <a:t>, -</a:t>
            </a:r>
            <a:r>
              <a:rPr lang="en-US" b="1" dirty="0" err="1" smtClean="0"/>
              <a:t>ful</a:t>
            </a:r>
            <a:r>
              <a:rPr lang="en-US" b="1" dirty="0" smtClean="0"/>
              <a:t>, -less  </a:t>
            </a:r>
            <a:endParaRPr lang="en-US" b="1" dirty="0"/>
          </a:p>
          <a:p>
            <a:pPr marL="514350" indent="-514350">
              <a:buAutoNum type="arabicParenR"/>
            </a:pPr>
            <a:r>
              <a:rPr lang="en-US" dirty="0"/>
              <a:t>they combine with </a:t>
            </a:r>
            <a:r>
              <a:rPr lang="en-US" b="1" dirty="0" smtClean="0"/>
              <a:t>nouns, adverbs, etc.</a:t>
            </a:r>
            <a:endParaRPr lang="en-US" b="1" dirty="0"/>
          </a:p>
          <a:p>
            <a:pPr marL="514350" indent="-514350">
              <a:buAutoNum type="arabicParenR"/>
            </a:pPr>
            <a:r>
              <a:rPr lang="en-US" dirty="0"/>
              <a:t>its </a:t>
            </a:r>
            <a:r>
              <a:rPr lang="en-US" dirty="0" smtClean="0"/>
              <a:t>major syntactical</a:t>
            </a:r>
            <a:r>
              <a:rPr lang="en-US" dirty="0" smtClean="0"/>
              <a:t> function is </a:t>
            </a:r>
            <a:r>
              <a:rPr lang="en-US" b="1" dirty="0" smtClean="0"/>
              <a:t>an attribute.</a:t>
            </a:r>
            <a:endParaRPr lang="ru-RU" b="1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18547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7084814CD35F9E4FB9BEF72EB4339178" ma:contentTypeVersion="0" ma:contentTypeDescription="Создание документа." ma:contentTypeScope="" ma:versionID="39a715d14aaaf50f8ecea1512668234f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DE63283-02A8-40F8-B03B-F33D17478927}"/>
</file>

<file path=customXml/itemProps2.xml><?xml version="1.0" encoding="utf-8"?>
<ds:datastoreItem xmlns:ds="http://schemas.openxmlformats.org/officeDocument/2006/customXml" ds:itemID="{E2A4B2E1-F2CE-4FC7-B1AB-8188A85A2E54}"/>
</file>

<file path=customXml/itemProps3.xml><?xml version="1.0" encoding="utf-8"?>
<ds:datastoreItem xmlns:ds="http://schemas.openxmlformats.org/officeDocument/2006/customXml" ds:itemID="{15430E06-D979-4FF5-9D00-DE4EFD4478C6}"/>
</file>

<file path=docProps/app.xml><?xml version="1.0" encoding="utf-8"?>
<Properties xmlns="http://schemas.openxmlformats.org/officeDocument/2006/extended-properties" xmlns:vt="http://schemas.openxmlformats.org/officeDocument/2006/docPropsVTypes">
  <TotalTime>1341</TotalTime>
  <Words>837</Words>
  <Application>Microsoft Office PowerPoint</Application>
  <PresentationFormat>Экран (4:3)</PresentationFormat>
  <Paragraphs>98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                   Grammar</vt:lpstr>
      <vt:lpstr>A part of speech is</vt:lpstr>
      <vt:lpstr>A noun is …</vt:lpstr>
      <vt:lpstr>Презентация PowerPoint</vt:lpstr>
      <vt:lpstr>Презентация PowerPoint</vt:lpstr>
      <vt:lpstr>Types of adjectives</vt:lpstr>
      <vt:lpstr>Types of adjectives </vt:lpstr>
      <vt:lpstr>Презентация PowerPoint</vt:lpstr>
      <vt:lpstr>Презентация PowerPoint</vt:lpstr>
      <vt:lpstr>Morphological types of languages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Оксана</cp:lastModifiedBy>
  <cp:revision>137</cp:revision>
  <dcterms:created xsi:type="dcterms:W3CDTF">2019-09-01T08:37:24Z</dcterms:created>
  <dcterms:modified xsi:type="dcterms:W3CDTF">2022-03-24T20:19:02Z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0x0101007084814CD35F9E4FB9BEF72EB4339178</vt:lpwstr>
  </property>
</Properties>
</file>