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340" r:id="rId6"/>
    <p:sldId id="299" r:id="rId7"/>
    <p:sldId id="328" r:id="rId8"/>
    <p:sldId id="321" r:id="rId9"/>
    <p:sldId id="330" r:id="rId10"/>
    <p:sldId id="341" r:id="rId11"/>
    <p:sldId id="331" r:id="rId12"/>
    <p:sldId id="343" r:id="rId13"/>
    <p:sldId id="345" r:id="rId14"/>
    <p:sldId id="347" r:id="rId15"/>
    <p:sldId id="348" r:id="rId16"/>
    <p:sldId id="349" r:id="rId17"/>
    <p:sldId id="270" r:id="rId18"/>
    <p:sldId id="302" r:id="rId19"/>
    <p:sldId id="350" r:id="rId20"/>
    <p:sldId id="334" r:id="rId21"/>
    <p:sldId id="335" r:id="rId22"/>
    <p:sldId id="351" r:id="rId23"/>
    <p:sldId id="352" r:id="rId24"/>
    <p:sldId id="295" r:id="rId25"/>
    <p:sldId id="322" r:id="rId26"/>
    <p:sldId id="360" r:id="rId27"/>
    <p:sldId id="358" r:id="rId28"/>
    <p:sldId id="359" r:id="rId29"/>
    <p:sldId id="337" r:id="rId30"/>
    <p:sldId id="354" r:id="rId31"/>
    <p:sldId id="355" r:id="rId32"/>
    <p:sldId id="35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BA4C455-E93E-42CF-88AE-020221E2EF67}">
          <p14:sldIdLst>
            <p14:sldId id="256"/>
            <p14:sldId id="257"/>
            <p14:sldId id="273"/>
            <p14:sldId id="258"/>
            <p14:sldId id="340"/>
            <p14:sldId id="299"/>
            <p14:sldId id="328"/>
            <p14:sldId id="321"/>
            <p14:sldId id="330"/>
            <p14:sldId id="342"/>
            <p14:sldId id="341"/>
            <p14:sldId id="331"/>
            <p14:sldId id="343"/>
            <p14:sldId id="345"/>
            <p14:sldId id="347"/>
            <p14:sldId id="348"/>
            <p14:sldId id="349"/>
            <p14:sldId id="357"/>
          </p14:sldIdLst>
        </p14:section>
        <p14:section name="Раздел без заголовка" id="{B2AF7F72-4815-4655-880A-D72F2B9D353A}">
          <p14:sldIdLst>
            <p14:sldId id="270"/>
            <p14:sldId id="302"/>
            <p14:sldId id="350"/>
            <p14:sldId id="334"/>
            <p14:sldId id="335"/>
            <p14:sldId id="351"/>
            <p14:sldId id="352"/>
          </p14:sldIdLst>
        </p14:section>
        <p14:section name="Раздел без заголовка" id="{72E970B6-36AD-4E14-AA8E-19A00CFE9BEB}">
          <p14:sldIdLst>
            <p14:sldId id="295"/>
            <p14:sldId id="322"/>
            <p14:sldId id="360"/>
            <p14:sldId id="358"/>
            <p14:sldId id="359"/>
            <p14:sldId id="337"/>
            <p14:sldId id="354"/>
            <p14:sldId id="355"/>
            <p14:sldId id="3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6E53-1B2D-4B3A-A87A-4156C8CEBBF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DC59-10B6-4623-AA18-1B5365A6A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8105554" cy="5715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Typology of English </a:t>
            </a:r>
            <a:endParaRPr lang="ru-RU" sz="16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part of the body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80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29393"/>
              </p:ext>
            </p:extLst>
          </p:nvPr>
        </p:nvGraphicFramePr>
        <p:xfrm>
          <a:off x="457200" y="1268761"/>
          <a:ext cx="8229600" cy="540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93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Finnish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Portuguese</a:t>
                      </a:r>
                      <a:endParaRPr lang="ru-RU" dirty="0"/>
                    </a:p>
                  </a:txBody>
                  <a:tcPr/>
                </a:tc>
              </a:tr>
              <a:tr h="4754700">
                <a:tc>
                  <a:txBody>
                    <a:bodyPr/>
                    <a:lstStyle/>
                    <a:p>
                      <a:r>
                        <a:rPr lang="en-US" sz="5000" dirty="0" err="1" smtClean="0"/>
                        <a:t>Silmä</a:t>
                      </a:r>
                      <a:r>
                        <a:rPr lang="en-US" sz="5000" dirty="0" smtClean="0"/>
                        <a:t> </a:t>
                      </a:r>
                    </a:p>
                    <a:p>
                      <a:r>
                        <a:rPr lang="ru-RU" sz="5000" dirty="0" err="1" smtClean="0"/>
                        <a:t>Pää</a:t>
                      </a:r>
                      <a:r>
                        <a:rPr lang="en-US" sz="5000" dirty="0" smtClean="0"/>
                        <a:t>     </a:t>
                      </a:r>
                    </a:p>
                    <a:p>
                      <a:r>
                        <a:rPr lang="en-US" sz="5000" dirty="0" err="1" smtClean="0"/>
                        <a:t>Korva</a:t>
                      </a:r>
                      <a:r>
                        <a:rPr lang="en-US" sz="5000" dirty="0" smtClean="0"/>
                        <a:t>    </a:t>
                      </a:r>
                    </a:p>
                    <a:p>
                      <a:r>
                        <a:rPr lang="en-US" sz="5000" dirty="0" err="1" smtClean="0"/>
                        <a:t>Kasivarsi</a:t>
                      </a:r>
                      <a:r>
                        <a:rPr lang="en-US" sz="5000" dirty="0" smtClean="0"/>
                        <a:t>  </a:t>
                      </a:r>
                    </a:p>
                    <a:p>
                      <a:r>
                        <a:rPr lang="en-US" sz="5000" dirty="0" err="1" smtClean="0"/>
                        <a:t>Jalka</a:t>
                      </a:r>
                      <a:r>
                        <a:rPr lang="en-US" sz="5000" dirty="0" smtClean="0"/>
                        <a:t>      </a:t>
                      </a:r>
                    </a:p>
                    <a:p>
                      <a:r>
                        <a:rPr lang="en-US" sz="5000" dirty="0" smtClean="0"/>
                        <a:t>Suu </a:t>
                      </a:r>
                      <a:endParaRPr lang="ru-RU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0" dirty="0" err="1" smtClean="0"/>
                        <a:t>olho</a:t>
                      </a:r>
                      <a:r>
                        <a:rPr lang="en-US" sz="5000" dirty="0" smtClean="0"/>
                        <a:t> </a:t>
                      </a:r>
                    </a:p>
                    <a:p>
                      <a:r>
                        <a:rPr lang="en-US" sz="5000" dirty="0" err="1" smtClean="0"/>
                        <a:t>cabeça</a:t>
                      </a:r>
                      <a:endParaRPr lang="en-US" sz="5000" dirty="0" smtClean="0"/>
                    </a:p>
                    <a:p>
                      <a:r>
                        <a:rPr lang="en-US" sz="5000" dirty="0" err="1" smtClean="0"/>
                        <a:t>orelha</a:t>
                      </a:r>
                      <a:endParaRPr lang="en-US" sz="5000" dirty="0" smtClean="0"/>
                    </a:p>
                    <a:p>
                      <a:r>
                        <a:rPr lang="en-US" sz="5000" dirty="0" err="1" smtClean="0"/>
                        <a:t>braço</a:t>
                      </a:r>
                      <a:endParaRPr lang="en-US" sz="5000" dirty="0" smtClean="0"/>
                    </a:p>
                    <a:p>
                      <a:r>
                        <a:rPr lang="en-US" sz="5000" dirty="0" err="1" smtClean="0"/>
                        <a:t>perna</a:t>
                      </a:r>
                      <a:endParaRPr lang="en-US" sz="5000" dirty="0" smtClean="0"/>
                    </a:p>
                    <a:p>
                      <a:r>
                        <a:rPr lang="en-US" sz="5000" dirty="0" err="1" smtClean="0"/>
                        <a:t>boca</a:t>
                      </a:r>
                      <a:endParaRPr lang="ru-RU" sz="5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290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Specific lexical features: </a:t>
            </a:r>
            <a:endParaRPr lang="en-US" sz="6000" dirty="0"/>
          </a:p>
          <a:p>
            <a:pPr marL="514350" indent="-514350">
              <a:buAutoNum type="arabicParenR"/>
            </a:pPr>
            <a:r>
              <a:rPr lang="en-US" dirty="0" smtClean="0"/>
              <a:t>Lots of names for snow (in the </a:t>
            </a:r>
            <a:r>
              <a:rPr lang="en-US" dirty="0"/>
              <a:t>E</a:t>
            </a:r>
            <a:r>
              <a:rPr lang="en-US" dirty="0" smtClean="0"/>
              <a:t>skimo language);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See English examples in the next slide.</a:t>
            </a:r>
            <a:endParaRPr lang="en-US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953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English words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b="1" dirty="0" smtClean="0"/>
              <a:t>Serendipity</a:t>
            </a:r>
            <a:r>
              <a:rPr lang="en-US" dirty="0" smtClean="0"/>
              <a:t> (An </a:t>
            </a:r>
            <a:r>
              <a:rPr lang="en-US" dirty="0"/>
              <a:t>event which occurs by way of a happy </a:t>
            </a:r>
            <a:r>
              <a:rPr lang="en-US" dirty="0" smtClean="0"/>
              <a:t>accident),</a:t>
            </a:r>
          </a:p>
          <a:p>
            <a:pPr marL="514350" indent="-514350">
              <a:buAutoNum type="arabicParenR"/>
            </a:pPr>
            <a:r>
              <a:rPr lang="en-US" b="1" dirty="0" smtClean="0"/>
              <a:t>Silly</a:t>
            </a:r>
            <a:r>
              <a:rPr lang="en-US" dirty="0" smtClean="0"/>
              <a:t> (amusingly stupid),</a:t>
            </a:r>
          </a:p>
          <a:p>
            <a:pPr marL="514350" indent="-514350">
              <a:buAutoNum type="arabicParenR"/>
            </a:pPr>
            <a:r>
              <a:rPr lang="en-US" b="1" dirty="0" err="1" smtClean="0"/>
              <a:t>Facepalm</a:t>
            </a:r>
            <a:r>
              <a:rPr lang="en-US" dirty="0" smtClean="0"/>
              <a:t> (</a:t>
            </a:r>
            <a:r>
              <a:rPr lang="en-US" dirty="0"/>
              <a:t>The act of slapping one’s head with the palm of your hand in a show of exasperation</a:t>
            </a:r>
            <a:r>
              <a:rPr lang="en-US" dirty="0" smtClean="0"/>
              <a:t>),</a:t>
            </a:r>
          </a:p>
          <a:p>
            <a:pPr marL="514350" indent="-514350">
              <a:buAutoNum type="arabicParenR"/>
            </a:pPr>
            <a:r>
              <a:rPr lang="en-US" dirty="0"/>
              <a:t> </a:t>
            </a:r>
            <a:r>
              <a:rPr lang="en-US" b="1" dirty="0" smtClean="0"/>
              <a:t>Pimp</a:t>
            </a:r>
            <a:r>
              <a:rPr lang="en-US" dirty="0" smtClean="0"/>
              <a:t> (To </a:t>
            </a:r>
            <a:r>
              <a:rPr lang="en-US" dirty="0"/>
              <a:t>make something extra fancy and </a:t>
            </a:r>
            <a:r>
              <a:rPr lang="en-US" dirty="0" smtClean="0"/>
              <a:t>special).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493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EEW6CdfWkAAFk6B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46" y="333375"/>
            <a:ext cx="4089708" cy="579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421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Silly </a:t>
            </a:r>
            <a:endParaRPr lang="ru-RU" dirty="0"/>
          </a:p>
        </p:txBody>
      </p:sp>
      <p:pic>
        <p:nvPicPr>
          <p:cNvPr id="4" name="Picture 2" descr="https://e7.pngegg.com/pngimages/77/946/png-clipart-smiley-emoticon-smiley-miscellaneous-fa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6" y="1600200"/>
            <a:ext cx="509170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89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Facepalm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https://media.minecraftforum.net/attachments/10/605/63541253368623266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1" y="1600200"/>
            <a:ext cx="744401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62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Pimp </a:t>
            </a:r>
            <a:endParaRPr lang="ru-RU" dirty="0"/>
          </a:p>
        </p:txBody>
      </p:sp>
      <p:pic>
        <p:nvPicPr>
          <p:cNvPr id="6146" name="Picture 2" descr="https://cdn.quotesgram.com/img/97/37/400312645-big_daddy_pimp_adult_costume_plus_fw1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1" y="1600200"/>
            <a:ext cx="288015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438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Question 2</a:t>
            </a:r>
            <a:endParaRPr lang="en-US" sz="4000" dirty="0" smtClean="0"/>
          </a:p>
          <a:p>
            <a:pPr algn="ctr">
              <a:buNone/>
            </a:pPr>
            <a:r>
              <a:rPr lang="en-US" sz="9600" b="1" u="sng" dirty="0" smtClean="0"/>
              <a:t>Typology of English word forming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formation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dirty="0" smtClean="0"/>
              <a:t>s </a:t>
            </a:r>
            <a:r>
              <a:rPr lang="en-US" sz="6000" dirty="0"/>
              <a:t>the creation of a new </a:t>
            </a:r>
            <a:r>
              <a:rPr lang="en-US" sz="6000" dirty="0" smtClean="0"/>
              <a:t>word</a:t>
            </a:r>
            <a:r>
              <a:rPr lang="en-US" sz="6000" b="1" dirty="0" smtClean="0"/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025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word formation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ffixation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(derivation);</a:t>
            </a:r>
          </a:p>
          <a:p>
            <a:pPr marL="514350" indent="-514350">
              <a:buAutoNum type="arabicParenR"/>
            </a:pP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(zero affixation);</a:t>
            </a:r>
          </a:p>
          <a:p>
            <a:pPr marL="514350" indent="-514350">
              <a:buAutoNum type="arabicParenR"/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ompounding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(blending).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322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Lexical </a:t>
            </a:r>
            <a:r>
              <a:rPr lang="en-US" sz="8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typology </a:t>
            </a:r>
          </a:p>
          <a:p>
            <a:pPr algn="ctr">
              <a:buNone/>
            </a:pPr>
            <a:r>
              <a:rPr lang="en-US" sz="8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8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5000" b="1" dirty="0" smtClean="0"/>
              <a:t>Affixation (derivation) is the creation of a new word with the help of affixes.  </a:t>
            </a:r>
          </a:p>
          <a:p>
            <a:pPr marL="0" indent="0">
              <a:buNone/>
            </a:pPr>
            <a:endParaRPr lang="en-US" sz="5000" b="1" dirty="0"/>
          </a:p>
          <a:p>
            <a:pPr marL="0" indent="0">
              <a:buNone/>
            </a:pPr>
            <a:r>
              <a:rPr lang="en-US" sz="5000" i="1" dirty="0" smtClean="0"/>
              <a:t>Height – height-</a:t>
            </a:r>
            <a:r>
              <a:rPr lang="en-US" sz="5000" b="1" i="1" dirty="0" smtClean="0"/>
              <a:t>en</a:t>
            </a:r>
            <a:r>
              <a:rPr lang="en-US" sz="5000" i="1" dirty="0" smtClean="0"/>
              <a:t>, </a:t>
            </a:r>
          </a:p>
          <a:p>
            <a:pPr marL="0" indent="0">
              <a:buNone/>
            </a:pPr>
            <a:r>
              <a:rPr lang="en-US" sz="5000" i="1" dirty="0" smtClean="0"/>
              <a:t>Possible – </a:t>
            </a:r>
            <a:r>
              <a:rPr lang="en-US" sz="5000" i="1" dirty="0" err="1" smtClean="0"/>
              <a:t>im</a:t>
            </a:r>
            <a:r>
              <a:rPr lang="en-US" sz="5000" i="1" dirty="0" smtClean="0"/>
              <a:t>-possible</a:t>
            </a:r>
            <a:endParaRPr lang="en-US" sz="50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577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000" b="1" dirty="0" smtClean="0"/>
              <a:t>2. Conversion (zero affixation) is a shift from one part of speech to another. </a:t>
            </a:r>
          </a:p>
          <a:p>
            <a:pPr marL="0" indent="0">
              <a:buNone/>
            </a:pPr>
            <a:r>
              <a:rPr lang="en-US" sz="5000" i="1" dirty="0" smtClean="0"/>
              <a:t>A word – to word </a:t>
            </a:r>
          </a:p>
          <a:p>
            <a:pPr marL="0" indent="0">
              <a:buNone/>
            </a:pPr>
            <a:r>
              <a:rPr lang="en-US" sz="5000" i="1" dirty="0" smtClean="0"/>
              <a:t>A dream – to dream </a:t>
            </a:r>
          </a:p>
          <a:p>
            <a:pPr marL="0" indent="0">
              <a:buNone/>
            </a:pPr>
            <a:r>
              <a:rPr lang="en-US" sz="5000" i="1" dirty="0" smtClean="0"/>
              <a:t>Round – a round </a:t>
            </a:r>
          </a:p>
          <a:p>
            <a:pPr marL="0" indent="0">
              <a:buNone/>
            </a:pPr>
            <a:r>
              <a:rPr lang="en-US" sz="5000" i="1" dirty="0" smtClean="0"/>
              <a:t>To try – a try</a:t>
            </a:r>
          </a:p>
          <a:p>
            <a:pPr marL="0" indent="0">
              <a:buNone/>
            </a:pPr>
            <a:r>
              <a:rPr lang="en-US" sz="5000" i="1" dirty="0" smtClean="0"/>
              <a:t>To drive – a drive </a:t>
            </a:r>
          </a:p>
          <a:p>
            <a:pPr marL="0" indent="0">
              <a:buNone/>
            </a:pPr>
            <a:r>
              <a:rPr lang="ru-RU" sz="5000" i="1" dirty="0" smtClean="0"/>
              <a:t>Столовая – столовая</a:t>
            </a:r>
          </a:p>
          <a:p>
            <a:pPr marL="0" indent="0">
              <a:buNone/>
            </a:pPr>
            <a:r>
              <a:rPr lang="ru-RU" sz="5000" i="1" dirty="0" smtClean="0"/>
              <a:t>Рабочий - рабочий</a:t>
            </a:r>
            <a:endParaRPr lang="ru-RU" sz="5000" i="1" dirty="0"/>
          </a:p>
        </p:txBody>
      </p:sp>
    </p:spTree>
    <p:extLst>
      <p:ext uri="{BB962C8B-B14F-4D97-AF65-F5344CB8AC3E}">
        <p14:creationId xmlns="" xmlns:p14="http://schemas.microsoft.com/office/powerpoint/2010/main" val="47089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000" b="1" dirty="0" smtClean="0"/>
              <a:t>3. Compounding (blending) </a:t>
            </a:r>
            <a:r>
              <a:rPr lang="en-US" sz="5000" dirty="0" smtClean="0"/>
              <a:t>is combining two roots (stems):</a:t>
            </a:r>
          </a:p>
          <a:p>
            <a:pPr>
              <a:buFontTx/>
              <a:buChar char="-"/>
            </a:pPr>
            <a:r>
              <a:rPr lang="en-US" sz="5000" dirty="0"/>
              <a:t>a</a:t>
            </a:r>
            <a:r>
              <a:rPr lang="en-US" sz="5000" dirty="0" smtClean="0"/>
              <a:t>djunction/</a:t>
            </a:r>
            <a:r>
              <a:rPr lang="en-US" sz="5000" dirty="0" err="1" smtClean="0"/>
              <a:t>adjoinment</a:t>
            </a:r>
            <a:r>
              <a:rPr lang="en-US" sz="5000" dirty="0" smtClean="0"/>
              <a:t>: postcard, snowball; </a:t>
            </a:r>
          </a:p>
          <a:p>
            <a:pPr>
              <a:buFontTx/>
              <a:buChar char="-"/>
            </a:pPr>
            <a:r>
              <a:rPr lang="en-US" sz="5000" dirty="0"/>
              <a:t>w</a:t>
            </a:r>
            <a:r>
              <a:rPr lang="en-US" sz="5000" dirty="0" smtClean="0"/>
              <a:t>ith an infix: </a:t>
            </a:r>
            <a:r>
              <a:rPr lang="ru-RU" sz="5400" i="1" dirty="0" err="1" smtClean="0"/>
              <a:t>sport</a:t>
            </a:r>
            <a:r>
              <a:rPr lang="ru-RU" sz="5400" b="1" i="1" u="sng" dirty="0" err="1" smtClean="0"/>
              <a:t>s</a:t>
            </a:r>
            <a:r>
              <a:rPr lang="ru-RU" sz="5400" i="1" dirty="0" err="1" smtClean="0"/>
              <a:t>man</a:t>
            </a:r>
            <a:r>
              <a:rPr lang="en-US" sz="5400" dirty="0" smtClean="0"/>
              <a:t>;</a:t>
            </a:r>
          </a:p>
          <a:p>
            <a:pPr marL="0" indent="0">
              <a:buNone/>
            </a:pPr>
            <a:r>
              <a:rPr lang="en-US" sz="5400" dirty="0" smtClean="0"/>
              <a:t>- with the help of </a:t>
            </a:r>
            <a:r>
              <a:rPr lang="en-US" sz="5400" dirty="0" smtClean="0"/>
              <a:t>functional </a:t>
            </a:r>
            <a:r>
              <a:rPr lang="en-US" sz="5400" dirty="0" smtClean="0"/>
              <a:t>words: </a:t>
            </a:r>
            <a:r>
              <a:rPr lang="ru-RU" sz="5400" i="1" dirty="0" err="1" smtClean="0"/>
              <a:t>son-in-law</a:t>
            </a:r>
            <a:r>
              <a:rPr lang="en-US" sz="5400" dirty="0"/>
              <a:t>,</a:t>
            </a:r>
            <a:endParaRPr lang="ru-RU" sz="5400" dirty="0"/>
          </a:p>
          <a:p>
            <a:pPr marL="0" indent="0">
              <a:buNone/>
            </a:pPr>
            <a:r>
              <a:rPr lang="ru-RU" sz="5400" i="1" dirty="0" err="1" smtClean="0"/>
              <a:t>jack-of-all-trades</a:t>
            </a:r>
            <a:r>
              <a:rPr lang="en-US" sz="5400" dirty="0"/>
              <a:t>.</a:t>
            </a:r>
            <a:endParaRPr lang="ru-RU" sz="5400" dirty="0"/>
          </a:p>
          <a:p>
            <a:pPr>
              <a:buFontTx/>
              <a:buChar char="-"/>
            </a:pPr>
            <a:endParaRPr lang="en-US" sz="5000" dirty="0" smtClean="0"/>
          </a:p>
          <a:p>
            <a:pPr>
              <a:buFontTx/>
              <a:buChar char="-"/>
            </a:pPr>
            <a:endParaRPr lang="ru-RU" sz="5000" dirty="0" smtClean="0"/>
          </a:p>
        </p:txBody>
      </p:sp>
    </p:spTree>
    <p:extLst>
      <p:ext uri="{BB962C8B-B14F-4D97-AF65-F5344CB8AC3E}">
        <p14:creationId xmlns="" xmlns:p14="http://schemas.microsoft.com/office/powerpoint/2010/main" val="1167994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 </a:t>
            </a:r>
          </a:p>
          <a:p>
            <a:pPr>
              <a:buFontTx/>
              <a:buChar char="-"/>
            </a:pPr>
            <a:r>
              <a:rPr lang="en-US" dirty="0" smtClean="0"/>
              <a:t>Derivation is more widely spread in Russian than in English,</a:t>
            </a:r>
          </a:p>
          <a:p>
            <a:pPr>
              <a:buFontTx/>
              <a:buChar char="-"/>
            </a:pPr>
            <a:r>
              <a:rPr lang="en-US" dirty="0" smtClean="0"/>
              <a:t>Conversion is more popular in English than in Russian,</a:t>
            </a:r>
          </a:p>
          <a:p>
            <a:pPr>
              <a:buFontTx/>
              <a:buChar char="-"/>
            </a:pPr>
            <a:r>
              <a:rPr lang="en-US" dirty="0" smtClean="0"/>
              <a:t>It is suffixation (not </a:t>
            </a:r>
            <a:r>
              <a:rPr lang="en-US" dirty="0" err="1" smtClean="0"/>
              <a:t>prefixation</a:t>
            </a:r>
            <a:r>
              <a:rPr lang="en-US" dirty="0" smtClean="0"/>
              <a:t>) that is more distributed in both English and Russian.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5571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Question </a:t>
            </a:r>
            <a:r>
              <a:rPr lang="ru-RU" b="1" u="sng" dirty="0" smtClean="0"/>
              <a:t>3</a:t>
            </a: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en-US" sz="7000" b="1" u="sng" dirty="0" smtClean="0"/>
              <a:t>Typology of English idioms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sng" dirty="0" smtClean="0"/>
              <a:t>An idiom </a:t>
            </a:r>
            <a:r>
              <a:rPr lang="en-US" sz="6000" dirty="0" smtClean="0"/>
              <a:t>is a set expression used figuratively. </a:t>
            </a:r>
            <a:endParaRPr lang="ru-RU" sz="6000" dirty="0"/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537702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have eyes in the back of one’s head</a:t>
            </a:r>
            <a:endParaRPr lang="ru-RU" dirty="0"/>
          </a:p>
        </p:txBody>
      </p:sp>
      <p:pic>
        <p:nvPicPr>
          <p:cNvPr id="3074" name="Picture 2" descr="https://pbs.twimg.com/media/Ea4k0mPXQAApps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30" y="1600200"/>
            <a:ext cx="6088739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9441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5" cy="75756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Have all Christmases at once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4" name="Picture 10" descr="Good luck pictures, All the best image wallpapers downloa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7128792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591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have eyes bigger than one’s stomach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800 x 721 jpeg 134 КБ. www.cartoonstock.com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68752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1052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endParaRPr lang="en-US" sz="5000" b="1" dirty="0" smtClean="0"/>
          </a:p>
          <a:p>
            <a:pPr marL="0" indent="0" algn="ctr">
              <a:buNone/>
            </a:pPr>
            <a:endParaRPr lang="en-US" sz="5000" b="1" dirty="0"/>
          </a:p>
          <a:p>
            <a:pPr marL="0" indent="0" algn="ctr">
              <a:buNone/>
            </a:pPr>
            <a:r>
              <a:rPr lang="en-US" sz="5000" b="1" dirty="0" smtClean="0"/>
              <a:t>Types of idioms</a:t>
            </a:r>
            <a:endParaRPr lang="ru-RU" sz="5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546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9100" b="1" dirty="0" smtClean="0">
                <a:latin typeface="Times New Roman" pitchFamily="18" charset="0"/>
                <a:cs typeface="Times New Roman" pitchFamily="18" charset="0"/>
              </a:rPr>
              <a:t>Questions to discuss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9100" dirty="0" smtClean="0">
                <a:latin typeface="Times New Roman" pitchFamily="18" charset="0"/>
                <a:cs typeface="Times New Roman" pitchFamily="18" charset="0"/>
              </a:rPr>
              <a:t>Typology of English words.</a:t>
            </a:r>
          </a:p>
          <a:p>
            <a:pPr marL="514350" indent="-514350">
              <a:buAutoNum type="arabicPeriod"/>
            </a:pPr>
            <a:r>
              <a:rPr lang="en-US" sz="9100" dirty="0" smtClean="0">
                <a:latin typeface="Times New Roman" pitchFamily="18" charset="0"/>
                <a:cs typeface="Times New Roman" pitchFamily="18" charset="0"/>
              </a:rPr>
              <a:t>Typology of English word-formation.</a:t>
            </a:r>
          </a:p>
          <a:p>
            <a:pPr marL="514350" indent="-514350">
              <a:buAutoNum type="arabicPeriod"/>
            </a:pPr>
            <a:r>
              <a:rPr lang="en-US" sz="9100" dirty="0" smtClean="0">
                <a:latin typeface="Times New Roman" pitchFamily="18" charset="0"/>
                <a:cs typeface="Times New Roman" pitchFamily="18" charset="0"/>
              </a:rPr>
              <a:t>Typology of English idioms.</a:t>
            </a:r>
          </a:p>
          <a:p>
            <a:pPr marL="514350" indent="-514350">
              <a:buAutoNum type="arabicPeriod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3.infourok.ru/uploads/ex/0a00/0000e0d7-0dfd33ad/hello_html_m2a6448f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04856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1963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i/iaeNUQVwuLkl4rhMCvf3DjnzJqmPOG26yZFYBE/slide-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776864" cy="6192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7075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types of idioms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Comparatives:</a:t>
            </a:r>
            <a:r>
              <a:rPr lang="en-US" dirty="0" smtClean="0"/>
              <a:t> </a:t>
            </a:r>
            <a:r>
              <a:rPr lang="en-US" i="1" dirty="0" smtClean="0"/>
              <a:t>as merry as a cricket, as poor as a church mouth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Nominal</a:t>
            </a:r>
            <a:r>
              <a:rPr lang="en-US" dirty="0" smtClean="0"/>
              <a:t> (couch potato, Jack-of all trades)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Verbal</a:t>
            </a:r>
            <a:r>
              <a:rPr lang="en-US" dirty="0" smtClean="0"/>
              <a:t> (</a:t>
            </a:r>
            <a:r>
              <a:rPr lang="en-US" i="1" dirty="0" smtClean="0"/>
              <a:t>to kick the bucket, to beat about the bush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Proverbs and sayings </a:t>
            </a:r>
            <a:r>
              <a:rPr lang="en-US" dirty="0" smtClean="0"/>
              <a:t>(</a:t>
            </a:r>
            <a:r>
              <a:rPr lang="en-US" i="1" dirty="0" smtClean="0"/>
              <a:t>No pain, no gain. An apple a day keeps a doctor away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Exclamations</a:t>
            </a:r>
            <a:r>
              <a:rPr lang="en-US" dirty="0" smtClean="0"/>
              <a:t> (Wake up and smell the coffee! Break a leg!)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178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Question 1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Typology of English words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units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ru-RU" dirty="0" smtClean="0"/>
              <a:t>↙</a:t>
            </a:r>
            <a:r>
              <a:rPr lang="en-US" dirty="0" smtClean="0"/>
              <a:t>                      </a:t>
            </a:r>
            <a:r>
              <a:rPr lang="ru-RU" dirty="0" smtClean="0"/>
              <a:t>↘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5000" dirty="0" smtClean="0"/>
              <a:t>Words </a:t>
            </a:r>
            <a:r>
              <a:rPr lang="en-US" sz="5000" dirty="0" smtClean="0"/>
              <a:t>             Idioms</a:t>
            </a:r>
            <a:endParaRPr lang="en-US" sz="5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054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865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6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word </a:t>
            </a:r>
            <a:r>
              <a:rPr lang="en-US" sz="6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6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6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basic </a:t>
            </a:r>
            <a:r>
              <a:rPr lang="en-US" sz="6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andsemantically</a:t>
            </a:r>
            <a:r>
              <a:rPr lang="en-US" sz="6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indivisible unit of the language performing the nominative (naming) function.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35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eniusbrainteasers.com/archive/2017/03/24/37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5832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60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language </a:t>
            </a:r>
          </a:p>
          <a:p>
            <a:pPr marL="0" indent="0" algn="ctr">
              <a:buNone/>
            </a:pP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terms of number of words) </a:t>
            </a:r>
          </a:p>
          <a:p>
            <a:pPr marL="0" indent="0">
              <a:buNone/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↙           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                 ↘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big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     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average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    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endParaRPr lang="en-US" sz="10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words </a:t>
            </a:r>
            <a:r>
              <a:rPr lang="en-US" sz="1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(English – 500,000 – 5,000 000 words,                        </a:t>
            </a:r>
            <a:r>
              <a:rPr lang="en-US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words (Latin, Sanskrit – 100-200,ooo words)                        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(10,000, native tribes’ languages)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Chinese, Russian, 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French, German)</a:t>
            </a:r>
            <a:endParaRPr lang="en-US" sz="15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19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Lexical Universals:</a:t>
            </a:r>
          </a:p>
          <a:p>
            <a:pPr marL="0" indent="0" algn="ctr">
              <a:buNone/>
            </a:pPr>
            <a:endParaRPr lang="en-US" sz="4000" b="1" u="sng" dirty="0" smtClean="0"/>
          </a:p>
          <a:p>
            <a:pPr>
              <a:buFontTx/>
              <a:buChar char="-"/>
            </a:pPr>
            <a:r>
              <a:rPr lang="en-US" sz="4000" dirty="0" smtClean="0"/>
              <a:t>words like “black” and “white”,</a:t>
            </a:r>
          </a:p>
          <a:p>
            <a:pPr>
              <a:buFontTx/>
              <a:buChar char="-"/>
            </a:pPr>
            <a:r>
              <a:rPr lang="en-US" sz="4000" dirty="0"/>
              <a:t>p</a:t>
            </a:r>
            <a:r>
              <a:rPr lang="en-US" sz="4000" dirty="0" smtClean="0"/>
              <a:t>arts of the body,</a:t>
            </a:r>
          </a:p>
          <a:p>
            <a:pPr>
              <a:buFontTx/>
              <a:buChar char="-"/>
            </a:pPr>
            <a:r>
              <a:rPr lang="en-US" sz="4000" dirty="0" smtClean="0"/>
              <a:t>metaphors,</a:t>
            </a:r>
          </a:p>
          <a:p>
            <a:pPr>
              <a:buFontTx/>
              <a:buChar char="-"/>
            </a:pPr>
            <a:r>
              <a:rPr lang="en-US" sz="4000" dirty="0" smtClean="0"/>
              <a:t>names of relatives,</a:t>
            </a:r>
          </a:p>
          <a:p>
            <a:pPr>
              <a:buFontTx/>
              <a:buChar char="-"/>
            </a:pPr>
            <a:r>
              <a:rPr lang="en-US" sz="4000" dirty="0" smtClean="0"/>
              <a:t>names of animal, etc.,</a:t>
            </a:r>
          </a:p>
          <a:p>
            <a:pPr>
              <a:buFontTx/>
              <a:buChar char="-"/>
            </a:pPr>
            <a:r>
              <a:rPr lang="en-US" sz="4000" dirty="0"/>
              <a:t>a</a:t>
            </a:r>
            <a:r>
              <a:rPr lang="en-US" sz="4000" dirty="0" smtClean="0"/>
              <a:t>ny language can develop new words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algn="ctr">
              <a:buFontTx/>
              <a:buChar char="-"/>
            </a:pPr>
            <a:endParaRPr lang="en-US" sz="4000" dirty="0" smtClean="0"/>
          </a:p>
          <a:p>
            <a:pPr algn="ctr">
              <a:buFontTx/>
              <a:buChar char="-"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                               </a:t>
            </a:r>
            <a:endParaRPr lang="en-US" sz="4000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8703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87B412-6AAC-4051-AF40-DC1317A403AD}"/>
</file>

<file path=customXml/itemProps2.xml><?xml version="1.0" encoding="utf-8"?>
<ds:datastoreItem xmlns:ds="http://schemas.openxmlformats.org/officeDocument/2006/customXml" ds:itemID="{15E6474B-2413-4F66-BCA2-68AA16CD84D1}"/>
</file>

<file path=customXml/itemProps3.xml><?xml version="1.0" encoding="utf-8"?>
<ds:datastoreItem xmlns:ds="http://schemas.openxmlformats.org/officeDocument/2006/customXml" ds:itemID="{512FCB8C-BFAC-4AB5-BF9A-6D3137C11B7F}"/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548</Words>
  <Application>Microsoft Office PowerPoint</Application>
  <PresentationFormat>Экран (4:3)</PresentationFormat>
  <Paragraphs>113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Lexical units</vt:lpstr>
      <vt:lpstr>Слайд 6</vt:lpstr>
      <vt:lpstr>Слайд 7</vt:lpstr>
      <vt:lpstr>Слайд 8</vt:lpstr>
      <vt:lpstr>Слайд 9</vt:lpstr>
      <vt:lpstr>Guess the part of the body</vt:lpstr>
      <vt:lpstr>Слайд 11</vt:lpstr>
      <vt:lpstr>Specific English words</vt:lpstr>
      <vt:lpstr>Слайд 13</vt:lpstr>
      <vt:lpstr>Silly </vt:lpstr>
      <vt:lpstr>Facepalm </vt:lpstr>
      <vt:lpstr>Pimp </vt:lpstr>
      <vt:lpstr>Слайд 17</vt:lpstr>
      <vt:lpstr>Слайд 18</vt:lpstr>
      <vt:lpstr>Types of word formation</vt:lpstr>
      <vt:lpstr>Слайд 20</vt:lpstr>
      <vt:lpstr>Слайд 21</vt:lpstr>
      <vt:lpstr>Слайд 22</vt:lpstr>
      <vt:lpstr>Слайд 23</vt:lpstr>
      <vt:lpstr>Слайд 24</vt:lpstr>
      <vt:lpstr>Слайд 25</vt:lpstr>
      <vt:lpstr>To have eyes in the back of one’s head</vt:lpstr>
      <vt:lpstr>Слайд 27</vt:lpstr>
      <vt:lpstr>Слайд 28</vt:lpstr>
      <vt:lpstr>Слайд 29</vt:lpstr>
      <vt:lpstr>Слайд 30</vt:lpstr>
      <vt:lpstr>Слайд 31</vt:lpstr>
      <vt:lpstr>Structural types of idioms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141</cp:revision>
  <dcterms:created xsi:type="dcterms:W3CDTF">2019-09-01T08:37:24Z</dcterms:created>
  <dcterms:modified xsi:type="dcterms:W3CDTF">2022-03-23T10:27:03Z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