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6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3" r:id="rId4"/>
    <p:sldId id="258" r:id="rId5"/>
    <p:sldId id="299" r:id="rId6"/>
    <p:sldId id="328" r:id="rId7"/>
    <p:sldId id="321" r:id="rId8"/>
    <p:sldId id="330" r:id="rId9"/>
    <p:sldId id="331" r:id="rId10"/>
    <p:sldId id="332" r:id="rId11"/>
    <p:sldId id="284" r:id="rId12"/>
    <p:sldId id="292" r:id="rId13"/>
    <p:sldId id="270" r:id="rId14"/>
    <p:sldId id="333" r:id="rId15"/>
    <p:sldId id="302" r:id="rId16"/>
    <p:sldId id="334" r:id="rId17"/>
    <p:sldId id="335" r:id="rId18"/>
    <p:sldId id="336" r:id="rId19"/>
    <p:sldId id="272" r:id="rId20"/>
    <p:sldId id="304" r:id="rId21"/>
    <p:sldId id="295" r:id="rId22"/>
    <p:sldId id="322" r:id="rId23"/>
    <p:sldId id="337" r:id="rId24"/>
    <p:sldId id="323" r:id="rId25"/>
    <p:sldId id="339" r:id="rId26"/>
    <p:sldId id="325" r:id="rId27"/>
    <p:sldId id="326" r:id="rId28"/>
    <p:sldId id="324" r:id="rId29"/>
    <p:sldId id="317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9BA4C455-E93E-42CF-88AE-020221E2EF67}">
          <p14:sldIdLst>
            <p14:sldId id="256"/>
            <p14:sldId id="257"/>
            <p14:sldId id="273"/>
            <p14:sldId id="258"/>
            <p14:sldId id="299"/>
            <p14:sldId id="328"/>
            <p14:sldId id="321"/>
            <p14:sldId id="330"/>
            <p14:sldId id="331"/>
            <p14:sldId id="332"/>
            <p14:sldId id="284"/>
            <p14:sldId id="292"/>
            <p14:sldId id="270"/>
            <p14:sldId id="333"/>
            <p14:sldId id="302"/>
            <p14:sldId id="334"/>
            <p14:sldId id="335"/>
            <p14:sldId id="336"/>
            <p14:sldId id="272"/>
            <p14:sldId id="304"/>
          </p14:sldIdLst>
        </p14:section>
        <p14:section name="Раздел без заголовка" id="{72E970B6-36AD-4E14-AA8E-19A00CFE9BEB}">
          <p14:sldIdLst>
            <p14:sldId id="295"/>
            <p14:sldId id="322"/>
            <p14:sldId id="337"/>
            <p14:sldId id="323"/>
            <p14:sldId id="339"/>
            <p14:sldId id="325"/>
            <p14:sldId id="326"/>
            <p14:sldId id="324"/>
            <p14:sldId id="31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37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ustomXml" Target="../customXml/item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E6E53-1B2D-4B3A-A87A-4156C8CEBBFD}" type="datetimeFigureOut">
              <a:rPr lang="ru-RU" smtClean="0"/>
              <a:pPr/>
              <a:t>16.03.2022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1DC59-10B6-4623-AA18-1B5365A6AD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E6E53-1B2D-4B3A-A87A-4156C8CEBBFD}" type="datetimeFigureOut">
              <a:rPr lang="ru-RU" smtClean="0"/>
              <a:pPr/>
              <a:t>16.03.2022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1DC59-10B6-4623-AA18-1B5365A6AD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E6E53-1B2D-4B3A-A87A-4156C8CEBBFD}" type="datetimeFigureOut">
              <a:rPr lang="ru-RU" smtClean="0"/>
              <a:pPr/>
              <a:t>16.03.2022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1DC59-10B6-4623-AA18-1B5365A6AD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E6E53-1B2D-4B3A-A87A-4156C8CEBBFD}" type="datetimeFigureOut">
              <a:rPr lang="ru-RU" smtClean="0"/>
              <a:pPr/>
              <a:t>16.03.2022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1DC59-10B6-4623-AA18-1B5365A6AD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E6E53-1B2D-4B3A-A87A-4156C8CEBBFD}" type="datetimeFigureOut">
              <a:rPr lang="ru-RU" smtClean="0"/>
              <a:pPr/>
              <a:t>16.03.2022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1DC59-10B6-4623-AA18-1B5365A6AD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E6E53-1B2D-4B3A-A87A-4156C8CEBBFD}" type="datetimeFigureOut">
              <a:rPr lang="ru-RU" smtClean="0"/>
              <a:pPr/>
              <a:t>16.03.2022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1DC59-10B6-4623-AA18-1B5365A6AD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E6E53-1B2D-4B3A-A87A-4156C8CEBBFD}" type="datetimeFigureOut">
              <a:rPr lang="ru-RU" smtClean="0"/>
              <a:pPr/>
              <a:t>16.03.2022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1DC59-10B6-4623-AA18-1B5365A6AD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E6E53-1B2D-4B3A-A87A-4156C8CEBBFD}" type="datetimeFigureOut">
              <a:rPr lang="ru-RU" smtClean="0"/>
              <a:pPr/>
              <a:t>16.03.2022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1DC59-10B6-4623-AA18-1B5365A6AD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E6E53-1B2D-4B3A-A87A-4156C8CEBBFD}" type="datetimeFigureOut">
              <a:rPr lang="ru-RU" smtClean="0"/>
              <a:pPr/>
              <a:t>16.03.2022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1DC59-10B6-4623-AA18-1B5365A6AD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E6E53-1B2D-4B3A-A87A-4156C8CEBBFD}" type="datetimeFigureOut">
              <a:rPr lang="ru-RU" smtClean="0"/>
              <a:pPr/>
              <a:t>16.03.2022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1DC59-10B6-4623-AA18-1B5365A6AD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E6E53-1B2D-4B3A-A87A-4156C8CEBBFD}" type="datetimeFigureOut">
              <a:rPr lang="ru-RU" smtClean="0"/>
              <a:pPr/>
              <a:t>16.03.2022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1DC59-10B6-4623-AA18-1B5365A6AD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FE6E53-1B2D-4B3A-A87A-4156C8CEBBFD}" type="datetimeFigureOut">
              <a:rPr lang="ru-RU" smtClean="0"/>
              <a:pPr/>
              <a:t>16.03.2022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41DC59-10B6-4623-AA18-1B5365A6AD3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571480"/>
            <a:ext cx="8105554" cy="571504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Typology of English </a:t>
            </a:r>
            <a:endParaRPr lang="ru-RU" sz="162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6237312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4000" b="1" dirty="0"/>
              <a:t>Specific English </a:t>
            </a:r>
            <a:r>
              <a:rPr lang="en-US" sz="4000" b="1" dirty="0" smtClean="0"/>
              <a:t>consonants: </a:t>
            </a:r>
            <a:endParaRPr lang="en-US" sz="4000" dirty="0"/>
          </a:p>
          <a:p>
            <a:pPr>
              <a:spcBef>
                <a:spcPts val="0"/>
              </a:spcBef>
            </a:pPr>
            <a:r>
              <a:rPr lang="en-US" sz="4000" dirty="0" smtClean="0"/>
              <a:t>there are no palatalized consonants</a:t>
            </a:r>
            <a:r>
              <a:rPr lang="ru-RU" sz="4000" dirty="0" smtClean="0"/>
              <a:t>;</a:t>
            </a:r>
            <a:endParaRPr lang="ru-RU" sz="4000" dirty="0"/>
          </a:p>
          <a:p>
            <a:pPr>
              <a:spcBef>
                <a:spcPts val="0"/>
              </a:spcBef>
            </a:pPr>
            <a:r>
              <a:rPr lang="ru-RU" sz="4000" dirty="0" smtClean="0"/>
              <a:t>Ɵ</a:t>
            </a:r>
            <a:r>
              <a:rPr lang="en-US" sz="4000" dirty="0" smtClean="0"/>
              <a:t>,</a:t>
            </a:r>
            <a:r>
              <a:rPr lang="ru-RU" sz="4000" dirty="0" smtClean="0"/>
              <a:t> ð</a:t>
            </a:r>
            <a:r>
              <a:rPr lang="en-US" sz="4000" dirty="0" smtClean="0"/>
              <a:t>,</a:t>
            </a:r>
            <a:r>
              <a:rPr lang="ru-RU" sz="4000" dirty="0" smtClean="0"/>
              <a:t> </a:t>
            </a:r>
            <a:r>
              <a:rPr lang="en-US" sz="4000" dirty="0" smtClean="0"/>
              <a:t>p, h, </a:t>
            </a:r>
            <a:r>
              <a:rPr lang="ru-RU" sz="4000" dirty="0" smtClean="0"/>
              <a:t>ŋ</a:t>
            </a:r>
            <a:r>
              <a:rPr lang="en-US" sz="4000" dirty="0" smtClean="0"/>
              <a:t>,</a:t>
            </a:r>
            <a:r>
              <a:rPr lang="ru-RU" sz="4000" dirty="0" smtClean="0"/>
              <a:t> </a:t>
            </a:r>
            <a:r>
              <a:rPr lang="en-US" sz="4000" dirty="0" smtClean="0"/>
              <a:t>r, w, </a:t>
            </a:r>
            <a:r>
              <a:rPr lang="ru-RU" sz="4000" dirty="0" smtClean="0"/>
              <a:t>ʒ</a:t>
            </a:r>
            <a:r>
              <a:rPr lang="en-US" sz="4000" dirty="0" smtClean="0"/>
              <a:t>,</a:t>
            </a:r>
            <a:r>
              <a:rPr lang="ru-RU" sz="4000" dirty="0" smtClean="0"/>
              <a:t> ʤ</a:t>
            </a:r>
            <a:r>
              <a:rPr lang="en-US" sz="4000" dirty="0" smtClean="0"/>
              <a:t>, </a:t>
            </a:r>
            <a:r>
              <a:rPr lang="en-US" sz="4000" dirty="0"/>
              <a:t>etc</a:t>
            </a:r>
            <a:r>
              <a:rPr lang="en-US" sz="4000" dirty="0" smtClean="0"/>
              <a:t>.</a:t>
            </a:r>
          </a:p>
          <a:p>
            <a:pPr>
              <a:spcBef>
                <a:spcPts val="0"/>
              </a:spcBef>
            </a:pPr>
            <a:r>
              <a:rPr lang="en-US" sz="4000" dirty="0"/>
              <a:t>m</a:t>
            </a:r>
            <a:r>
              <a:rPr lang="ru-RU" sz="4000" dirty="0"/>
              <a:t>, </a:t>
            </a:r>
            <a:r>
              <a:rPr lang="en-US" sz="4000" dirty="0"/>
              <a:t>n</a:t>
            </a:r>
            <a:r>
              <a:rPr lang="ru-RU" sz="4000" dirty="0"/>
              <a:t>, ŋ </a:t>
            </a:r>
            <a:endParaRPr lang="en-US" sz="4000" dirty="0" smtClean="0"/>
          </a:p>
          <a:p>
            <a:pPr>
              <a:spcBef>
                <a:spcPts val="0"/>
              </a:spcBef>
            </a:pPr>
            <a:r>
              <a:rPr lang="en-US" sz="4000" dirty="0" err="1"/>
              <a:t>t,d,n,s,z</a:t>
            </a:r>
            <a:r>
              <a:rPr lang="en-US" sz="4000" dirty="0"/>
              <a:t> </a:t>
            </a:r>
            <a:endParaRPr lang="en-US" sz="4000" dirty="0" smtClean="0"/>
          </a:p>
          <a:p>
            <a:pPr>
              <a:spcBef>
                <a:spcPts val="0"/>
              </a:spcBef>
            </a:pPr>
            <a:r>
              <a:rPr lang="en-US" sz="4000" dirty="0" smtClean="0"/>
              <a:t>P, t, k</a:t>
            </a:r>
          </a:p>
          <a:p>
            <a:pPr>
              <a:spcBef>
                <a:spcPts val="0"/>
              </a:spcBef>
            </a:pPr>
            <a:r>
              <a:rPr lang="en-US" sz="4000" dirty="0" smtClean="0"/>
              <a:t>[Ŋ] can be used only at the end of the word or syllable, while [h] is never used at the end of the word.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2984663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cf.ppt-online.org/files1/slide/k/kZ3HaOzVK5Is4PGNJqh0SAopMFgelLiYxwfvmn8Q9/slide-2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848" y="975297"/>
            <a:ext cx="6242304" cy="4675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cf.ppt-online.org/files1/slide/1/1pLsTqbktuS6r9fOCvX8IHJAVQcKynxw54Wmhie2R/slide-1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848" y="903859"/>
            <a:ext cx="6242304" cy="4675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Question 2</a:t>
            </a:r>
            <a:endParaRPr lang="en-US" sz="4000" dirty="0" smtClean="0"/>
          </a:p>
          <a:p>
            <a:pPr algn="ctr">
              <a:buNone/>
            </a:pPr>
            <a:r>
              <a:rPr lang="en-US" sz="9600" b="1" u="sng" dirty="0" smtClean="0"/>
              <a:t>English </a:t>
            </a:r>
            <a:r>
              <a:rPr lang="en-US" sz="9600" b="1" u="sng" dirty="0" smtClean="0"/>
              <a:t>word stress </a:t>
            </a:r>
          </a:p>
          <a:p>
            <a:pPr algn="ctr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4.bp.blogspot.com/-tEic9EiWo4k/T_WD24P6u-I/AAAAAAAAAaM/PUOQtBGiT9Q/s1600/artel3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41" y="333375"/>
            <a:ext cx="7723717" cy="579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46657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6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6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Stress</a:t>
            </a:r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smtClean="0"/>
              <a:t>or </a:t>
            </a:r>
            <a:r>
              <a:rPr lang="en-US" sz="6000" b="1" i="1" dirty="0"/>
              <a:t>accent</a:t>
            </a:r>
            <a:r>
              <a:rPr lang="en-US" sz="6000" dirty="0"/>
              <a:t> is the relative emphasis or prominence given to a certain syllable in a </a:t>
            </a:r>
            <a:r>
              <a:rPr lang="en-US" sz="6000" dirty="0" smtClean="0"/>
              <a:t>word.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0255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lnSpcReduction="10000"/>
          </a:bodyPr>
          <a:lstStyle/>
          <a:p>
            <a:r>
              <a:rPr lang="en-US" b="1" dirty="0" err="1"/>
              <a:t>cli</a:t>
            </a:r>
            <a:r>
              <a:rPr lang="en-US" dirty="0" err="1"/>
              <a:t>·mate</a:t>
            </a:r>
            <a:endParaRPr lang="en-US" dirty="0"/>
          </a:p>
          <a:p>
            <a:r>
              <a:rPr lang="en-US" dirty="0"/>
              <a:t>(/</a:t>
            </a:r>
            <a:r>
              <a:rPr lang="en-US" b="1" dirty="0"/>
              <a:t>ˈ</a:t>
            </a:r>
            <a:r>
              <a:rPr lang="en-US" b="1" dirty="0" err="1"/>
              <a:t>klaɪ</a:t>
            </a:r>
            <a:r>
              <a:rPr lang="en-US" dirty="0" err="1"/>
              <a:t>.mɪt</a:t>
            </a:r>
            <a:r>
              <a:rPr lang="en-US" dirty="0"/>
              <a:t>/)</a:t>
            </a:r>
          </a:p>
          <a:p>
            <a:r>
              <a:rPr lang="en-US" b="1" dirty="0" err="1"/>
              <a:t>crit</a:t>
            </a:r>
            <a:r>
              <a:rPr lang="en-US" dirty="0" err="1"/>
              <a:t>·ic</a:t>
            </a:r>
            <a:endParaRPr lang="en-US" dirty="0"/>
          </a:p>
          <a:p>
            <a:r>
              <a:rPr lang="en-US" dirty="0"/>
              <a:t>(/</a:t>
            </a:r>
            <a:r>
              <a:rPr lang="en-US" b="1" dirty="0"/>
              <a:t>ˈ</a:t>
            </a:r>
            <a:r>
              <a:rPr lang="en-US" b="1" dirty="0" err="1"/>
              <a:t>krɪt</a:t>
            </a:r>
            <a:r>
              <a:rPr lang="en-US" dirty="0" err="1"/>
              <a:t>.ɪk</a:t>
            </a:r>
            <a:r>
              <a:rPr lang="en-US" dirty="0"/>
              <a:t>/)</a:t>
            </a:r>
          </a:p>
          <a:p>
            <a:r>
              <a:rPr lang="en-US" b="1" dirty="0" err="1"/>
              <a:t>dia</a:t>
            </a:r>
            <a:r>
              <a:rPr lang="en-US" dirty="0" err="1"/>
              <a:t>·mond</a:t>
            </a:r>
            <a:endParaRPr lang="en-US" dirty="0"/>
          </a:p>
          <a:p>
            <a:r>
              <a:rPr lang="en-US" dirty="0"/>
              <a:t>(/</a:t>
            </a:r>
            <a:r>
              <a:rPr lang="en-US" b="1" dirty="0"/>
              <a:t>ˈ</a:t>
            </a:r>
            <a:r>
              <a:rPr lang="en-US" b="1" dirty="0" err="1"/>
              <a:t>daɪ</a:t>
            </a:r>
            <a:r>
              <a:rPr lang="en-US" dirty="0" err="1"/>
              <a:t>.mənd</a:t>
            </a:r>
            <a:r>
              <a:rPr lang="en-US" dirty="0"/>
              <a:t>/)</a:t>
            </a:r>
          </a:p>
          <a:p>
            <a:r>
              <a:rPr lang="en-US" b="1" dirty="0" err="1"/>
              <a:t>el</a:t>
            </a:r>
            <a:r>
              <a:rPr lang="en-US" dirty="0" err="1"/>
              <a:t>·e·phant</a:t>
            </a:r>
            <a:endParaRPr lang="en-US" dirty="0"/>
          </a:p>
          <a:p>
            <a:r>
              <a:rPr lang="en-US" dirty="0"/>
              <a:t>(/</a:t>
            </a:r>
            <a:r>
              <a:rPr lang="en-US" b="1" dirty="0"/>
              <a:t>ˈ</a:t>
            </a:r>
            <a:r>
              <a:rPr lang="en-US" b="1" dirty="0" err="1"/>
              <a:t>ɛl</a:t>
            </a:r>
            <a:r>
              <a:rPr lang="en-US" dirty="0" err="1"/>
              <a:t>.ə.fənt</a:t>
            </a:r>
            <a:r>
              <a:rPr lang="en-US" dirty="0"/>
              <a:t>/)</a:t>
            </a:r>
          </a:p>
          <a:p>
            <a:r>
              <a:rPr lang="en-US" b="1" dirty="0" err="1"/>
              <a:t>en</a:t>
            </a:r>
            <a:r>
              <a:rPr lang="en-US" dirty="0" err="1"/>
              <a:t>·ve·lope</a:t>
            </a:r>
            <a:endParaRPr lang="en-US" dirty="0"/>
          </a:p>
          <a:p>
            <a:r>
              <a:rPr lang="en-US" dirty="0"/>
              <a:t>(/</a:t>
            </a:r>
            <a:r>
              <a:rPr lang="en-US" b="1" dirty="0"/>
              <a:t>ˈ</a:t>
            </a:r>
            <a:r>
              <a:rPr lang="en-US" b="1" dirty="0" err="1"/>
              <a:t>ɛn</a:t>
            </a:r>
            <a:r>
              <a:rPr lang="en-US" dirty="0" err="1"/>
              <a:t>vəˌloʊp</a:t>
            </a:r>
            <a:r>
              <a:rPr lang="en-US" dirty="0" smtClean="0"/>
              <a:t>/)</a:t>
            </a:r>
            <a:endParaRPr lang="en-US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57754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des·</a:t>
            </a:r>
            <a:r>
              <a:rPr lang="en-US" b="1" dirty="0" err="1"/>
              <a:t>sert</a:t>
            </a:r>
            <a:endParaRPr lang="en-US" dirty="0"/>
          </a:p>
          <a:p>
            <a:r>
              <a:rPr lang="en-US" dirty="0"/>
              <a:t>(/</a:t>
            </a:r>
            <a:r>
              <a:rPr lang="en-US" dirty="0" err="1"/>
              <a:t>dɪ</a:t>
            </a:r>
            <a:r>
              <a:rPr lang="en-US" dirty="0"/>
              <a:t>.</a:t>
            </a:r>
            <a:r>
              <a:rPr lang="en-US" b="1" dirty="0"/>
              <a:t>ˈ</a:t>
            </a:r>
            <a:r>
              <a:rPr lang="en-US" b="1" dirty="0" err="1"/>
              <a:t>zɜrt</a:t>
            </a:r>
            <a:r>
              <a:rPr lang="en-US" dirty="0"/>
              <a:t>/)</a:t>
            </a:r>
          </a:p>
          <a:p>
            <a:r>
              <a:rPr lang="en-US" dirty="0" err="1"/>
              <a:t>di·</a:t>
            </a:r>
            <a:r>
              <a:rPr lang="en-US" b="1" dirty="0" err="1"/>
              <a:t>sease</a:t>
            </a:r>
            <a:endParaRPr lang="en-US" dirty="0"/>
          </a:p>
          <a:p>
            <a:r>
              <a:rPr lang="en-US" dirty="0"/>
              <a:t>(/</a:t>
            </a:r>
            <a:r>
              <a:rPr lang="en-US" dirty="0" err="1"/>
              <a:t>dɪ</a:t>
            </a:r>
            <a:r>
              <a:rPr lang="en-US" dirty="0"/>
              <a:t>.</a:t>
            </a:r>
            <a:r>
              <a:rPr lang="en-US" b="1" dirty="0"/>
              <a:t>ˈ</a:t>
            </a:r>
            <a:r>
              <a:rPr lang="en-US" b="1" dirty="0" err="1"/>
              <a:t>ziz</a:t>
            </a:r>
            <a:r>
              <a:rPr lang="en-US" dirty="0"/>
              <a:t>/)</a:t>
            </a:r>
          </a:p>
          <a:p>
            <a:r>
              <a:rPr lang="en-US" dirty="0" err="1"/>
              <a:t>ex·</a:t>
            </a:r>
            <a:r>
              <a:rPr lang="en-US" b="1" dirty="0" err="1"/>
              <a:t>tent</a:t>
            </a:r>
            <a:endParaRPr lang="en-US" dirty="0"/>
          </a:p>
          <a:p>
            <a:r>
              <a:rPr lang="en-US" dirty="0"/>
              <a:t>(/</a:t>
            </a:r>
            <a:r>
              <a:rPr lang="en-US" dirty="0" err="1"/>
              <a:t>ɪk</a:t>
            </a:r>
            <a:r>
              <a:rPr lang="en-US" dirty="0"/>
              <a:t>.</a:t>
            </a:r>
            <a:r>
              <a:rPr lang="en-US" b="1" dirty="0"/>
              <a:t>ˈ</a:t>
            </a:r>
            <a:r>
              <a:rPr lang="en-US" b="1" dirty="0" err="1"/>
              <a:t>stɛnt</a:t>
            </a:r>
            <a:r>
              <a:rPr lang="en-US" dirty="0"/>
              <a:t>/)</a:t>
            </a:r>
          </a:p>
          <a:p>
            <a:r>
              <a:rPr lang="en-US" dirty="0" err="1"/>
              <a:t>ho·</a:t>
            </a:r>
            <a:r>
              <a:rPr lang="en-US" b="1" dirty="0" err="1"/>
              <a:t>tel</a:t>
            </a:r>
            <a:endParaRPr lang="en-US" dirty="0"/>
          </a:p>
          <a:p>
            <a:r>
              <a:rPr lang="en-US" dirty="0"/>
              <a:t>(/</a:t>
            </a:r>
            <a:r>
              <a:rPr lang="en-US" dirty="0" err="1"/>
              <a:t>hoʊ</a:t>
            </a:r>
            <a:r>
              <a:rPr lang="en-US" dirty="0"/>
              <a:t>.</a:t>
            </a:r>
            <a:r>
              <a:rPr lang="en-US" b="1" dirty="0"/>
              <a:t>ˈ</a:t>
            </a:r>
            <a:r>
              <a:rPr lang="en-US" b="1" dirty="0" err="1"/>
              <a:t>tɛl</a:t>
            </a:r>
            <a:r>
              <a:rPr lang="en-US" dirty="0"/>
              <a:t>/)</a:t>
            </a:r>
          </a:p>
          <a:p>
            <a:r>
              <a:rPr lang="en-US" dirty="0" err="1"/>
              <a:t>ma·</a:t>
            </a:r>
            <a:r>
              <a:rPr lang="en-US" b="1" dirty="0" err="1"/>
              <a:t>chine</a:t>
            </a:r>
            <a:endParaRPr lang="en-US" dirty="0"/>
          </a:p>
          <a:p>
            <a:r>
              <a:rPr lang="en-US" dirty="0"/>
              <a:t>(/</a:t>
            </a:r>
            <a:r>
              <a:rPr lang="en-US" dirty="0" err="1"/>
              <a:t>mə</a:t>
            </a:r>
            <a:r>
              <a:rPr lang="en-US" dirty="0"/>
              <a:t>.</a:t>
            </a:r>
            <a:r>
              <a:rPr lang="en-US" b="1" dirty="0"/>
              <a:t>ˈ</a:t>
            </a:r>
            <a:r>
              <a:rPr lang="en-US" b="1" dirty="0" err="1"/>
              <a:t>ʃin</a:t>
            </a:r>
            <a:r>
              <a:rPr lang="en-US" dirty="0"/>
              <a:t>/)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08990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32656"/>
            <a:ext cx="8435280" cy="5793507"/>
          </a:xfrm>
        </p:spPr>
        <p:txBody>
          <a:bodyPr>
            <a:normAutofit/>
          </a:bodyPr>
          <a:lstStyle/>
          <a:p>
            <a:pPr indent="342900" algn="just">
              <a:buNone/>
            </a:pPr>
            <a:r>
              <a:rPr lang="en-US" sz="5000" b="1" u="sng" dirty="0" smtClean="0"/>
              <a:t>Types of word stress</a:t>
            </a:r>
          </a:p>
          <a:p>
            <a:pPr indent="342900" algn="just">
              <a:buNone/>
            </a:pPr>
            <a:endParaRPr lang="en-US" b="1" u="sng" dirty="0"/>
          </a:p>
          <a:p>
            <a:pPr marL="914400" indent="-571500" algn="just">
              <a:buFontTx/>
              <a:buChar char="-"/>
            </a:pPr>
            <a:r>
              <a:rPr lang="en-US" sz="4000" b="1" dirty="0" smtClean="0"/>
              <a:t>Dynamic, musical, quantitative</a:t>
            </a:r>
            <a:endParaRPr lang="en-US" sz="4000" b="1" dirty="0"/>
          </a:p>
          <a:p>
            <a:pPr marL="914400" indent="-571500" algn="just">
              <a:buFontTx/>
              <a:buChar char="-"/>
            </a:pPr>
            <a:r>
              <a:rPr lang="en-US" sz="4000" b="1" dirty="0"/>
              <a:t>Fixed </a:t>
            </a:r>
            <a:r>
              <a:rPr lang="en-US" sz="4000" b="1" dirty="0" smtClean="0"/>
              <a:t>and free</a:t>
            </a:r>
            <a:endParaRPr lang="en-US" sz="4000" b="1" dirty="0"/>
          </a:p>
          <a:p>
            <a:pPr marL="914400" indent="-571500" algn="just">
              <a:buFontTx/>
              <a:buChar char="-"/>
            </a:pPr>
            <a:r>
              <a:rPr lang="en-US" sz="4000" b="1" dirty="0"/>
              <a:t>Primary and secondary </a:t>
            </a:r>
          </a:p>
          <a:p>
            <a:pPr marL="914400" indent="-571500" algn="just">
              <a:buFontTx/>
              <a:buChar char="-"/>
            </a:pPr>
            <a:r>
              <a:rPr lang="en-US" sz="4000" b="1" dirty="0" smtClean="0"/>
              <a:t>Word-forming and word-changing  </a:t>
            </a:r>
            <a:endParaRPr lang="en-US" sz="4000" b="1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72637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indent="342900" algn="just">
              <a:buNone/>
            </a:pPr>
            <a:r>
              <a:rPr lang="en-US" sz="4000" b="1" u="sng" dirty="0" smtClean="0"/>
              <a:t>English word </a:t>
            </a:r>
            <a:r>
              <a:rPr lang="en-US" sz="4000" b="1" u="sng" dirty="0" smtClean="0"/>
              <a:t>stress</a:t>
            </a:r>
            <a:endParaRPr lang="en-US" sz="4000" b="1" u="sng" dirty="0" smtClean="0"/>
          </a:p>
          <a:p>
            <a:pPr marL="914400" indent="-571500" algn="just">
              <a:buFontTx/>
              <a:buChar char="-"/>
            </a:pPr>
            <a:r>
              <a:rPr lang="en-US" sz="4000" dirty="0" smtClean="0"/>
              <a:t>Dynamic</a:t>
            </a:r>
          </a:p>
          <a:p>
            <a:pPr marL="914400" indent="-571500" algn="just">
              <a:buFontTx/>
              <a:buChar char="-"/>
            </a:pPr>
            <a:r>
              <a:rPr lang="en-US" sz="4000" dirty="0" smtClean="0"/>
              <a:t>Fixed </a:t>
            </a:r>
          </a:p>
          <a:p>
            <a:pPr marL="914400" indent="-571500" algn="just">
              <a:buFontTx/>
              <a:buChar char="-"/>
            </a:pPr>
            <a:r>
              <a:rPr lang="en-US" sz="4000" dirty="0" smtClean="0"/>
              <a:t>Primary and secondary </a:t>
            </a:r>
          </a:p>
          <a:p>
            <a:pPr marL="914400" indent="-571500" algn="just">
              <a:buFontTx/>
              <a:buChar char="-"/>
            </a:pPr>
            <a:r>
              <a:rPr lang="en-US" sz="4000" dirty="0" smtClean="0"/>
              <a:t>word-changing  </a:t>
            </a:r>
          </a:p>
          <a:p>
            <a:pPr indent="342900" algn="just">
              <a:buNone/>
            </a:pPr>
            <a:endParaRPr lang="ru-RU" sz="4000" b="1" dirty="0" smtClean="0"/>
          </a:p>
          <a:p>
            <a:pPr indent="342900" algn="just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8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Typology of English phonetics 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fontScale="47500" lnSpcReduction="20000"/>
          </a:bodyPr>
          <a:lstStyle/>
          <a:p>
            <a:r>
              <a:rPr lang="en-US" sz="5400" b="1" u="sng" dirty="0" smtClean="0"/>
              <a:t>Teach</a:t>
            </a:r>
            <a:r>
              <a:rPr lang="en-US" sz="5400" dirty="0" smtClean="0"/>
              <a:t>er</a:t>
            </a:r>
            <a:endParaRPr lang="en-US" sz="5400" dirty="0"/>
          </a:p>
          <a:p>
            <a:r>
              <a:rPr lang="en-US" sz="5400" b="1" u="sng" dirty="0" smtClean="0"/>
              <a:t>Plas</a:t>
            </a:r>
            <a:r>
              <a:rPr lang="en-US" sz="5400" dirty="0" smtClean="0"/>
              <a:t>tic</a:t>
            </a:r>
            <a:endParaRPr lang="en-US" sz="5400" dirty="0"/>
          </a:p>
          <a:p>
            <a:r>
              <a:rPr lang="en-US" sz="5400" dirty="0" smtClean="0"/>
              <a:t>Inst</a:t>
            </a:r>
            <a:r>
              <a:rPr lang="en-US" sz="5400" b="1" dirty="0" smtClean="0"/>
              <a:t>ruc</a:t>
            </a:r>
            <a:r>
              <a:rPr lang="en-US" sz="5400" dirty="0" smtClean="0"/>
              <a:t>tion</a:t>
            </a:r>
            <a:endParaRPr lang="en-US" sz="5400" dirty="0"/>
          </a:p>
          <a:p>
            <a:r>
              <a:rPr lang="en-US" sz="5400" dirty="0"/>
              <a:t>Tele</a:t>
            </a:r>
            <a:r>
              <a:rPr lang="en-US" sz="5400" b="1" dirty="0"/>
              <a:t>vi</a:t>
            </a:r>
            <a:r>
              <a:rPr lang="en-US" sz="5400" dirty="0"/>
              <a:t>sion</a:t>
            </a:r>
          </a:p>
          <a:p>
            <a:r>
              <a:rPr lang="en-US" sz="5400" dirty="0"/>
              <a:t>Dic</a:t>
            </a:r>
            <a:r>
              <a:rPr lang="en-US" sz="5400" b="1" dirty="0"/>
              <a:t>ta</a:t>
            </a:r>
            <a:r>
              <a:rPr lang="en-US" sz="5400" dirty="0"/>
              <a:t>tion</a:t>
            </a:r>
          </a:p>
          <a:p>
            <a:r>
              <a:rPr lang="en-US" sz="5400" dirty="0"/>
              <a:t>Me</a:t>
            </a:r>
            <a:r>
              <a:rPr lang="en-US" sz="5400" b="1" dirty="0"/>
              <a:t>mo</a:t>
            </a:r>
            <a:r>
              <a:rPr lang="en-US" sz="5400" dirty="0"/>
              <a:t>rial</a:t>
            </a:r>
          </a:p>
          <a:p>
            <a:r>
              <a:rPr lang="en-US" sz="5400" b="1" dirty="0"/>
              <a:t>Vi</a:t>
            </a:r>
            <a:r>
              <a:rPr lang="en-US" sz="5400" dirty="0"/>
              <a:t>sual</a:t>
            </a:r>
          </a:p>
          <a:p>
            <a:r>
              <a:rPr lang="en-US" sz="5400" dirty="0"/>
              <a:t>Poli</a:t>
            </a:r>
            <a:r>
              <a:rPr lang="en-US" sz="5400" b="1" dirty="0"/>
              <a:t>ti</a:t>
            </a:r>
            <a:r>
              <a:rPr lang="en-US" sz="5400" dirty="0"/>
              <a:t>cian</a:t>
            </a:r>
          </a:p>
          <a:p>
            <a:r>
              <a:rPr lang="en-US" sz="5400" dirty="0"/>
              <a:t>Su</a:t>
            </a:r>
            <a:r>
              <a:rPr lang="en-US" sz="5400" b="1" dirty="0"/>
              <a:t>ffi</a:t>
            </a:r>
            <a:r>
              <a:rPr lang="en-US" sz="5400" dirty="0"/>
              <a:t>cient</a:t>
            </a:r>
          </a:p>
          <a:p>
            <a:r>
              <a:rPr lang="en-US" sz="5400" dirty="0"/>
              <a:t>de</a:t>
            </a:r>
            <a:r>
              <a:rPr lang="en-US" sz="5400" b="1" dirty="0"/>
              <a:t>li</a:t>
            </a:r>
            <a:r>
              <a:rPr lang="en-US" sz="5400" dirty="0"/>
              <a:t>cious</a:t>
            </a:r>
          </a:p>
          <a:p>
            <a:r>
              <a:rPr lang="en-US" sz="5400" b="1" dirty="0"/>
              <a:t>E</a:t>
            </a:r>
            <a:r>
              <a:rPr lang="en-US" sz="5400" dirty="0"/>
              <a:t>dible</a:t>
            </a:r>
          </a:p>
          <a:p>
            <a:r>
              <a:rPr lang="en-US" sz="5400" b="1" dirty="0"/>
              <a:t>Clas</a:t>
            </a:r>
            <a:r>
              <a:rPr lang="en-US" sz="5400" dirty="0"/>
              <a:t>sify</a:t>
            </a:r>
          </a:p>
          <a:p>
            <a:r>
              <a:rPr lang="en-US" sz="5400" b="1" dirty="0"/>
              <a:t>Bio</a:t>
            </a:r>
            <a:r>
              <a:rPr lang="en-US" sz="5400" dirty="0"/>
              <a:t>logy</a:t>
            </a:r>
          </a:p>
          <a:p>
            <a:pPr marL="0" indent="0">
              <a:buNone/>
            </a:pPr>
            <a:endParaRPr lang="ru-RU" sz="5000" dirty="0"/>
          </a:p>
        </p:txBody>
      </p:sp>
    </p:spTree>
    <p:extLst>
      <p:ext uri="{BB962C8B-B14F-4D97-AF65-F5344CB8AC3E}">
        <p14:creationId xmlns:p14="http://schemas.microsoft.com/office/powerpoint/2010/main" val="19051433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/>
          <a:lstStyle/>
          <a:p>
            <a:pPr algn="ctr">
              <a:buNone/>
            </a:pPr>
            <a:r>
              <a:rPr lang="en-US" b="1" u="sng" dirty="0" smtClean="0"/>
              <a:t>Question </a:t>
            </a:r>
            <a:r>
              <a:rPr lang="ru-RU" b="1" u="sng" dirty="0" smtClean="0"/>
              <a:t>3</a:t>
            </a:r>
          </a:p>
          <a:p>
            <a:pPr algn="ctr">
              <a:buNone/>
            </a:pPr>
            <a:endParaRPr lang="ru-RU" b="1" u="sng" dirty="0" smtClean="0"/>
          </a:p>
          <a:p>
            <a:pPr algn="ctr">
              <a:buNone/>
            </a:pPr>
            <a:r>
              <a:rPr lang="en-US" sz="7000" b="1" u="sng" dirty="0" smtClean="0"/>
              <a:t>Syllables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6000" b="1" dirty="0" smtClean="0"/>
              <a:t>A syllable </a:t>
            </a:r>
            <a:r>
              <a:rPr lang="en-US" sz="6000" dirty="0" smtClean="0"/>
              <a:t>is a part of </a:t>
            </a:r>
            <a:r>
              <a:rPr lang="en-US" sz="6000" dirty="0" smtClean="0"/>
              <a:t>a word and the basic unit of English rhythm. </a:t>
            </a:r>
          </a:p>
          <a:p>
            <a:pPr marL="0" indent="0">
              <a:buNone/>
            </a:pPr>
            <a:r>
              <a:rPr lang="en-US" sz="6000" b="1" dirty="0"/>
              <a:t>A syllable </a:t>
            </a:r>
            <a:r>
              <a:rPr lang="en-US" sz="6000" dirty="0"/>
              <a:t>is a combination of one vowel and one or more consonants. They are building blocks of words</a:t>
            </a:r>
            <a:r>
              <a:rPr lang="en-US" sz="6000" dirty="0" smtClean="0"/>
              <a:t>. </a:t>
            </a:r>
            <a:endParaRPr lang="ru-RU" sz="6000" dirty="0"/>
          </a:p>
          <a:p>
            <a:pPr marL="0" indent="0">
              <a:buNone/>
            </a:pP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5377021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pPr marL="0" indent="0">
              <a:buNone/>
            </a:pPr>
            <a:r>
              <a:rPr lang="en-US" sz="5000" dirty="0"/>
              <a:t>One English word can have one, two, three or more syllables.</a:t>
            </a:r>
            <a:endParaRPr lang="ru-RU" sz="5000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54691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image2.slideserve.com/4422345/three-syllable-words-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58019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77760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files.liveworksheets.com/def_files/2020/11/26/1126164856328202/112616485632820200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3374"/>
            <a:ext cx="7416824" cy="652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28705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r>
              <a:rPr lang="en-US" b="1" dirty="0"/>
              <a:t>Examples of Closed Syllables:</a:t>
            </a:r>
            <a:endParaRPr lang="en-US" dirty="0"/>
          </a:p>
          <a:p>
            <a:r>
              <a:rPr lang="en-US" dirty="0"/>
              <a:t>clock</a:t>
            </a:r>
          </a:p>
          <a:p>
            <a:r>
              <a:rPr lang="en-US" dirty="0"/>
              <a:t>truck</a:t>
            </a:r>
          </a:p>
          <a:p>
            <a:r>
              <a:rPr lang="en-US" dirty="0"/>
              <a:t>ask</a:t>
            </a:r>
          </a:p>
          <a:p>
            <a:r>
              <a:rPr lang="en-US" dirty="0"/>
              <a:t>bin</a:t>
            </a:r>
          </a:p>
          <a:p>
            <a:r>
              <a:rPr lang="en-US" dirty="0"/>
              <a:t>trim</a:t>
            </a:r>
          </a:p>
          <a:p>
            <a:r>
              <a:rPr lang="en-US" dirty="0"/>
              <a:t>gym</a:t>
            </a:r>
          </a:p>
          <a:p>
            <a:r>
              <a:rPr lang="en-US" dirty="0"/>
              <a:t>neck</a:t>
            </a:r>
          </a:p>
          <a:p>
            <a:r>
              <a:rPr lang="en-US" dirty="0"/>
              <a:t>if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97626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r>
              <a:rPr lang="en-US" b="1" dirty="0"/>
              <a:t>Examples of Open Syllables:</a:t>
            </a:r>
            <a:endParaRPr lang="en-US" dirty="0"/>
          </a:p>
          <a:p>
            <a:r>
              <a:rPr lang="en-US" dirty="0"/>
              <a:t>c</a:t>
            </a:r>
            <a:r>
              <a:rPr lang="en-US" dirty="0" smtClean="0"/>
              <a:t>ry</a:t>
            </a:r>
            <a:endParaRPr lang="en-US" dirty="0"/>
          </a:p>
          <a:p>
            <a:r>
              <a:rPr lang="en-US" dirty="0"/>
              <a:t>try</a:t>
            </a:r>
          </a:p>
          <a:p>
            <a:r>
              <a:rPr lang="en-US" dirty="0"/>
              <a:t>no</a:t>
            </a:r>
          </a:p>
          <a:p>
            <a:r>
              <a:rPr lang="en-US" dirty="0"/>
              <a:t>go</a:t>
            </a:r>
          </a:p>
          <a:p>
            <a:r>
              <a:rPr lang="en-US" dirty="0"/>
              <a:t>a</a:t>
            </a:r>
          </a:p>
          <a:p>
            <a:r>
              <a:rPr lang="en-US" dirty="0"/>
              <a:t>chew</a:t>
            </a:r>
          </a:p>
          <a:p>
            <a:r>
              <a:rPr lang="en-US" dirty="0"/>
              <a:t>brew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64948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files.liveworksheets.com/def_files/2020/11/26/1126164856328202/112616485632820200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473" y="333375"/>
            <a:ext cx="4487054" cy="579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56297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s://i.pinimg.com/originals/85/32/92/853292f9a5e28dd9c0c786e8cc4e5e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50" y="404813"/>
            <a:ext cx="7404100" cy="572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4818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en-US" sz="9100" b="1" dirty="0" smtClean="0">
                <a:latin typeface="Times New Roman" pitchFamily="18" charset="0"/>
                <a:cs typeface="Times New Roman" pitchFamily="18" charset="0"/>
              </a:rPr>
              <a:t>Questions to discuss</a:t>
            </a: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r>
              <a:rPr lang="en-US" sz="9100" dirty="0" smtClean="0">
                <a:latin typeface="Times New Roman" pitchFamily="18" charset="0"/>
                <a:cs typeface="Times New Roman" pitchFamily="18" charset="0"/>
              </a:rPr>
              <a:t>Phonemes.</a:t>
            </a:r>
          </a:p>
          <a:p>
            <a:pPr marL="514350" indent="-514350">
              <a:buAutoNum type="arabicPeriod"/>
            </a:pPr>
            <a:r>
              <a:rPr lang="en-US" sz="9100" dirty="0" smtClean="0">
                <a:latin typeface="Times New Roman" pitchFamily="18" charset="0"/>
                <a:cs typeface="Times New Roman" pitchFamily="18" charset="0"/>
              </a:rPr>
              <a:t>Stress.</a:t>
            </a:r>
          </a:p>
          <a:p>
            <a:pPr marL="514350" indent="-514350">
              <a:buAutoNum type="arabicPeriod"/>
            </a:pPr>
            <a:r>
              <a:rPr lang="en-US" sz="9100" dirty="0" smtClean="0">
                <a:latin typeface="Times New Roman" pitchFamily="18" charset="0"/>
                <a:cs typeface="Times New Roman" pitchFamily="18" charset="0"/>
              </a:rPr>
              <a:t>Syllables.</a:t>
            </a:r>
          </a:p>
          <a:p>
            <a:pPr marL="514350" indent="-514350">
              <a:buAutoNum type="arabicPeriod"/>
            </a:pPr>
            <a:endParaRPr lang="en-US" sz="50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endParaRPr lang="en-US" sz="50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en-US" sz="5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Question 1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8800" dirty="0" smtClean="0">
                <a:latin typeface="Times New Roman" pitchFamily="18" charset="0"/>
                <a:cs typeface="Times New Roman" pitchFamily="18" charset="0"/>
              </a:rPr>
              <a:t>English phonemes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507288" cy="586551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66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6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phoneme is …</a:t>
            </a:r>
            <a:endParaRPr lang="ru-RU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352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vickycondrat.files.wordpress.com/2019/09/sound-chart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76495"/>
            <a:ext cx="8229600" cy="5106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607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English phonemes</a:t>
            </a:r>
          </a:p>
          <a:p>
            <a:pPr marL="0" indent="0">
              <a:buNone/>
            </a:pPr>
            <a: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↙              </a:t>
            </a:r>
            <a: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↘</a:t>
            </a:r>
            <a:endParaRPr lang="en-US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 vowels          </a:t>
            </a:r>
            <a: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 consonants</a:t>
            </a:r>
            <a:endParaRPr lang="en-US" sz="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5980255"/>
              </p:ext>
            </p:extLst>
          </p:nvPr>
        </p:nvGraphicFramePr>
        <p:xfrm>
          <a:off x="1691681" y="4207947"/>
          <a:ext cx="162560" cy="19202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2560"/>
              </a:tblGrid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31975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Languages of the world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                          ↙              ↘</a:t>
            </a:r>
          </a:p>
          <a:p>
            <a:pPr marL="0" indent="0">
              <a:buNone/>
            </a:pPr>
            <a:r>
              <a:rPr lang="en-US" dirty="0" smtClean="0"/>
              <a:t>Consonantal languages </a:t>
            </a:r>
            <a:r>
              <a:rPr lang="en-US" dirty="0" smtClean="0"/>
              <a:t>        vocalic language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93993"/>
              </p:ext>
            </p:extLst>
          </p:nvPr>
        </p:nvGraphicFramePr>
        <p:xfrm>
          <a:off x="539552" y="2204867"/>
          <a:ext cx="8064897" cy="36724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15592"/>
                <a:gridCol w="2016435"/>
                <a:gridCol w="2016435"/>
                <a:gridCol w="2016435"/>
              </a:tblGrid>
              <a:tr h="524629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Language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Vowels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Consonants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24629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Russian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24629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English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24629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Turkmen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24629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Belorussian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24629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German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24629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French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0395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b="1" dirty="0" smtClean="0"/>
              <a:t>Specific English vowels: </a:t>
            </a:r>
          </a:p>
          <a:p>
            <a:pPr marL="0" indent="0">
              <a:buNone/>
            </a:pPr>
            <a:endParaRPr lang="en-US" sz="6000" dirty="0"/>
          </a:p>
          <a:p>
            <a:r>
              <a:rPr lang="en-US" sz="6000" dirty="0" smtClean="0"/>
              <a:t>Diphthongs</a:t>
            </a:r>
            <a:r>
              <a:rPr lang="ru-RU" sz="6000" dirty="0" smtClean="0"/>
              <a:t>;</a:t>
            </a:r>
            <a:endParaRPr lang="ru-RU" sz="6000" dirty="0"/>
          </a:p>
          <a:p>
            <a:r>
              <a:rPr lang="en-US" sz="6000" dirty="0" smtClean="0"/>
              <a:t>Long and short vowels</a:t>
            </a:r>
            <a:r>
              <a:rPr lang="ru-RU" sz="6000" dirty="0" smtClean="0"/>
              <a:t>;</a:t>
            </a:r>
            <a:endParaRPr lang="ru-RU" sz="6000" dirty="0"/>
          </a:p>
          <a:p>
            <a:r>
              <a:rPr lang="en-US" sz="6000" dirty="0"/>
              <a:t>æ</a:t>
            </a:r>
            <a:r>
              <a:rPr lang="en-US" sz="6000" dirty="0" smtClean="0"/>
              <a:t>; ɒ, etc.</a:t>
            </a:r>
            <a:endParaRPr lang="ru-RU" sz="6000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953832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7084814CD35F9E4FB9BEF72EB4339178" ma:contentTypeVersion="0" ma:contentTypeDescription="Создание документа." ma:contentTypeScope="" ma:versionID="39a715d14aaaf50f8ecea1512668234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6325E88-09E5-429C-A648-DFA9AF8C4E9D}"/>
</file>

<file path=customXml/itemProps2.xml><?xml version="1.0" encoding="utf-8"?>
<ds:datastoreItem xmlns:ds="http://schemas.openxmlformats.org/officeDocument/2006/customXml" ds:itemID="{F9BE403A-C35D-4B44-A660-BF13CBF7D225}"/>
</file>

<file path=customXml/itemProps3.xml><?xml version="1.0" encoding="utf-8"?>
<ds:datastoreItem xmlns:ds="http://schemas.openxmlformats.org/officeDocument/2006/customXml" ds:itemID="{D28165A1-83E1-4ED5-A98A-245BBA77EDCB}"/>
</file>

<file path=docProps/app.xml><?xml version="1.0" encoding="utf-8"?>
<Properties xmlns="http://schemas.openxmlformats.org/officeDocument/2006/extended-properties" xmlns:vt="http://schemas.openxmlformats.org/officeDocument/2006/docPropsVTypes">
  <TotalTime>877</TotalTime>
  <Words>364</Words>
  <Application>Microsoft Office PowerPoint</Application>
  <PresentationFormat>Экран (4:3)</PresentationFormat>
  <Paragraphs>132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3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Оксана</cp:lastModifiedBy>
  <cp:revision>94</cp:revision>
  <dcterms:created xsi:type="dcterms:W3CDTF">2019-09-01T08:37:24Z</dcterms:created>
  <dcterms:modified xsi:type="dcterms:W3CDTF">2022-03-16T19:28:35Z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0x0101007084814CD35F9E4FB9BEF72EB4339178</vt:lpwstr>
  </property>
</Properties>
</file>