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84" r:id="rId6"/>
    <p:sldId id="300" r:id="rId7"/>
    <p:sldId id="259" r:id="rId8"/>
    <p:sldId id="301" r:id="rId9"/>
    <p:sldId id="270" r:id="rId10"/>
    <p:sldId id="307" r:id="rId11"/>
    <p:sldId id="302" r:id="rId12"/>
    <p:sldId id="304" r:id="rId13"/>
    <p:sldId id="306" r:id="rId14"/>
    <p:sldId id="286" r:id="rId15"/>
    <p:sldId id="287" r:id="rId16"/>
    <p:sldId id="263" r:id="rId17"/>
    <p:sldId id="294" r:id="rId18"/>
    <p:sldId id="295" r:id="rId19"/>
    <p:sldId id="296" r:id="rId20"/>
    <p:sldId id="297" r:id="rId21"/>
    <p:sldId id="298" r:id="rId22"/>
    <p:sldId id="29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FE6E53-1B2D-4B3A-A87A-4156C8CEBBFD}" type="datetimeFigureOut">
              <a:rPr lang="ru-RU" smtClean="0"/>
              <a:pPr/>
              <a:t>20.03.2022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E6E53-1B2D-4B3A-A87A-4156C8CEBBFD}" type="datetimeFigureOut">
              <a:rPr lang="ru-RU" smtClean="0"/>
              <a:pPr/>
              <a:t>20.03.2022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1DC59-10B6-4623-AA18-1B5365A6AD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10" y="571480"/>
            <a:ext cx="7786742" cy="5715040"/>
          </a:xfrm>
        </p:spPr>
        <p:style>
          <a:lnRef idx="1">
            <a:schemeClr val="accent2"/>
          </a:lnRef>
          <a:fillRef idx="2">
            <a:schemeClr val="accent2"/>
          </a:fillRef>
          <a:effectRef idx="1">
            <a:schemeClr val="accent2"/>
          </a:effectRef>
          <a:fontRef idx="minor">
            <a:schemeClr val="dk1"/>
          </a:fontRef>
        </p:style>
        <p:txBody>
          <a:bodyPr>
            <a:normAutofit/>
          </a:bodyPr>
          <a:lstStyle/>
          <a:p>
            <a:endParaRPr lang="en-US" dirty="0" smtClean="0">
              <a:latin typeface="Times New Roman" pitchFamily="18" charset="0"/>
              <a:cs typeface="Times New Roman" pitchFamily="18" charset="0"/>
            </a:endParaRPr>
          </a:p>
          <a:p>
            <a:r>
              <a:rPr lang="en-US" sz="10000" i="1" dirty="0" smtClean="0">
                <a:solidFill>
                  <a:schemeClr val="tx1"/>
                </a:solidFill>
                <a:latin typeface="Times New Roman" pitchFamily="18" charset="0"/>
                <a:cs typeface="Times New Roman" pitchFamily="18" charset="0"/>
              </a:rPr>
              <a:t>Typology of English </a:t>
            </a:r>
            <a:endParaRPr lang="ru-RU" sz="10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 type of language</a:t>
            </a:r>
            <a:endParaRPr lang="ru-RU" dirty="0"/>
          </a:p>
        </p:txBody>
      </p:sp>
      <p:sp>
        <p:nvSpPr>
          <p:cNvPr id="3" name="Содержимое 2"/>
          <p:cNvSpPr>
            <a:spLocks noGrp="1"/>
          </p:cNvSpPr>
          <p:nvPr>
            <p:ph idx="1"/>
          </p:nvPr>
        </p:nvSpPr>
        <p:spPr/>
        <p:txBody>
          <a:bodyPr/>
          <a:lstStyle/>
          <a:p>
            <a:pPr>
              <a:buNone/>
            </a:pPr>
            <a:r>
              <a:rPr lang="en-US" b="1" i="1" dirty="0" smtClean="0"/>
              <a:t>A language type </a:t>
            </a:r>
            <a:r>
              <a:rPr lang="en-US" dirty="0" smtClean="0"/>
              <a:t>is a set of the main characteristics of the language. For example, we already know four morphological types of languages: synthetic, analytical, isolated (super-analytical), incorporating (super-synthetic).</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u="sng" dirty="0" smtClean="0"/>
              <a:t>A </a:t>
            </a:r>
            <a:r>
              <a:rPr lang="en-US" u="sng" dirty="0"/>
              <a:t>L</a:t>
            </a:r>
            <a:r>
              <a:rPr lang="en-US" u="sng" dirty="0" smtClean="0"/>
              <a:t>anguage Universal </a:t>
            </a:r>
            <a:endParaRPr lang="ru-RU" u="sng" dirty="0"/>
          </a:p>
        </p:txBody>
      </p:sp>
      <p:sp>
        <p:nvSpPr>
          <p:cNvPr id="3" name="Объект 2"/>
          <p:cNvSpPr>
            <a:spLocks noGrp="1"/>
          </p:cNvSpPr>
          <p:nvPr>
            <p:ph idx="1"/>
          </p:nvPr>
        </p:nvSpPr>
        <p:spPr/>
        <p:txBody>
          <a:bodyPr>
            <a:normAutofit/>
          </a:bodyPr>
          <a:lstStyle/>
          <a:p>
            <a:pPr marL="0" indent="0">
              <a:buNone/>
            </a:pPr>
            <a:r>
              <a:rPr lang="en-US" sz="5000" b="1" dirty="0" smtClean="0"/>
              <a:t>A language Universal </a:t>
            </a:r>
            <a:r>
              <a:rPr lang="en-US" sz="5000" dirty="0" smtClean="0"/>
              <a:t>is a feature typical of all the languages or most languages of the world.</a:t>
            </a:r>
            <a:endParaRPr lang="ru-RU" sz="5000" dirty="0"/>
          </a:p>
        </p:txBody>
      </p:sp>
    </p:spTree>
    <p:extLst>
      <p:ext uri="{BB962C8B-B14F-4D97-AF65-F5344CB8AC3E}">
        <p14:creationId xmlns:p14="http://schemas.microsoft.com/office/powerpoint/2010/main" val="1750235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70000" lnSpcReduction="20000"/>
          </a:bodyPr>
          <a:lstStyle/>
          <a:p>
            <a:pPr marL="0" indent="0">
              <a:buNone/>
            </a:pPr>
            <a:r>
              <a:rPr lang="en-US" sz="7000" b="1" dirty="0" smtClean="0"/>
              <a:t>Examples of language universals:</a:t>
            </a:r>
          </a:p>
          <a:p>
            <a:pPr marL="0" indent="0">
              <a:buNone/>
            </a:pPr>
            <a:r>
              <a:rPr lang="en-US" sz="7000" i="1" dirty="0" smtClean="0"/>
              <a:t>All languages have:</a:t>
            </a:r>
          </a:p>
          <a:p>
            <a:pPr>
              <a:buFontTx/>
              <a:buChar char="-"/>
            </a:pPr>
            <a:r>
              <a:rPr lang="en-US" sz="7000" dirty="0" smtClean="0"/>
              <a:t>A grammar</a:t>
            </a:r>
          </a:p>
          <a:p>
            <a:pPr>
              <a:buFontTx/>
              <a:buChar char="-"/>
            </a:pPr>
            <a:r>
              <a:rPr lang="en-US" sz="7000" dirty="0" smtClean="0"/>
              <a:t>Basic word order</a:t>
            </a:r>
          </a:p>
          <a:p>
            <a:pPr>
              <a:buFontTx/>
              <a:buChar char="-"/>
            </a:pPr>
            <a:r>
              <a:rPr lang="en-US" sz="7000" dirty="0" smtClean="0"/>
              <a:t>Nouns and verbs</a:t>
            </a:r>
          </a:p>
          <a:p>
            <a:pPr>
              <a:buFontTx/>
              <a:buChar char="-"/>
            </a:pPr>
            <a:r>
              <a:rPr lang="en-US" sz="7000" dirty="0" smtClean="0"/>
              <a:t>Subjects and objects</a:t>
            </a:r>
          </a:p>
          <a:p>
            <a:pPr>
              <a:buFontTx/>
              <a:buChar char="-"/>
            </a:pPr>
            <a:r>
              <a:rPr lang="en-US" sz="7000" dirty="0" smtClean="0"/>
              <a:t>Consonants and vowels </a:t>
            </a:r>
          </a:p>
          <a:p>
            <a:pPr>
              <a:buFontTx/>
              <a:buChar char="-"/>
            </a:pPr>
            <a:endParaRPr lang="ru-RU" dirty="0"/>
          </a:p>
        </p:txBody>
      </p:sp>
    </p:spTree>
    <p:extLst>
      <p:ext uri="{BB962C8B-B14F-4D97-AF65-F5344CB8AC3E}">
        <p14:creationId xmlns:p14="http://schemas.microsoft.com/office/powerpoint/2010/main" val="2113207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 few more examples of language universals </a:t>
            </a:r>
            <a:endParaRPr lang="ru-RU" dirty="0"/>
          </a:p>
        </p:txBody>
      </p:sp>
      <p:pic>
        <p:nvPicPr>
          <p:cNvPr id="4" name="Picture 2" descr="https://cf.ppt-online.org/files/slide/r/ro7PR6gbhasACwHIEQJl1dFnpNLcvBfjxOKyYW/slide-3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54691" y="1600200"/>
            <a:ext cx="6034617" cy="452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55000" lnSpcReduction="20000"/>
          </a:bodyPr>
          <a:lstStyle/>
          <a:p>
            <a:pPr>
              <a:buNone/>
            </a:pPr>
            <a:endParaRPr lang="ru-RU" b="1" i="1" dirty="0" smtClean="0"/>
          </a:p>
          <a:p>
            <a:pPr algn="ctr">
              <a:buNone/>
            </a:pPr>
            <a:r>
              <a:rPr lang="en-US" sz="5000" b="1" i="1" dirty="0" smtClean="0"/>
              <a:t>Types of language universals</a:t>
            </a:r>
            <a:r>
              <a:rPr lang="ru-RU" sz="5000" b="1" i="1" dirty="0" smtClean="0"/>
              <a:t>:</a:t>
            </a:r>
          </a:p>
          <a:p>
            <a:pPr algn="just">
              <a:buFontTx/>
              <a:buChar char="-"/>
            </a:pPr>
            <a:r>
              <a:rPr lang="en-US" sz="5000" b="1" i="1" dirty="0" smtClean="0"/>
              <a:t>Absolute</a:t>
            </a:r>
            <a:r>
              <a:rPr lang="en-US" sz="5000" i="1" dirty="0" smtClean="0"/>
              <a:t> (for all languages) and </a:t>
            </a:r>
            <a:r>
              <a:rPr lang="en-US" sz="5000" b="1" i="1" dirty="0" smtClean="0"/>
              <a:t>statistical</a:t>
            </a:r>
            <a:r>
              <a:rPr lang="en-US" sz="5000" i="1" dirty="0" smtClean="0"/>
              <a:t> (for most languages); </a:t>
            </a:r>
            <a:endParaRPr lang="ru-RU" sz="5000" i="1" dirty="0" smtClean="0"/>
          </a:p>
          <a:p>
            <a:pPr algn="just">
              <a:buFontTx/>
              <a:buChar char="-"/>
            </a:pPr>
            <a:r>
              <a:rPr lang="en-US" sz="5000" b="1" i="1" dirty="0" smtClean="0"/>
              <a:t>Synchronic</a:t>
            </a:r>
            <a:r>
              <a:rPr lang="en-US" sz="5000" i="1" dirty="0" smtClean="0"/>
              <a:t> (universals typical for a particular period of time, for example for modern times) and </a:t>
            </a:r>
            <a:r>
              <a:rPr lang="en-US" sz="5000" b="1" i="1" dirty="0" smtClean="0"/>
              <a:t>diachronic/historic</a:t>
            </a:r>
            <a:r>
              <a:rPr lang="en-US" sz="5000" i="1" dirty="0" smtClean="0"/>
              <a:t> (universal language changes, mainly in grammar and phonetics: e.g. all languages of the world are eager to become </a:t>
            </a:r>
            <a:r>
              <a:rPr lang="en-US" sz="5000" i="1" dirty="0" smtClean="0"/>
              <a:t>analytical</a:t>
            </a:r>
            <a:r>
              <a:rPr lang="en-US" sz="5000" i="1" dirty="0" smtClean="0"/>
              <a:t>); </a:t>
            </a:r>
            <a:endParaRPr lang="ru-RU" sz="5000" i="1" dirty="0" smtClean="0"/>
          </a:p>
          <a:p>
            <a:pPr algn="just">
              <a:buFontTx/>
              <a:buChar char="-"/>
            </a:pPr>
            <a:r>
              <a:rPr lang="en-US" sz="5000" b="1" i="1" dirty="0" smtClean="0"/>
              <a:t>Phonological</a:t>
            </a:r>
            <a:r>
              <a:rPr lang="en-US" sz="5000" i="1" dirty="0" smtClean="0"/>
              <a:t>, </a:t>
            </a:r>
            <a:r>
              <a:rPr lang="en-US" sz="5000" b="1" i="1" dirty="0" smtClean="0"/>
              <a:t>lexical</a:t>
            </a:r>
            <a:r>
              <a:rPr lang="en-US" sz="5000" i="1" dirty="0" smtClean="0"/>
              <a:t> and </a:t>
            </a:r>
            <a:r>
              <a:rPr lang="en-US" sz="5000" b="1" i="1" dirty="0" smtClean="0"/>
              <a:t>grammatical</a:t>
            </a:r>
            <a:r>
              <a:rPr lang="en-US" sz="5000" i="1" dirty="0" smtClean="0"/>
              <a:t>;</a:t>
            </a:r>
            <a:endParaRPr lang="ru-RU" sz="5000" i="1" dirty="0" smtClean="0"/>
          </a:p>
          <a:p>
            <a:pPr algn="just">
              <a:buFontTx/>
              <a:buChar char="-"/>
            </a:pPr>
            <a:r>
              <a:rPr lang="en-US" sz="5000" b="1" i="1" dirty="0" smtClean="0"/>
              <a:t>Elementary</a:t>
            </a:r>
            <a:r>
              <a:rPr lang="en-US" sz="5000" i="1" dirty="0" smtClean="0"/>
              <a:t> (don’t start with the conjunction “if”) and </a:t>
            </a:r>
            <a:r>
              <a:rPr lang="en-US" sz="5000" b="1" i="1" dirty="0" smtClean="0"/>
              <a:t>implicational</a:t>
            </a:r>
            <a:r>
              <a:rPr lang="en-US" sz="5000" i="1" dirty="0" smtClean="0"/>
              <a:t> (start with the conjunction “If”: if the language has unvoiced consonants, it also has voiced consonants). </a:t>
            </a:r>
            <a:endParaRPr lang="ru-RU" sz="5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buNone/>
            </a:pPr>
            <a:endParaRPr lang="ru-RU" b="1" i="1" dirty="0" smtClean="0"/>
          </a:p>
          <a:p>
            <a:pPr>
              <a:buNone/>
            </a:pPr>
            <a:endParaRPr lang="ru-RU" sz="5400" b="1" i="1" dirty="0" smtClean="0"/>
          </a:p>
          <a:p>
            <a:pPr>
              <a:buNone/>
            </a:pPr>
            <a:r>
              <a:rPr lang="en-US" sz="5400" b="1" i="1" dirty="0" smtClean="0"/>
              <a:t>Unique linguistic feature</a:t>
            </a:r>
            <a:r>
              <a:rPr lang="ru-RU" sz="5400" dirty="0" smtClean="0"/>
              <a:t> </a:t>
            </a:r>
            <a:r>
              <a:rPr lang="en-US" sz="5400" dirty="0" smtClean="0"/>
              <a:t>is a</a:t>
            </a:r>
            <a:r>
              <a:rPr lang="ru-RU" sz="5400" dirty="0" smtClean="0"/>
              <a:t> </a:t>
            </a:r>
            <a:r>
              <a:rPr lang="en-US" sz="5400" dirty="0" smtClean="0"/>
              <a:t>specific feature of a language</a:t>
            </a:r>
            <a:r>
              <a:rPr lang="ru-RU" sz="5400" dirty="0" smtClean="0"/>
              <a:t>.</a:t>
            </a:r>
            <a:r>
              <a:rPr lang="en-US" sz="5400" dirty="0" smtClean="0"/>
              <a:t> </a:t>
            </a:r>
            <a:endParaRPr lang="ru-RU" sz="5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style>
          <a:lnRef idx="2">
            <a:schemeClr val="accent2"/>
          </a:lnRef>
          <a:fillRef idx="1">
            <a:schemeClr val="lt1"/>
          </a:fillRef>
          <a:effectRef idx="0">
            <a:schemeClr val="accent2"/>
          </a:effectRef>
          <a:fontRef idx="minor">
            <a:schemeClr val="dk1"/>
          </a:fontRef>
        </p:style>
        <p:txBody>
          <a:bodyPr/>
          <a:lstStyle/>
          <a:p>
            <a:pPr algn="ctr">
              <a:buNone/>
            </a:pPr>
            <a:r>
              <a:rPr lang="en-US" sz="4000" dirty="0" smtClean="0">
                <a:latin typeface="Times New Roman" pitchFamily="18" charset="0"/>
                <a:cs typeface="Times New Roman" pitchFamily="18" charset="0"/>
              </a:rPr>
              <a:t>Question 3</a:t>
            </a:r>
            <a:endParaRPr lang="en-US" sz="4000" dirty="0" smtClean="0"/>
          </a:p>
          <a:p>
            <a:pPr algn="ctr">
              <a:buNone/>
            </a:pPr>
            <a:r>
              <a:rPr lang="en-US" sz="8000" dirty="0" smtClean="0">
                <a:latin typeface="Times New Roman" pitchFamily="18" charset="0"/>
                <a:cs typeface="Times New Roman" pitchFamily="18" charset="0"/>
              </a:rPr>
              <a:t>Methods of typology</a:t>
            </a:r>
            <a:endParaRPr lang="ru-RU" sz="80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Comparative method </a:t>
            </a:r>
            <a:endParaRPr lang="ru-RU" b="1" dirty="0"/>
          </a:p>
        </p:txBody>
      </p:sp>
      <p:sp>
        <p:nvSpPr>
          <p:cNvPr id="3" name="Объект 2"/>
          <p:cNvSpPr>
            <a:spLocks noGrp="1"/>
          </p:cNvSpPr>
          <p:nvPr>
            <p:ph idx="1"/>
          </p:nvPr>
        </p:nvSpPr>
        <p:spPr/>
        <p:txBody>
          <a:bodyPr>
            <a:normAutofit/>
          </a:bodyPr>
          <a:lstStyle/>
          <a:p>
            <a:pPr marL="0" indent="0">
              <a:buNone/>
            </a:pPr>
            <a:r>
              <a:rPr lang="en-US" sz="5000" dirty="0" smtClean="0"/>
              <a:t>Is about finding common features of different languages</a:t>
            </a:r>
            <a:r>
              <a:rPr lang="ru-RU" sz="5000" dirty="0" smtClean="0"/>
              <a:t>.</a:t>
            </a:r>
            <a:endParaRPr lang="ru-RU" sz="5000" dirty="0"/>
          </a:p>
        </p:txBody>
      </p:sp>
    </p:spTree>
    <p:extLst>
      <p:ext uri="{BB962C8B-B14F-4D97-AF65-F5344CB8AC3E}">
        <p14:creationId xmlns:p14="http://schemas.microsoft.com/office/powerpoint/2010/main" val="755335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Typological method </a:t>
            </a:r>
            <a:endParaRPr lang="ru-RU" dirty="0"/>
          </a:p>
        </p:txBody>
      </p:sp>
      <p:sp>
        <p:nvSpPr>
          <p:cNvPr id="3" name="Объект 2"/>
          <p:cNvSpPr>
            <a:spLocks noGrp="1"/>
          </p:cNvSpPr>
          <p:nvPr>
            <p:ph idx="1"/>
          </p:nvPr>
        </p:nvSpPr>
        <p:spPr/>
        <p:txBody>
          <a:bodyPr>
            <a:normAutofit/>
          </a:bodyPr>
          <a:lstStyle/>
          <a:p>
            <a:pPr marL="0" indent="0">
              <a:buNone/>
            </a:pPr>
            <a:r>
              <a:rPr lang="en-US" sz="5200" dirty="0" smtClean="0"/>
              <a:t>Is about finding different features of different languages. </a:t>
            </a:r>
            <a:endParaRPr lang="ru-RU" sz="5200" dirty="0"/>
          </a:p>
        </p:txBody>
      </p:sp>
    </p:spTree>
    <p:extLst>
      <p:ext uri="{BB962C8B-B14F-4D97-AF65-F5344CB8AC3E}">
        <p14:creationId xmlns:p14="http://schemas.microsoft.com/office/powerpoint/2010/main" val="1335258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The method of typological passports</a:t>
            </a:r>
            <a:endParaRPr lang="ru-RU" dirty="0"/>
          </a:p>
        </p:txBody>
      </p:sp>
      <p:sp>
        <p:nvSpPr>
          <p:cNvPr id="3" name="Объект 2"/>
          <p:cNvSpPr>
            <a:spLocks noGrp="1"/>
          </p:cNvSpPr>
          <p:nvPr>
            <p:ph idx="1"/>
          </p:nvPr>
        </p:nvSpPr>
        <p:spPr/>
        <p:txBody>
          <a:bodyPr>
            <a:normAutofit/>
          </a:bodyPr>
          <a:lstStyle/>
          <a:p>
            <a:pPr marL="0" indent="0">
              <a:buNone/>
            </a:pPr>
            <a:r>
              <a:rPr lang="en-US" sz="5000" dirty="0" smtClean="0"/>
              <a:t>A brief characteristics of a particular language (in terms of its phonetics, vocabulary, grammar).</a:t>
            </a:r>
            <a:endParaRPr lang="ru-RU" sz="5000" dirty="0"/>
          </a:p>
        </p:txBody>
      </p:sp>
    </p:spTree>
    <p:extLst>
      <p:ext uri="{BB962C8B-B14F-4D97-AF65-F5344CB8AC3E}">
        <p14:creationId xmlns:p14="http://schemas.microsoft.com/office/powerpoint/2010/main" val="990735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sz="4000" dirty="0" smtClean="0">
                <a:latin typeface="Times New Roman" pitchFamily="18" charset="0"/>
                <a:cs typeface="Times New Roman" pitchFamily="18" charset="0"/>
              </a:rPr>
              <a:t>Lecture </a:t>
            </a:r>
          </a:p>
          <a:p>
            <a:pPr algn="ctr">
              <a:buNone/>
            </a:pPr>
            <a:endParaRPr lang="en-US" sz="8000" b="1" i="1" dirty="0" smtClean="0">
              <a:solidFill>
                <a:schemeClr val="tx1"/>
              </a:solidFill>
              <a:latin typeface="Times New Roman" pitchFamily="18" charset="0"/>
              <a:cs typeface="Times New Roman" pitchFamily="18" charset="0"/>
            </a:endParaRPr>
          </a:p>
          <a:p>
            <a:pPr algn="ctr">
              <a:buNone/>
            </a:pPr>
            <a:r>
              <a:rPr lang="en-US" sz="8000" b="1" i="1" dirty="0" smtClean="0">
                <a:solidFill>
                  <a:schemeClr val="tx1"/>
                </a:solidFill>
                <a:latin typeface="Times New Roman" pitchFamily="18" charset="0"/>
                <a:cs typeface="Times New Roman" pitchFamily="18" charset="0"/>
              </a:rPr>
              <a:t>What is typology?</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v01.twirpx.net/1333/1333873.jpg?t=20171016064630"/>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6632"/>
            <a:ext cx="8640960"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083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The method of typological indices </a:t>
            </a:r>
            <a:br>
              <a:rPr lang="en-US" b="1" dirty="0" smtClean="0"/>
            </a:br>
            <a:r>
              <a:rPr lang="en-US" b="1" dirty="0" smtClean="0"/>
              <a:t>(a quantitative approach) </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en-US" b="1" dirty="0" smtClean="0"/>
              <a:t>(Joseph Greenberg, USA)</a:t>
            </a:r>
          </a:p>
          <a:p>
            <a:pPr marL="0" indent="0">
              <a:buNone/>
            </a:pPr>
            <a:r>
              <a:rPr lang="en-US" dirty="0" smtClean="0"/>
              <a:t>This method statistically </a:t>
            </a:r>
            <a:r>
              <a:rPr lang="en-US" b="1" dirty="0" smtClean="0"/>
              <a:t>shows</a:t>
            </a:r>
            <a:r>
              <a:rPr lang="en-US" dirty="0" smtClean="0"/>
              <a:t> some feature of a language. For example, it can show how analytical or how synthetic a language is: we should take a text of 100 words and to see how many morphemes (roots, suffixes, prefixes and inflections) these 100 words have: </a:t>
            </a:r>
          </a:p>
          <a:p>
            <a:pPr marL="0" indent="0">
              <a:buNone/>
            </a:pPr>
            <a:r>
              <a:rPr lang="en-US" dirty="0" smtClean="0"/>
              <a:t>- if a language has more than 200 morphemes per 100 words, this language is known as a synthetic language (e.g. the Russian language is a synthetic language because it has about 237 morphemes per 100 words);</a:t>
            </a:r>
          </a:p>
          <a:p>
            <a:pPr marL="0" indent="0">
              <a:buNone/>
            </a:pPr>
            <a:r>
              <a:rPr lang="en-US" dirty="0" smtClean="0"/>
              <a:t>- if a language has less than 200 morphemes per 100 words, this language is known as an analytical language (e.g. the English language is an analytical language because it has about 168 morphemes per 100 words).  </a:t>
            </a:r>
            <a:endParaRPr lang="ru-RU" dirty="0" smtClean="0"/>
          </a:p>
        </p:txBody>
      </p:sp>
    </p:spTree>
    <p:extLst>
      <p:ext uri="{BB962C8B-B14F-4D97-AF65-F5344CB8AC3E}">
        <p14:creationId xmlns:p14="http://schemas.microsoft.com/office/powerpoint/2010/main" val="458968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s://w7.pngwing.com/pngs/849/28/png-transparent-smiley-emoticon-happiness-smiley-miscellaneous-face-smiley.png"/>
          <p:cNvPicPr>
            <a:picLocks noGrp="1"/>
          </p:cNvPicPr>
          <p:nvPr>
            <p:ph idx="1"/>
          </p:nvPr>
        </p:nvPicPr>
        <p:blipFill>
          <a:blip r:embed="rId2" cstate="print"/>
          <a:srcRect/>
          <a:stretch>
            <a:fillRect/>
          </a:stretch>
        </p:blipFill>
        <p:spPr bwMode="auto">
          <a:xfrm>
            <a:off x="1732950" y="571500"/>
            <a:ext cx="5678100" cy="55546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62500" lnSpcReduction="20000"/>
          </a:bodyPr>
          <a:lstStyle/>
          <a:p>
            <a:pPr algn="ctr">
              <a:buNone/>
            </a:pPr>
            <a:r>
              <a:rPr lang="en-US" sz="9100" b="1" dirty="0" smtClean="0">
                <a:latin typeface="Times New Roman" pitchFamily="18" charset="0"/>
                <a:cs typeface="Times New Roman" pitchFamily="18" charset="0"/>
              </a:rPr>
              <a:t>Questions to discuss</a:t>
            </a:r>
          </a:p>
          <a:p>
            <a:pPr>
              <a:buNone/>
            </a:pPr>
            <a:endParaRPr lang="en-US" dirty="0" smtClean="0">
              <a:latin typeface="Times New Roman" pitchFamily="18" charset="0"/>
              <a:cs typeface="Times New Roman" pitchFamily="18" charset="0"/>
            </a:endParaRPr>
          </a:p>
          <a:p>
            <a:pPr marL="514350" indent="-514350">
              <a:buAutoNum type="arabicPeriod"/>
            </a:pPr>
            <a:r>
              <a:rPr lang="en-US" sz="9100" dirty="0" smtClean="0">
                <a:latin typeface="Times New Roman" pitchFamily="18" charset="0"/>
                <a:cs typeface="Times New Roman" pitchFamily="18" charset="0"/>
              </a:rPr>
              <a:t>Typology as a branch of linguistics</a:t>
            </a:r>
            <a:r>
              <a:rPr lang="ru-RU" sz="9100" dirty="0" smtClean="0">
                <a:latin typeface="Times New Roman" pitchFamily="18" charset="0"/>
                <a:cs typeface="Times New Roman" pitchFamily="18" charset="0"/>
              </a:rPr>
              <a:t>.</a:t>
            </a:r>
            <a:endParaRPr lang="en-US" sz="9100" dirty="0" smtClean="0">
              <a:latin typeface="Times New Roman" pitchFamily="18" charset="0"/>
              <a:cs typeface="Times New Roman" pitchFamily="18" charset="0"/>
            </a:endParaRPr>
          </a:p>
          <a:p>
            <a:pPr marL="514350" indent="-514350">
              <a:buAutoNum type="arabicPeriod"/>
            </a:pPr>
            <a:r>
              <a:rPr lang="en-US" sz="9100" dirty="0" smtClean="0">
                <a:latin typeface="Times New Roman" pitchFamily="18" charset="0"/>
                <a:cs typeface="Times New Roman" pitchFamily="18" charset="0"/>
              </a:rPr>
              <a:t>Basic terms of typology. </a:t>
            </a:r>
          </a:p>
          <a:p>
            <a:pPr marL="514350" indent="-514350">
              <a:buAutoNum type="arabicPeriod"/>
            </a:pPr>
            <a:r>
              <a:rPr lang="en-US" sz="9100" dirty="0" smtClean="0">
                <a:latin typeface="Times New Roman" pitchFamily="18" charset="0"/>
                <a:cs typeface="Times New Roman" pitchFamily="18" charset="0"/>
              </a:rPr>
              <a:t>Methods of typology.</a:t>
            </a:r>
          </a:p>
          <a:p>
            <a:pPr marL="514350" indent="-514350">
              <a:buAutoNum type="arabicPeriod"/>
            </a:pPr>
            <a:endParaRPr lang="en-US" sz="5000" dirty="0" smtClean="0">
              <a:latin typeface="Times New Roman" pitchFamily="18" charset="0"/>
              <a:cs typeface="Times New Roman" pitchFamily="18" charset="0"/>
            </a:endParaRPr>
          </a:p>
          <a:p>
            <a:pPr marL="514350" indent="-514350">
              <a:buAutoNum type="arabicPeriod"/>
            </a:pPr>
            <a:endParaRPr lang="en-US" sz="5000" dirty="0" smtClean="0">
              <a:latin typeface="Times New Roman" pitchFamily="18" charset="0"/>
              <a:cs typeface="Times New Roman" pitchFamily="18" charset="0"/>
            </a:endParaRPr>
          </a:p>
          <a:p>
            <a:pPr marL="514350" indent="-514350">
              <a:buNone/>
            </a:pPr>
            <a:endParaRPr lang="en-US" sz="5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endParaRPr lang="en-US" dirty="0" smtClean="0"/>
          </a:p>
          <a:p>
            <a:pPr algn="ctr">
              <a:buNone/>
            </a:pPr>
            <a:r>
              <a:rPr lang="en-US" sz="4000" dirty="0" smtClean="0">
                <a:latin typeface="Times New Roman" pitchFamily="18" charset="0"/>
                <a:cs typeface="Times New Roman" pitchFamily="18" charset="0"/>
              </a:rPr>
              <a:t>Question 1</a:t>
            </a:r>
            <a:endParaRPr lang="ru-RU" sz="4000" dirty="0" smtClean="0">
              <a:latin typeface="Times New Roman" pitchFamily="18" charset="0"/>
              <a:cs typeface="Times New Roman" pitchFamily="18" charset="0"/>
            </a:endParaRPr>
          </a:p>
          <a:p>
            <a:pPr algn="ctr">
              <a:buNone/>
            </a:pPr>
            <a:r>
              <a:rPr lang="en-US" sz="8800" dirty="0" smtClean="0">
                <a:latin typeface="Times New Roman" pitchFamily="18" charset="0"/>
                <a:cs typeface="Times New Roman" pitchFamily="18" charset="0"/>
              </a:rPr>
              <a:t>Typology as a branch of linguistics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92500" lnSpcReduction="20000"/>
          </a:bodyPr>
          <a:lstStyle/>
          <a:p>
            <a:pPr algn="ctr">
              <a:buNone/>
            </a:pPr>
            <a:r>
              <a:rPr lang="en-US" sz="8800" b="1" i="1" u="sng" dirty="0" smtClean="0"/>
              <a:t>Linguistic typology </a:t>
            </a:r>
            <a:r>
              <a:rPr lang="en-US" sz="8800" b="1" i="1" dirty="0" smtClean="0"/>
              <a:t>is the study of the specific character of a particular language.</a:t>
            </a:r>
            <a:endParaRPr lang="ru-RU" sz="8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5760640"/>
          </a:xfrm>
        </p:spPr>
        <p:txBody>
          <a:bodyPr/>
          <a:lstStyle/>
          <a:p>
            <a:pPr marL="0" indent="0">
              <a:buNone/>
            </a:pPr>
            <a:r>
              <a:rPr lang="en-US" sz="6000" b="1" i="1" u="sng" dirty="0"/>
              <a:t>Linguistic typology </a:t>
            </a:r>
            <a:r>
              <a:rPr lang="en-US" sz="6000" b="1" i="1" dirty="0" smtClean="0"/>
              <a:t>shows in what way a particular language is different from another language.</a:t>
            </a:r>
            <a:endParaRPr lang="ru-RU" sz="6000" dirty="0"/>
          </a:p>
          <a:p>
            <a:pPr marL="0" indent="0">
              <a:buNone/>
            </a:pPr>
            <a:endParaRPr lang="ru-RU" dirty="0"/>
          </a:p>
        </p:txBody>
      </p:sp>
    </p:spTree>
    <p:extLst>
      <p:ext uri="{BB962C8B-B14F-4D97-AF65-F5344CB8AC3E}">
        <p14:creationId xmlns:p14="http://schemas.microsoft.com/office/powerpoint/2010/main" val="28195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style>
          <a:lnRef idx="2">
            <a:schemeClr val="accent2"/>
          </a:lnRef>
          <a:fillRef idx="1001">
            <a:schemeClr val="lt1"/>
          </a:fillRef>
          <a:effectRef idx="0">
            <a:schemeClr val="accent2"/>
          </a:effectRef>
          <a:fontRef idx="minor">
            <a:schemeClr val="dk1"/>
          </a:fontRef>
        </p:style>
        <p:txBody>
          <a:bodyPr>
            <a:normAutofit/>
          </a:bodyPr>
          <a:lstStyle/>
          <a:p>
            <a:pPr indent="342900" algn="ctr">
              <a:buNone/>
            </a:pPr>
            <a:endParaRPr lang="ru-RU" sz="5400" dirty="0" smtClean="0"/>
          </a:p>
          <a:p>
            <a:pPr indent="342900" algn="ctr">
              <a:buNone/>
            </a:pPr>
            <a:r>
              <a:rPr lang="en-US" sz="5400" b="1" i="1" dirty="0" smtClean="0"/>
              <a:t>Typology</a:t>
            </a:r>
            <a:r>
              <a:rPr lang="en-US" sz="5400" dirty="0" smtClean="0"/>
              <a:t> can also be defined as the study of language types.</a:t>
            </a:r>
            <a:endParaRPr lang="ru-RU" sz="5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Examples of morphological types of languages</a:t>
            </a:r>
            <a:endParaRPr lang="ru-RU" dirty="0"/>
          </a:p>
        </p:txBody>
      </p:sp>
      <p:sp>
        <p:nvSpPr>
          <p:cNvPr id="3" name="Объект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b="1" dirty="0" smtClean="0"/>
              <a:t>Synthetic languages – </a:t>
            </a:r>
            <a:r>
              <a:rPr lang="en-US" dirty="0" smtClean="0"/>
              <a:t>have many affixes (Russian): </a:t>
            </a:r>
            <a:r>
              <a:rPr lang="ru-RU" b="1" i="1" dirty="0" smtClean="0"/>
              <a:t>молок</a:t>
            </a:r>
            <a:r>
              <a:rPr lang="ru-RU" i="1" dirty="0" smtClean="0"/>
              <a:t>-о, </a:t>
            </a:r>
            <a:r>
              <a:rPr lang="ru-RU" i="1" dirty="0" err="1" smtClean="0"/>
              <a:t>не-до-</a:t>
            </a:r>
            <a:r>
              <a:rPr lang="ru-RU" b="1" i="1" dirty="0" err="1" smtClean="0"/>
              <a:t>поним</a:t>
            </a:r>
            <a:r>
              <a:rPr lang="ru-RU" i="1" dirty="0" err="1" smtClean="0"/>
              <a:t>-а-ни-е</a:t>
            </a:r>
            <a:r>
              <a:rPr lang="ru-RU" i="1" dirty="0" smtClean="0"/>
              <a:t>, </a:t>
            </a:r>
            <a:r>
              <a:rPr lang="ru-RU" i="1" dirty="0" err="1" smtClean="0"/>
              <a:t>пере-</a:t>
            </a:r>
            <a:r>
              <a:rPr lang="ru-RU" b="1" i="1" dirty="0" err="1" smtClean="0"/>
              <a:t>вар-</a:t>
            </a:r>
            <a:r>
              <a:rPr lang="ru-RU" i="1" dirty="0" err="1" smtClean="0"/>
              <a:t>ил-а</a:t>
            </a:r>
            <a:endParaRPr lang="en-US" dirty="0" smtClean="0"/>
          </a:p>
          <a:p>
            <a:pPr marL="0" indent="0">
              <a:buNone/>
            </a:pPr>
            <a:r>
              <a:rPr lang="en-US" b="1" dirty="0" smtClean="0"/>
              <a:t>Analytical languages – </a:t>
            </a:r>
            <a:r>
              <a:rPr lang="en-US" dirty="0" smtClean="0"/>
              <a:t>don’t have many affixes (English)</a:t>
            </a:r>
            <a:r>
              <a:rPr lang="ru-RU" dirty="0" smtClean="0"/>
              <a:t>: </a:t>
            </a:r>
            <a:r>
              <a:rPr lang="en-US" i="1" dirty="0" smtClean="0"/>
              <a:t>has come, will do, was built, is walking  </a:t>
            </a:r>
          </a:p>
          <a:p>
            <a:pPr marL="0" indent="0">
              <a:buNone/>
            </a:pPr>
            <a:r>
              <a:rPr lang="en-US" b="1" i="1" dirty="0" err="1" smtClean="0"/>
              <a:t>Aptotic</a:t>
            </a:r>
            <a:r>
              <a:rPr lang="en-US" b="1" i="1" dirty="0" smtClean="0"/>
              <a:t>, or isolated languages (Chinese): </a:t>
            </a:r>
            <a:r>
              <a:rPr lang="en-US" i="1" dirty="0" smtClean="0"/>
              <a:t>have no affixes (super-analytical languages)</a:t>
            </a:r>
          </a:p>
          <a:p>
            <a:pPr marL="0" indent="0">
              <a:buNone/>
            </a:pPr>
            <a:r>
              <a:rPr lang="en-US" b="1" i="1" dirty="0" smtClean="0"/>
              <a:t>Incorporating languages </a:t>
            </a:r>
            <a:r>
              <a:rPr lang="en-US" i="1" dirty="0" smtClean="0"/>
              <a:t>(American Indian languages): </a:t>
            </a:r>
            <a:r>
              <a:rPr lang="en-US" dirty="0" smtClean="0"/>
              <a:t>have extremely many affixes (super-synthetic).</a:t>
            </a:r>
            <a:endParaRPr lang="ru-RU" dirty="0"/>
          </a:p>
        </p:txBody>
      </p:sp>
    </p:spTree>
    <p:extLst>
      <p:ext uri="{BB962C8B-B14F-4D97-AF65-F5344CB8AC3E}">
        <p14:creationId xmlns:p14="http://schemas.microsoft.com/office/powerpoint/2010/main" val="17540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sz="4000" dirty="0" smtClean="0">
                <a:latin typeface="Times New Roman" pitchFamily="18" charset="0"/>
                <a:cs typeface="Times New Roman" pitchFamily="18" charset="0"/>
              </a:rPr>
              <a:t>Question</a:t>
            </a:r>
            <a:r>
              <a:rPr lang="ru-RU"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2</a:t>
            </a:r>
            <a:endParaRPr lang="en-US" sz="4000" dirty="0" smtClean="0"/>
          </a:p>
          <a:p>
            <a:pPr algn="ctr">
              <a:buNone/>
            </a:pPr>
            <a:r>
              <a:rPr lang="en-US" sz="9000" dirty="0" smtClean="0">
                <a:latin typeface="Times New Roman" pitchFamily="18" charset="0"/>
                <a:cs typeface="Times New Roman" pitchFamily="18" charset="0"/>
              </a:rPr>
              <a:t>Basic Terms </a:t>
            </a:r>
            <a:endParaRPr lang="ru-RU" sz="90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EB5613-E47E-4D6A-A8F3-D1D03BB0F16D}"/>
</file>

<file path=customXml/itemProps2.xml><?xml version="1.0" encoding="utf-8"?>
<ds:datastoreItem xmlns:ds="http://schemas.openxmlformats.org/officeDocument/2006/customXml" ds:itemID="{B532CDE6-D431-4573-BC0D-30A553E98F97}"/>
</file>

<file path=customXml/itemProps3.xml><?xml version="1.0" encoding="utf-8"?>
<ds:datastoreItem xmlns:ds="http://schemas.openxmlformats.org/officeDocument/2006/customXml" ds:itemID="{66AA3001-E3D8-421B-B73D-63F84F2D3C0E}"/>
</file>

<file path=docProps/app.xml><?xml version="1.0" encoding="utf-8"?>
<Properties xmlns="http://schemas.openxmlformats.org/officeDocument/2006/extended-properties" xmlns:vt="http://schemas.openxmlformats.org/officeDocument/2006/docPropsVTypes">
  <TotalTime>1004</TotalTime>
  <Words>551</Words>
  <Application>Microsoft Office PowerPoint</Application>
  <PresentationFormat>Экран (4:3)</PresentationFormat>
  <Paragraphs>60</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Examples of morphological types of languages</vt:lpstr>
      <vt:lpstr>Презентация PowerPoint</vt:lpstr>
      <vt:lpstr>A type of language</vt:lpstr>
      <vt:lpstr>A Language Universal </vt:lpstr>
      <vt:lpstr>Презентация PowerPoint</vt:lpstr>
      <vt:lpstr>A few more examples of language universals </vt:lpstr>
      <vt:lpstr>Презентация PowerPoint</vt:lpstr>
      <vt:lpstr>Презентация PowerPoint</vt:lpstr>
      <vt:lpstr>Презентация PowerPoint</vt:lpstr>
      <vt:lpstr>Comparative method </vt:lpstr>
      <vt:lpstr>Typological method </vt:lpstr>
      <vt:lpstr>The method of typological passports</vt:lpstr>
      <vt:lpstr>Презентация PowerPoint</vt:lpstr>
      <vt:lpstr>The method of typological indices  (a quantitative approach)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Оксана</cp:lastModifiedBy>
  <cp:revision>93</cp:revision>
  <dcterms:created xsi:type="dcterms:W3CDTF">2019-09-01T08:37:24Z</dcterms:created>
  <dcterms:modified xsi:type="dcterms:W3CDTF">2022-03-20T18:47:42Z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