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81.xml" ContentType="application/vnd.openxmlformats-officedocument.presentationml.slide+xml"/>
  <Override PartName="/ppt/slides/slide80.xml" ContentType="application/vnd.openxmlformats-officedocument.presentationml.slide+xml"/>
  <Override PartName="/ppt/slides/slide10.xml" ContentType="application/vnd.openxmlformats-officedocument.presentationml.slide+xml"/>
  <Override PartName="/ppt/slides/slide78.xml" ContentType="application/vnd.openxmlformats-officedocument.presentationml.slide+xml"/>
  <Override PartName="/ppt/slides/slide77.xml" ContentType="application/vnd.openxmlformats-officedocument.presentationml.slide+xml"/>
  <Override PartName="/ppt/slides/slide7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5.xml" ContentType="application/vnd.openxmlformats-officedocument.presentationml.slide+xml"/>
  <Override PartName="/ppt/slides/slide79.xml" ContentType="application/vnd.openxmlformats-officedocument.presentationml.slide+xml"/>
  <Override PartName="/ppt/slides/slide73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61.xml" ContentType="application/vnd.openxmlformats-officedocument.presentationml.slide+xml"/>
  <Override PartName="/ppt/slides/slide74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64.xml" ContentType="application/vnd.openxmlformats-officedocument.presentationml.slide+xml"/>
  <Override PartName="/ppt/slides/slide60.xml" ContentType="application/vnd.openxmlformats-officedocument.presentationml.slide+xml"/>
  <Override PartName="/ppt/slides/slide66.xml" ContentType="application/vnd.openxmlformats-officedocument.presentationml.slide+xml"/>
  <Override PartName="/ppt/slides/slide72.xml" ContentType="application/vnd.openxmlformats-officedocument.presentationml.slide+xml"/>
  <Override PartName="/ppt/slides/slide71.xml" ContentType="application/vnd.openxmlformats-officedocument.presentationml.slide+xml"/>
  <Override PartName="/ppt/slides/slide70.xml" ContentType="application/vnd.openxmlformats-officedocument.presentationml.slide+xml"/>
  <Override PartName="/ppt/slides/slide65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6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  <p:sldId id="363" r:id="rId4"/>
    <p:sldId id="364" r:id="rId5"/>
    <p:sldId id="365" r:id="rId6"/>
    <p:sldId id="280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81" r:id="rId21"/>
    <p:sldId id="382" r:id="rId22"/>
    <p:sldId id="383" r:id="rId23"/>
    <p:sldId id="384" r:id="rId24"/>
    <p:sldId id="387" r:id="rId25"/>
    <p:sldId id="385" r:id="rId26"/>
    <p:sldId id="386" r:id="rId27"/>
    <p:sldId id="318" r:id="rId28"/>
    <p:sldId id="388" r:id="rId29"/>
    <p:sldId id="319" r:id="rId30"/>
    <p:sldId id="389" r:id="rId31"/>
    <p:sldId id="313" r:id="rId32"/>
    <p:sldId id="403" r:id="rId33"/>
    <p:sldId id="390" r:id="rId34"/>
    <p:sldId id="304" r:id="rId35"/>
    <p:sldId id="320" r:id="rId36"/>
    <p:sldId id="391" r:id="rId37"/>
    <p:sldId id="392" r:id="rId38"/>
    <p:sldId id="427" r:id="rId39"/>
    <p:sldId id="406" r:id="rId40"/>
    <p:sldId id="408" r:id="rId41"/>
    <p:sldId id="409" r:id="rId42"/>
    <p:sldId id="410" r:id="rId43"/>
    <p:sldId id="411" r:id="rId44"/>
    <p:sldId id="412" r:id="rId45"/>
    <p:sldId id="407" r:id="rId46"/>
    <p:sldId id="414" r:id="rId47"/>
    <p:sldId id="428" r:id="rId48"/>
    <p:sldId id="429" r:id="rId49"/>
    <p:sldId id="430" r:id="rId50"/>
    <p:sldId id="431" r:id="rId51"/>
    <p:sldId id="432" r:id="rId52"/>
    <p:sldId id="433" r:id="rId53"/>
    <p:sldId id="434" r:id="rId54"/>
    <p:sldId id="420" r:id="rId55"/>
    <p:sldId id="422" r:id="rId56"/>
    <p:sldId id="423" r:id="rId57"/>
    <p:sldId id="424" r:id="rId58"/>
    <p:sldId id="421" r:id="rId59"/>
    <p:sldId id="426" r:id="rId60"/>
    <p:sldId id="393" r:id="rId61"/>
    <p:sldId id="394" r:id="rId62"/>
    <p:sldId id="395" r:id="rId63"/>
    <p:sldId id="396" r:id="rId64"/>
    <p:sldId id="397" r:id="rId65"/>
    <p:sldId id="398" r:id="rId66"/>
    <p:sldId id="399" r:id="rId67"/>
    <p:sldId id="435" r:id="rId68"/>
    <p:sldId id="417" r:id="rId69"/>
    <p:sldId id="413" r:id="rId70"/>
    <p:sldId id="418" r:id="rId71"/>
    <p:sldId id="419" r:id="rId72"/>
    <p:sldId id="400" r:id="rId73"/>
    <p:sldId id="401" r:id="rId74"/>
    <p:sldId id="436" r:id="rId75"/>
    <p:sldId id="402" r:id="rId76"/>
    <p:sldId id="404" r:id="rId77"/>
    <p:sldId id="416" r:id="rId78"/>
    <p:sldId id="405" r:id="rId79"/>
    <p:sldId id="348" r:id="rId80"/>
    <p:sldId id="354" r:id="rId81"/>
    <p:sldId id="356" r:id="rId8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89" Type="http://schemas.openxmlformats.org/officeDocument/2006/relationships/customXml" Target="../customXml/item3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88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customXml" Target="../customXml/item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428625"/>
            <a:ext cx="8715375" cy="5697538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b="1" i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Our course is</a:t>
            </a:r>
            <a:endParaRPr lang="ru-RU" sz="3000" b="1" i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000" b="1" i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000" b="1" i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areas 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000" b="1" i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theoretical linguistics</a:t>
            </a:r>
            <a:endParaRPr lang="ru-RU" sz="6000" b="1" i="1" cap="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934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000" i="1" dirty="0">
                <a:solidFill>
                  <a:srgbClr val="00B050"/>
                </a:solidFill>
                <a:latin typeface="Agency FB" panose="020B0503020202020204" pitchFamily="34" charset="0"/>
              </a:rPr>
              <a:t>P</a:t>
            </a:r>
            <a:r>
              <a:rPr lang="en-US" sz="7000" i="1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ragmatics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222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Pragmatics</a:t>
            </a:r>
            <a:r>
              <a:rPr lang="en-US" dirty="0" smtClean="0"/>
              <a:t> studies </a:t>
            </a:r>
            <a:r>
              <a:rPr lang="en-US" dirty="0"/>
              <a:t>the human language as a means of </a:t>
            </a:r>
            <a:r>
              <a:rPr lang="en-US" dirty="0" smtClean="0"/>
              <a:t>communication.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697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000" i="1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Generative linguistics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470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Generative linguistics </a:t>
            </a:r>
            <a:r>
              <a:rPr lang="en-US" dirty="0" smtClean="0"/>
              <a:t>studies how a language is born in our heads and how it is generated.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87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000" i="1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Cognitive linguistics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457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Cognitive linguistics </a:t>
            </a:r>
            <a:r>
              <a:rPr lang="en-US" dirty="0" smtClean="0"/>
              <a:t>studies a human language:</a:t>
            </a:r>
          </a:p>
          <a:p>
            <a:pPr>
              <a:buFontTx/>
              <a:buChar char="-"/>
            </a:pPr>
            <a:r>
              <a:rPr lang="en-US" dirty="0" smtClean="0"/>
              <a:t>as </a:t>
            </a:r>
            <a:r>
              <a:rPr lang="en-US" dirty="0"/>
              <a:t>a means of </a:t>
            </a:r>
            <a:r>
              <a:rPr lang="en-US" dirty="0" smtClean="0"/>
              <a:t>understanding </a:t>
            </a:r>
            <a:r>
              <a:rPr lang="en-US" dirty="0"/>
              <a:t>and generalizing human experience,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as </a:t>
            </a:r>
            <a:r>
              <a:rPr lang="en-US" dirty="0"/>
              <a:t>a means of storing information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4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000" i="1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Cultural Linguistics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740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Cultural linguistics </a:t>
            </a:r>
            <a:r>
              <a:rPr lang="en-US" dirty="0" smtClean="0"/>
              <a:t>studies a language as a keeper (container) of </a:t>
            </a:r>
            <a:r>
              <a:rPr lang="en-US" dirty="0"/>
              <a:t>the nation’s culture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993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000" i="1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Psychological linguistics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426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Psychological linguistics </a:t>
            </a:r>
            <a:r>
              <a:rPr lang="en-US" dirty="0" smtClean="0"/>
              <a:t>studies a language </a:t>
            </a:r>
            <a:r>
              <a:rPr lang="en-US" dirty="0"/>
              <a:t>as a means of </a:t>
            </a:r>
            <a:r>
              <a:rPr lang="en-US" dirty="0" smtClean="0"/>
              <a:t>representation </a:t>
            </a:r>
            <a:r>
              <a:rPr lang="en-US" dirty="0"/>
              <a:t>of thoughts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75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ru-RU" sz="1400" b="1" i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1400" b="1" i="1" cap="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1400" b="1" i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1400" b="1" i="1" cap="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5000" b="1" i="1" cap="all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ru-RU" sz="5000" b="1" i="1" cap="all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6000" b="1" i="1" cap="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8000" b="1" i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Modern linguistics </a:t>
            </a:r>
            <a:endParaRPr lang="ru-RU" sz="8000" b="1" i="1" cap="all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397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000" i="1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Sociolinguistics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536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Sociolinguistics</a:t>
            </a:r>
            <a:r>
              <a:rPr lang="en-US" dirty="0" smtClean="0"/>
              <a:t> studies peculiarities </a:t>
            </a:r>
            <a:r>
              <a:rPr lang="en-US" dirty="0"/>
              <a:t>of </a:t>
            </a:r>
            <a:r>
              <a:rPr lang="en-US" dirty="0" smtClean="0"/>
              <a:t>sublanguages.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29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006637"/>
              </p:ext>
            </p:extLst>
          </p:nvPr>
        </p:nvGraphicFramePr>
        <p:xfrm>
          <a:off x="457200" y="500056"/>
          <a:ext cx="8229600" cy="6541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6257940"/>
              </a:tblGrid>
              <a:tr h="689387">
                <a:tc>
                  <a:txBody>
                    <a:bodyPr/>
                    <a:lstStyle/>
                    <a:p>
                      <a:r>
                        <a:rPr lang="en-US" dirty="0" smtClean="0"/>
                        <a:t>Ex</a:t>
                      </a:r>
                      <a:r>
                        <a:rPr lang="ru-RU" dirty="0" smtClean="0"/>
                        <a:t>. </a:t>
                      </a:r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.</a:t>
                      </a:r>
                      <a:r>
                        <a:rPr lang="en-US" dirty="0" smtClean="0"/>
                        <a:t>    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Match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modern branches of linguistics with their objectives</a:t>
                      </a:r>
                      <a:endParaRPr lang="ru-RU" dirty="0"/>
                    </a:p>
                  </a:txBody>
                  <a:tcPr/>
                </a:tc>
              </a:tr>
              <a:tr h="523995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Communicative linguistics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Generative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linguistics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Cognitive linguistics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Cultural linguistics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linguocultural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studies)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5. 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Ethnolinguistics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6. 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Phycholinguistics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Sociological linguistics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Analyzes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speech development in connection with the development of a personality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Studies relations between language and culture, how culture participates in the formation of language concepts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Identifies the principles of speech communication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Studies how a language generates, defines transformations (syntactic operations) that allow to transform innate (nuclear) syntactic structures into an infinite number of secondary (derivative) structures.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 functions of languages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well as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stylistic differentiation of language use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Reconstructs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traditional (archaic) worldview, value system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596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b="1" i="1" cap="all" dirty="0" smtClean="0"/>
          </a:p>
          <a:p>
            <a:pPr marL="0" indent="0">
              <a:buNone/>
            </a:pPr>
            <a:endParaRPr lang="en-US" b="1" i="1" cap="all" dirty="0"/>
          </a:p>
          <a:p>
            <a:pPr marL="0" indent="0" algn="ctr">
              <a:buNone/>
            </a:pPr>
            <a:r>
              <a:rPr lang="en-US" b="1" i="1" cap="all" dirty="0" smtClean="0"/>
              <a:t>Question 2. </a:t>
            </a:r>
            <a:r>
              <a:rPr lang="en-US" b="1" i="1" cap="all" dirty="0"/>
              <a:t>Pragmatics as a branch </a:t>
            </a:r>
            <a:endParaRPr lang="en-US" b="1" i="1" cap="all" dirty="0" smtClean="0"/>
          </a:p>
          <a:p>
            <a:pPr marL="0" indent="0" algn="ctr">
              <a:buNone/>
            </a:pPr>
            <a:r>
              <a:rPr lang="en-US" b="1" i="1" cap="all" dirty="0" smtClean="0"/>
              <a:t>of </a:t>
            </a:r>
            <a:r>
              <a:rPr lang="en-US" b="1" i="1" cap="all" dirty="0"/>
              <a:t>modern linguistics.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054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Pragmatics studies the </a:t>
            </a:r>
            <a:r>
              <a:rPr lang="en-US" u="sng" dirty="0" smtClean="0"/>
              <a:t>contextual</a:t>
            </a:r>
            <a:r>
              <a:rPr lang="en-US" dirty="0" smtClean="0"/>
              <a:t> meaning of sentences.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210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b="1" i="1" dirty="0" smtClean="0"/>
              <a:t>The </a:t>
            </a:r>
            <a:r>
              <a:rPr lang="en-US" b="1" i="1" dirty="0"/>
              <a:t>basic idea</a:t>
            </a:r>
            <a:r>
              <a:rPr lang="en-US" dirty="0"/>
              <a:t> of </a:t>
            </a:r>
            <a:r>
              <a:rPr lang="en-US" dirty="0" smtClean="0"/>
              <a:t>pragmatics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961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language is a means of communication and an instrument to influence our mind and </a:t>
            </a:r>
            <a:r>
              <a:rPr lang="en-US" dirty="0" smtClean="0"/>
              <a:t>emotions.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42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600" dirty="0"/>
              <a:t>The main </a:t>
            </a:r>
            <a:r>
              <a:rPr lang="en-US" sz="6600" b="1" i="1" dirty="0"/>
              <a:t>objectives </a:t>
            </a:r>
            <a:r>
              <a:rPr lang="en-US" sz="6600" dirty="0"/>
              <a:t>of pragmatics:</a:t>
            </a:r>
            <a:endParaRPr lang="ru-RU" sz="6600" dirty="0"/>
          </a:p>
          <a:p>
            <a:pPr marL="1143000" indent="-1143000">
              <a:buAutoNum type="arabicParenR"/>
            </a:pPr>
            <a:r>
              <a:rPr lang="en-US" sz="6600" dirty="0" smtClean="0"/>
              <a:t>to </a:t>
            </a:r>
            <a:r>
              <a:rPr lang="en-US" sz="6600" dirty="0"/>
              <a:t>define </a:t>
            </a:r>
            <a:r>
              <a:rPr lang="en-US" sz="6600" dirty="0" smtClean="0"/>
              <a:t>principles </a:t>
            </a:r>
          </a:p>
          <a:p>
            <a:pPr marL="0" indent="0">
              <a:buNone/>
            </a:pPr>
            <a:r>
              <a:rPr lang="en-US" sz="6600" dirty="0" smtClean="0"/>
              <a:t>of communication</a:t>
            </a:r>
            <a:r>
              <a:rPr lang="en-US" sz="6600" dirty="0"/>
              <a:t>,</a:t>
            </a:r>
            <a:endParaRPr lang="ru-RU" sz="6600" dirty="0"/>
          </a:p>
          <a:p>
            <a:pPr marL="0" indent="0">
              <a:buNone/>
            </a:pPr>
            <a:r>
              <a:rPr lang="en-US" sz="6600" dirty="0"/>
              <a:t>2) to classify speech acts.</a:t>
            </a:r>
            <a:endParaRPr lang="ru-RU" sz="6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rinciples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communication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69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i="1" dirty="0" smtClean="0"/>
              <a:t>Herbert </a:t>
            </a:r>
            <a:r>
              <a:rPr lang="en-US" sz="6000" b="1" i="1" dirty="0"/>
              <a:t>Paul Grice </a:t>
            </a:r>
            <a:endParaRPr lang="en-US" sz="6000" b="1" i="1" dirty="0" smtClean="0"/>
          </a:p>
          <a:p>
            <a:pPr>
              <a:buNone/>
            </a:pPr>
            <a:r>
              <a:rPr lang="en-US" sz="5500" dirty="0" smtClean="0"/>
              <a:t>(The </a:t>
            </a:r>
            <a:r>
              <a:rPr lang="en-US" sz="5500" dirty="0"/>
              <a:t>C</a:t>
            </a:r>
            <a:r>
              <a:rPr lang="en-US" sz="5500" dirty="0" smtClean="0"/>
              <a:t>ooperative Principle)</a:t>
            </a:r>
          </a:p>
          <a:p>
            <a:pPr>
              <a:buNone/>
            </a:pPr>
            <a:r>
              <a:rPr lang="en-US" sz="6000" b="1" i="1" dirty="0" smtClean="0"/>
              <a:t>Geoffrey Leech</a:t>
            </a:r>
          </a:p>
          <a:p>
            <a:pPr>
              <a:buNone/>
            </a:pPr>
            <a:r>
              <a:rPr lang="ru-RU" sz="6000" dirty="0" smtClean="0"/>
              <a:t>(</a:t>
            </a:r>
            <a:r>
              <a:rPr lang="en-US" sz="6000" dirty="0" smtClean="0"/>
              <a:t>The Principle of Politeness</a:t>
            </a:r>
            <a:r>
              <a:rPr lang="ru-RU" sz="6000" dirty="0" smtClean="0"/>
              <a:t>)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  <a:defRPr/>
            </a:pPr>
            <a:endParaRPr lang="ru-RU" b="1" i="1" dirty="0" smtClean="0"/>
          </a:p>
          <a:p>
            <a:pPr marL="0" indent="0" algn="ctr">
              <a:buNone/>
              <a:defRPr/>
            </a:pPr>
            <a:r>
              <a:rPr lang="en-US" b="1" i="1" dirty="0" smtClean="0"/>
              <a:t>Questions </a:t>
            </a:r>
            <a:r>
              <a:rPr lang="en-US" b="1" i="1" dirty="0"/>
              <a:t>to discuss</a:t>
            </a:r>
            <a:r>
              <a:rPr lang="en-US" b="1" i="1" dirty="0" smtClean="0"/>
              <a:t>:</a:t>
            </a:r>
            <a:endParaRPr lang="ru-RU" dirty="0"/>
          </a:p>
          <a:p>
            <a:pPr marL="514350" indent="-514350">
              <a:buAutoNum type="arabicPeriod"/>
            </a:pPr>
            <a:r>
              <a:rPr lang="en-US" i="1" dirty="0" smtClean="0"/>
              <a:t>What </a:t>
            </a:r>
            <a:r>
              <a:rPr lang="en-US" i="1" dirty="0"/>
              <a:t>is </a:t>
            </a:r>
            <a:r>
              <a:rPr lang="en-US" i="1" dirty="0" smtClean="0"/>
              <a:t>modern linguistics about?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Branches </a:t>
            </a:r>
            <a:r>
              <a:rPr lang="en-US" i="1" dirty="0"/>
              <a:t>of </a:t>
            </a:r>
            <a:r>
              <a:rPr lang="en-US" i="1" dirty="0" smtClean="0"/>
              <a:t>modern linguistics</a:t>
            </a:r>
            <a:r>
              <a:rPr lang="en-US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2</a:t>
            </a:r>
            <a:r>
              <a:rPr lang="en-US" i="1" dirty="0" smtClean="0"/>
              <a:t>.</a:t>
            </a:r>
            <a:r>
              <a:rPr lang="en-US" i="1" dirty="0"/>
              <a:t> </a:t>
            </a:r>
            <a:r>
              <a:rPr lang="en-US" i="1" dirty="0" smtClean="0"/>
              <a:t>Pragmatics as </a:t>
            </a:r>
            <a:r>
              <a:rPr lang="en-US" i="1" dirty="0"/>
              <a:t>a branch of </a:t>
            </a:r>
            <a:r>
              <a:rPr lang="en-US" i="1" dirty="0" smtClean="0"/>
              <a:t>modern linguistics</a:t>
            </a:r>
            <a:r>
              <a:rPr lang="en-US" i="1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816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en-US" b="1" i="1" dirty="0"/>
              <a:t>Herbert Paul Grice </a:t>
            </a:r>
          </a:p>
          <a:p>
            <a:pPr algn="ctr">
              <a:buNone/>
            </a:pPr>
            <a:r>
              <a:rPr lang="en-US" dirty="0"/>
              <a:t>(The Cooperative Principle)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 descr="https://knife.media/wp-content/uploads/2019/11/Implikatury-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344" y="2268032"/>
            <a:ext cx="3048000" cy="3714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9162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8000" dirty="0"/>
              <a:t>The cooperative communication is communication based on </a:t>
            </a:r>
            <a:r>
              <a:rPr lang="en-US" sz="8000" dirty="0" smtClean="0"/>
              <a:t>several important criteria</a:t>
            </a:r>
            <a:endParaRPr lang="ru-RU" sz="8000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are these criteria (maxims)?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245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Grice’s maxims of cooperation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Maxim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Quantity</a:t>
            </a:r>
            <a:r>
              <a:rPr lang="en-US" b="1" dirty="0"/>
              <a:t> (</a:t>
            </a:r>
            <a:r>
              <a:rPr lang="ru-RU" dirty="0" err="1"/>
              <a:t>Information</a:t>
            </a:r>
            <a:r>
              <a:rPr lang="en-US" dirty="0"/>
              <a:t>)</a:t>
            </a:r>
            <a:endParaRPr lang="ru-RU" dirty="0"/>
          </a:p>
          <a:p>
            <a:r>
              <a:rPr lang="ru-RU" b="1" dirty="0" err="1"/>
              <a:t>Maxim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Quality</a:t>
            </a:r>
            <a:r>
              <a:rPr lang="en-US" b="1" dirty="0"/>
              <a:t> (</a:t>
            </a:r>
            <a:r>
              <a:rPr lang="ru-RU" dirty="0" err="1"/>
              <a:t>Truth</a:t>
            </a:r>
            <a:r>
              <a:rPr lang="en-US" dirty="0"/>
              <a:t>)</a:t>
            </a:r>
            <a:endParaRPr lang="ru-RU" dirty="0"/>
          </a:p>
          <a:p>
            <a:r>
              <a:rPr lang="ru-RU" b="1" dirty="0" err="1"/>
              <a:t>Maxim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Relation</a:t>
            </a:r>
            <a:r>
              <a:rPr lang="en-US" b="1" dirty="0"/>
              <a:t> (</a:t>
            </a:r>
            <a:r>
              <a:rPr lang="ru-RU" dirty="0" err="1"/>
              <a:t>Relevanc</a:t>
            </a:r>
            <a:r>
              <a:rPr lang="en-US" dirty="0"/>
              <a:t>e)</a:t>
            </a:r>
            <a:endParaRPr lang="ru-RU" dirty="0"/>
          </a:p>
          <a:p>
            <a:r>
              <a:rPr lang="en-US" b="1" dirty="0"/>
              <a:t>Maxim of </a:t>
            </a:r>
            <a:r>
              <a:rPr lang="en-US" b="1" dirty="0" smtClean="0"/>
              <a:t>Manner (</a:t>
            </a:r>
            <a:r>
              <a:rPr lang="en-US" dirty="0" smtClean="0"/>
              <a:t>Clarity)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559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ru-RU" b="1" dirty="0" err="1" smtClean="0"/>
              <a:t>Maxim</a:t>
            </a:r>
            <a:r>
              <a:rPr lang="ru-RU" b="1" dirty="0" smtClean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Quantity</a:t>
            </a:r>
            <a:r>
              <a:rPr lang="en-US" b="1" dirty="0"/>
              <a:t> (</a:t>
            </a:r>
            <a:r>
              <a:rPr lang="ru-RU" dirty="0" err="1"/>
              <a:t>Information</a:t>
            </a:r>
            <a:r>
              <a:rPr lang="en-US" dirty="0"/>
              <a:t>)</a:t>
            </a: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ru-RU" b="1" dirty="0" err="1" smtClean="0"/>
              <a:t>Maxim</a:t>
            </a:r>
            <a:r>
              <a:rPr lang="ru-RU" b="1" dirty="0" smtClean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Quality</a:t>
            </a:r>
            <a:r>
              <a:rPr lang="en-US" b="1" dirty="0"/>
              <a:t> (</a:t>
            </a:r>
            <a:r>
              <a:rPr lang="ru-RU" dirty="0" err="1"/>
              <a:t>Truth</a:t>
            </a:r>
            <a:r>
              <a:rPr lang="en-US" dirty="0"/>
              <a:t>)</a:t>
            </a:r>
            <a:endParaRPr lang="ru-RU" dirty="0"/>
          </a:p>
          <a:p>
            <a:pPr lvl="0"/>
            <a:r>
              <a:rPr lang="en-US" dirty="0"/>
              <a:t>Do not say what you believe to be false.</a:t>
            </a:r>
            <a:endParaRPr lang="ru-RU" dirty="0"/>
          </a:p>
          <a:p>
            <a:pPr lvl="0"/>
            <a:r>
              <a:rPr lang="en-US" dirty="0"/>
              <a:t>Do not say that for which you lack adequate evidence.</a:t>
            </a:r>
            <a:endParaRPr lang="ru-RU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ru-RU" b="1" dirty="0" err="1" smtClean="0"/>
              <a:t>Maxim</a:t>
            </a:r>
            <a:r>
              <a:rPr lang="ru-RU" b="1" dirty="0" smtClean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Relation</a:t>
            </a:r>
            <a:r>
              <a:rPr lang="en-US" b="1" dirty="0"/>
              <a:t> (</a:t>
            </a:r>
            <a:r>
              <a:rPr lang="ru-RU" dirty="0" err="1"/>
              <a:t>Relevanc</a:t>
            </a:r>
            <a:r>
              <a:rPr lang="en-US" dirty="0"/>
              <a:t>e)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9885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Maxim of </a:t>
            </a:r>
            <a:r>
              <a:rPr lang="en-US" b="1" dirty="0" smtClean="0"/>
              <a:t>Manner (</a:t>
            </a:r>
            <a:r>
              <a:rPr lang="en-US" dirty="0" smtClean="0"/>
              <a:t>Clarity)</a:t>
            </a:r>
          </a:p>
          <a:p>
            <a:pPr marL="0" indent="0" algn="ctr">
              <a:buNone/>
            </a:pPr>
            <a:endParaRPr lang="ru-RU" dirty="0" smtClean="0"/>
          </a:p>
          <a:p>
            <a:pPr lvl="0"/>
            <a:r>
              <a:rPr lang="ru-RU" dirty="0" err="1" smtClean="0"/>
              <a:t>Avoid</a:t>
            </a:r>
            <a:r>
              <a:rPr lang="ru-RU" dirty="0" smtClean="0"/>
              <a:t> </a:t>
            </a:r>
            <a:r>
              <a:rPr lang="ru-RU" dirty="0" err="1" smtClean="0"/>
              <a:t>obscurity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expression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Avoid</a:t>
            </a:r>
            <a:r>
              <a:rPr lang="ru-RU" dirty="0" smtClean="0"/>
              <a:t> </a:t>
            </a:r>
            <a:r>
              <a:rPr lang="ru-RU" dirty="0" err="1"/>
              <a:t>ambiguity</a:t>
            </a:r>
            <a:r>
              <a:rPr lang="ru-RU" dirty="0"/>
              <a:t>.</a:t>
            </a:r>
          </a:p>
          <a:p>
            <a:pPr lvl="0"/>
            <a:r>
              <a:rPr lang="ru-RU" dirty="0" err="1" smtClean="0"/>
              <a:t>Be</a:t>
            </a:r>
            <a:r>
              <a:rPr lang="ru-RU" dirty="0" smtClean="0"/>
              <a:t> </a:t>
            </a:r>
            <a:r>
              <a:rPr lang="ru-RU" dirty="0" err="1"/>
              <a:t>orderly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5815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Grice’s maxims of cooperation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Maxim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Quantity</a:t>
            </a:r>
            <a:r>
              <a:rPr lang="en-US" b="1" dirty="0"/>
              <a:t> (</a:t>
            </a:r>
            <a:r>
              <a:rPr lang="ru-RU" dirty="0" err="1"/>
              <a:t>Information</a:t>
            </a:r>
            <a:r>
              <a:rPr lang="en-US" dirty="0"/>
              <a:t>)</a:t>
            </a:r>
            <a:endParaRPr lang="ru-RU" dirty="0"/>
          </a:p>
          <a:p>
            <a:r>
              <a:rPr lang="ru-RU" b="1" dirty="0" err="1"/>
              <a:t>Maxim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Quality</a:t>
            </a:r>
            <a:r>
              <a:rPr lang="en-US" b="1" dirty="0"/>
              <a:t> (</a:t>
            </a:r>
            <a:r>
              <a:rPr lang="ru-RU" dirty="0" err="1"/>
              <a:t>Truth</a:t>
            </a:r>
            <a:r>
              <a:rPr lang="en-US" dirty="0"/>
              <a:t>)</a:t>
            </a:r>
            <a:endParaRPr lang="ru-RU" dirty="0"/>
          </a:p>
          <a:p>
            <a:r>
              <a:rPr lang="ru-RU" b="1" dirty="0" err="1"/>
              <a:t>Maxim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Relation</a:t>
            </a:r>
            <a:r>
              <a:rPr lang="en-US" b="1" dirty="0"/>
              <a:t> (</a:t>
            </a:r>
            <a:r>
              <a:rPr lang="ru-RU" dirty="0" err="1"/>
              <a:t>Relevanc</a:t>
            </a:r>
            <a:r>
              <a:rPr lang="en-US" dirty="0"/>
              <a:t>e)</a:t>
            </a:r>
            <a:endParaRPr lang="ru-RU" dirty="0"/>
          </a:p>
          <a:p>
            <a:r>
              <a:rPr lang="en-US" b="1" dirty="0"/>
              <a:t>Maxim of </a:t>
            </a:r>
            <a:r>
              <a:rPr lang="en-US" b="1" dirty="0" smtClean="0"/>
              <a:t>Manner (</a:t>
            </a:r>
            <a:r>
              <a:rPr lang="en-US" dirty="0" smtClean="0"/>
              <a:t>Clarity)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4256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00B050"/>
                </a:solidFill>
              </a:rPr>
              <a:t>I am a multimillionaire </a:t>
            </a:r>
          </a:p>
          <a:p>
            <a:pPr marL="0" indent="0" algn="ctr">
              <a:buNone/>
            </a:pPr>
            <a:r>
              <a:rPr lang="en-US" dirty="0" smtClean="0"/>
              <a:t>(Actually, I’m penniless)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29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endParaRPr lang="en-US" altLang="ru-RU" sz="3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alt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alt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ru-RU" alt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What </a:t>
            </a:r>
            <a:r>
              <a:rPr lang="en-US" i="1" dirty="0"/>
              <a:t>is modern linguistics about</a:t>
            </a:r>
            <a:r>
              <a:rPr lang="en-US" i="1" dirty="0" smtClean="0"/>
              <a:t>?</a:t>
            </a:r>
          </a:p>
          <a:p>
            <a:pPr marL="0" indent="0" algn="ctr">
              <a:buNone/>
            </a:pPr>
            <a:r>
              <a:rPr lang="en-US" i="1" dirty="0" smtClean="0"/>
              <a:t>Branches of modern linguistics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277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A: When am I going to get back the money I lend you?</a:t>
            </a:r>
          </a:p>
          <a:p>
            <a:pPr marL="0" indent="0" algn="just">
              <a:buNone/>
            </a:pPr>
            <a:r>
              <a:rPr lang="en-US" i="1" dirty="0" smtClean="0"/>
              <a:t>B: Boy it’s hot in here.</a:t>
            </a:r>
          </a:p>
        </p:txBody>
      </p:sp>
    </p:spTree>
    <p:extLst>
      <p:ext uri="{BB962C8B-B14F-4D97-AF65-F5344CB8AC3E}">
        <p14:creationId xmlns:p14="http://schemas.microsoft.com/office/powerpoint/2010/main" val="8498833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A: What should I do to get rid of this headache?</a:t>
            </a:r>
          </a:p>
          <a:p>
            <a:pPr marL="0" indent="0" algn="just">
              <a:buNone/>
            </a:pPr>
            <a:r>
              <a:rPr lang="en-US" i="1" dirty="0" smtClean="0">
                <a:solidFill>
                  <a:srgbClr val="FF0000"/>
                </a:solidFill>
              </a:rPr>
              <a:t>B: Take some medicine.</a:t>
            </a:r>
          </a:p>
          <a:p>
            <a:pPr marL="0" indent="0" algn="just">
              <a:buNone/>
            </a:pPr>
            <a:r>
              <a:rPr lang="en-US" i="1" dirty="0" smtClean="0"/>
              <a:t>A: What medicine? </a:t>
            </a:r>
          </a:p>
        </p:txBody>
      </p:sp>
    </p:spTree>
    <p:extLst>
      <p:ext uri="{BB962C8B-B14F-4D97-AF65-F5344CB8AC3E}">
        <p14:creationId xmlns:p14="http://schemas.microsoft.com/office/powerpoint/2010/main" val="460872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A: Where is this language spoken?</a:t>
            </a:r>
          </a:p>
          <a:p>
            <a:pPr marL="0" indent="0" algn="just">
              <a:buNone/>
            </a:pPr>
            <a:r>
              <a:rPr lang="en-US" i="1" dirty="0" smtClean="0">
                <a:solidFill>
                  <a:srgbClr val="FF0000"/>
                </a:solidFill>
              </a:rPr>
              <a:t>B: Somewhere in Africa.</a:t>
            </a:r>
          </a:p>
          <a:p>
            <a:pPr marL="0" indent="0" algn="just">
              <a:buNone/>
            </a:pPr>
            <a:r>
              <a:rPr lang="en-US" i="1" dirty="0"/>
              <a:t>A: </a:t>
            </a:r>
            <a:r>
              <a:rPr lang="en-US" i="1" dirty="0" smtClean="0"/>
              <a:t>What part of Africa?</a:t>
            </a:r>
            <a:endParaRPr lang="en-US" i="1" dirty="0"/>
          </a:p>
          <a:p>
            <a:pPr marL="0" indent="0" algn="just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97448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i="1" dirty="0" smtClean="0">
                <a:solidFill>
                  <a:srgbClr val="FF0000"/>
                </a:solidFill>
              </a:rPr>
              <a:t>Student: French comes from English.</a:t>
            </a:r>
          </a:p>
          <a:p>
            <a:pPr marL="0" indent="0" algn="just">
              <a:buNone/>
            </a:pPr>
            <a:r>
              <a:rPr lang="en-US" i="1" dirty="0" smtClean="0"/>
              <a:t>Teacher (ironically): While Russian comes from Japanese…</a:t>
            </a:r>
          </a:p>
          <a:p>
            <a:pPr marL="0" indent="0" algn="just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051360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A: I don’t feel really well today.</a:t>
            </a:r>
          </a:p>
          <a:p>
            <a:pPr marL="0" indent="0" algn="just">
              <a:buNone/>
            </a:pPr>
            <a:r>
              <a:rPr lang="en-US" i="1" dirty="0" smtClean="0"/>
              <a:t>B: Oh, look at her! What a wonderful dress she is wearing!</a:t>
            </a:r>
            <a:endParaRPr lang="en-US" i="1" dirty="0"/>
          </a:p>
          <a:p>
            <a:pPr marL="0" indent="0" algn="just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7026560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A: Excuse me… May </a:t>
            </a:r>
            <a:r>
              <a:rPr lang="en-US" dirty="0"/>
              <a:t>I ask you something?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B: Yes</a:t>
            </a:r>
            <a:r>
              <a:rPr lang="en-US" dirty="0"/>
              <a:t>,</a:t>
            </a:r>
            <a:r>
              <a:rPr lang="en-US" dirty="0" smtClean="0"/>
              <a:t> please.</a:t>
            </a:r>
          </a:p>
          <a:p>
            <a:pPr marL="0" indent="0">
              <a:buNone/>
            </a:pPr>
            <a:r>
              <a:rPr lang="en-US" dirty="0" smtClean="0"/>
              <a:t>A: How </a:t>
            </a:r>
            <a:r>
              <a:rPr lang="en-US" dirty="0"/>
              <a:t>to get to the nearest bank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B: It isn’t far from here.</a:t>
            </a:r>
          </a:p>
          <a:p>
            <a:pPr marL="0" indent="0">
              <a:buNone/>
            </a:pPr>
            <a:r>
              <a:rPr lang="en-US" dirty="0" smtClean="0"/>
              <a:t>A: </a:t>
            </a:r>
            <a:r>
              <a:rPr lang="en-US" dirty="0" err="1" smtClean="0"/>
              <a:t>Sorry..I</a:t>
            </a:r>
            <a:r>
              <a:rPr lang="en-US" dirty="0" smtClean="0"/>
              <a:t> didn’t …</a:t>
            </a:r>
          </a:p>
        </p:txBody>
      </p:sp>
    </p:spTree>
    <p:extLst>
      <p:ext uri="{BB962C8B-B14F-4D97-AF65-F5344CB8AC3E}">
        <p14:creationId xmlns:p14="http://schemas.microsoft.com/office/powerpoint/2010/main" val="19177738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en-US" dirty="0"/>
              <a:t>The question is formulated inaccurately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5940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en-US" dirty="0"/>
              <a:t>The interlocutor </a:t>
            </a:r>
            <a:r>
              <a:rPr lang="en-US" dirty="0" smtClean="0"/>
              <a:t>wants to speak about something </a:t>
            </a:r>
            <a:r>
              <a:rPr lang="en-US" dirty="0"/>
              <a:t>that is interesting only to </a:t>
            </a:r>
            <a:r>
              <a:rPr lang="en-US" dirty="0" smtClean="0"/>
              <a:t>him.</a:t>
            </a:r>
          </a:p>
        </p:txBody>
      </p:sp>
    </p:spTree>
    <p:extLst>
      <p:ext uri="{BB962C8B-B14F-4D97-AF65-F5344CB8AC3E}">
        <p14:creationId xmlns:p14="http://schemas.microsoft.com/office/powerpoint/2010/main" val="25328387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en-US" dirty="0" smtClean="0"/>
              <a:t>A message conveys more information than needed.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9083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en-US" dirty="0" smtClean="0"/>
              <a:t>The message is ambiguous, it can be interpreted in different ways.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9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Modern linguistics starts in the 1950s.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6302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en-US" dirty="0" smtClean="0"/>
              <a:t>The information that you share hasn’t been verified.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5849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en-US" dirty="0" smtClean="0"/>
              <a:t>The sentence is too long.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9832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en-US" dirty="0" smtClean="0"/>
              <a:t>The message is full of a number of fuzzy words.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8017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maxim is violated?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8</a:t>
            </a:r>
            <a:r>
              <a:rPr lang="ru-RU" dirty="0"/>
              <a:t>. </a:t>
            </a:r>
            <a:r>
              <a:rPr lang="en-US" dirty="0" smtClean="0"/>
              <a:t>The message is full of unnecessary details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3826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Conversational </a:t>
            </a:r>
            <a:r>
              <a:rPr lang="en-US" dirty="0" err="1" smtClean="0"/>
              <a:t>Implicature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A: Would you like to go out to dinner with me tonight?</a:t>
            </a:r>
          </a:p>
          <a:p>
            <a:pPr marL="0" indent="0">
              <a:buNone/>
            </a:pPr>
            <a:r>
              <a:rPr lang="en-US" dirty="0" smtClean="0"/>
              <a:t>B: Oh, I’m very busy tonight.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6474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Conversational </a:t>
            </a:r>
            <a:r>
              <a:rPr lang="en-US" dirty="0" err="1" smtClean="0"/>
              <a:t>implicature</a:t>
            </a:r>
            <a:r>
              <a:rPr lang="en-US" dirty="0" smtClean="0"/>
              <a:t> is the contextual meaning of the message (something that is implied).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3019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Doctor: </a:t>
            </a:r>
            <a:r>
              <a:rPr lang="en-US" i="1" dirty="0" smtClean="0"/>
              <a:t>Everything is all right about your right eye.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648795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true meaning of the message in green?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-US" i="1" dirty="0" smtClean="0"/>
          </a:p>
          <a:p>
            <a:pPr marL="0" indent="0" fontAlgn="base">
              <a:buNone/>
            </a:pPr>
            <a:r>
              <a:rPr lang="en-US" i="1" dirty="0" smtClean="0"/>
              <a:t>A</a:t>
            </a:r>
            <a:r>
              <a:rPr lang="en-US" i="1" dirty="0"/>
              <a:t>: Will Sally be at the meeting this afternoon?</a:t>
            </a:r>
            <a:endParaRPr lang="en-US" dirty="0"/>
          </a:p>
          <a:p>
            <a:pPr marL="0" indent="0" fontAlgn="base">
              <a:buNone/>
            </a:pPr>
            <a:r>
              <a:rPr lang="en-US" i="1" dirty="0" smtClean="0">
                <a:solidFill>
                  <a:srgbClr val="00B050"/>
                </a:solidFill>
              </a:rPr>
              <a:t>B</a:t>
            </a:r>
            <a:r>
              <a:rPr lang="en-US" i="1" dirty="0">
                <a:solidFill>
                  <a:srgbClr val="00B050"/>
                </a:solidFill>
              </a:rPr>
              <a:t>: Her car broke down.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5014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true meaning of the message in green?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: </a:t>
            </a:r>
            <a:r>
              <a:rPr lang="en-US" dirty="0" smtClean="0"/>
              <a:t>Do you like my new dress?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B: </a:t>
            </a:r>
            <a:r>
              <a:rPr lang="en-US" dirty="0" smtClean="0">
                <a:solidFill>
                  <a:srgbClr val="00B050"/>
                </a:solidFill>
              </a:rPr>
              <a:t>Well… Your hairstyle is perfect.</a:t>
            </a:r>
            <a:endParaRPr lang="ru-RU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4526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true meaning of the message in green?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Mother: Who ate the cake?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Child: I was in the bathroom.</a:t>
            </a:r>
            <a:endParaRPr lang="ru-RU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49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7200" dirty="0" smtClean="0"/>
              <a:t>Basic idea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en-US" b="1" i="1" dirty="0"/>
              <a:t>Geoffrey </a:t>
            </a:r>
            <a:r>
              <a:rPr lang="en-US" b="1" i="1" dirty="0" smtClean="0"/>
              <a:t>Leech</a:t>
            </a:r>
          </a:p>
          <a:p>
            <a:pPr algn="ctr">
              <a:buNone/>
            </a:pPr>
            <a:r>
              <a:rPr lang="en-US" dirty="0" smtClean="0"/>
              <a:t>(The Principle of Politeness)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 descr="https://www.sites.google.com/a/sheffield.ac.uk/aal2013/_/rsrc/1434015622039/branches/semantics/leech.jpg?height=320&amp;width=30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123" y="2420888"/>
            <a:ext cx="2982441" cy="29104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67009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A</a:t>
            </a:r>
            <a:r>
              <a:rPr lang="en-US" b="1" i="1" dirty="0" smtClean="0"/>
              <a:t> </a:t>
            </a:r>
            <a:r>
              <a:rPr lang="en-US" b="1" i="1" dirty="0"/>
              <a:t>polite </a:t>
            </a:r>
            <a:r>
              <a:rPr lang="en-US" b="1" i="1" dirty="0" smtClean="0"/>
              <a:t>message</a:t>
            </a:r>
            <a:r>
              <a:rPr lang="en-US" dirty="0" smtClean="0"/>
              <a:t> </a:t>
            </a:r>
            <a:r>
              <a:rPr lang="en-US" dirty="0"/>
              <a:t>(speech act/utterance) is a message that requires no or minimum efforts (physical or intellectual efforts) of the </a:t>
            </a:r>
            <a:r>
              <a:rPr lang="en-US" dirty="0" smtClean="0"/>
              <a:t>interlocutor.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1260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Go </a:t>
            </a:r>
            <a:r>
              <a:rPr lang="en-US" i="1" dirty="0"/>
              <a:t>and get some </a:t>
            </a:r>
            <a:r>
              <a:rPr lang="en-US" i="1" dirty="0" smtClean="0"/>
              <a:t>bread.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0248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Can </a:t>
            </a:r>
            <a:r>
              <a:rPr lang="en-US" i="1" dirty="0"/>
              <a:t>you go and get some bread?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163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Could </a:t>
            </a:r>
            <a:r>
              <a:rPr lang="en-US" i="1" dirty="0"/>
              <a:t>you go and get some bread?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5359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Couldn’t </a:t>
            </a:r>
            <a:r>
              <a:rPr lang="en-US" i="1" dirty="0"/>
              <a:t>you go and get some bread?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90854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T</a:t>
            </a:r>
            <a:r>
              <a:rPr lang="en-US" i="1" dirty="0" smtClean="0"/>
              <a:t>he </a:t>
            </a:r>
            <a:r>
              <a:rPr lang="en-US" i="1" dirty="0"/>
              <a:t>more the efforts that are required on the part of the interlocutor, the more indirect your message should </a:t>
            </a:r>
            <a:r>
              <a:rPr lang="en-US" i="1" dirty="0" smtClean="0"/>
              <a:t>be.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6805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T</a:t>
            </a:r>
            <a:r>
              <a:rPr lang="en-US" i="1" dirty="0" smtClean="0"/>
              <a:t>he </a:t>
            </a:r>
            <a:r>
              <a:rPr lang="en-US" i="1" dirty="0"/>
              <a:t>less the efforts that are required on the part of the interlocutor, the more direct the formulation of the message </a:t>
            </a:r>
            <a:r>
              <a:rPr lang="en-US" i="1" dirty="0" smtClean="0"/>
              <a:t>is.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5024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the following request more polite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Model</a:t>
            </a:r>
          </a:p>
          <a:p>
            <a:pPr marL="0" indent="0" algn="ctr">
              <a:buNone/>
            </a:pPr>
            <a:r>
              <a:rPr lang="en-US" i="1" dirty="0" smtClean="0"/>
              <a:t>Go to the bakery.</a:t>
            </a:r>
          </a:p>
          <a:p>
            <a:pPr marL="0" indent="0">
              <a:buNone/>
            </a:pPr>
            <a:r>
              <a:rPr lang="en-US" i="1" dirty="0" smtClean="0"/>
              <a:t>Go to the bakery, please.</a:t>
            </a:r>
          </a:p>
          <a:p>
            <a:pPr marL="0" indent="0">
              <a:buNone/>
            </a:pPr>
            <a:r>
              <a:rPr lang="en-US" i="1" dirty="0" smtClean="0"/>
              <a:t>Can you go to the bakery?</a:t>
            </a:r>
          </a:p>
          <a:p>
            <a:pPr marL="0" indent="0">
              <a:buNone/>
            </a:pPr>
            <a:r>
              <a:rPr lang="en-US" i="1" dirty="0" smtClean="0"/>
              <a:t>Could you go to the bakery?</a:t>
            </a:r>
          </a:p>
          <a:p>
            <a:pPr marL="0" indent="0">
              <a:buNone/>
            </a:pPr>
            <a:r>
              <a:rPr lang="en-US" i="1" dirty="0" smtClean="0"/>
              <a:t>Couldn’t you go to the bakery.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44813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the following request more polite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Drive me home.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4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language </a:t>
            </a:r>
            <a:r>
              <a:rPr lang="en-US" dirty="0"/>
              <a:t>is part of a person and part of some national community.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27475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000" dirty="0" smtClean="0"/>
              <a:t>Lend </a:t>
            </a:r>
            <a:r>
              <a:rPr lang="en-US" sz="5000" dirty="0"/>
              <a:t>me some money.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3149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Give </a:t>
            </a:r>
            <a:r>
              <a:rPr lang="en-US" dirty="0"/>
              <a:t>me the book when you finish it reading.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77420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T</a:t>
            </a:r>
            <a:r>
              <a:rPr lang="en-US" i="1" dirty="0" smtClean="0"/>
              <a:t>he </a:t>
            </a:r>
            <a:r>
              <a:rPr lang="en-US" i="1" dirty="0"/>
              <a:t>less the efforts that are required on the part of the interlocutor, the more direct the formulation of the message </a:t>
            </a:r>
            <a:r>
              <a:rPr lang="en-US" i="1" dirty="0" smtClean="0"/>
              <a:t>is.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4783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would never say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Will you be so kind to let me fix your computer?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223378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for G. Leech, polite communication is communication based on several criteria (maxims).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5572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G. Leech’s </a:t>
            </a:r>
            <a:r>
              <a:rPr lang="en-US" dirty="0"/>
              <a:t>maxims of </a:t>
            </a:r>
            <a:r>
              <a:rPr lang="en-US" dirty="0" smtClean="0"/>
              <a:t>the Principle of Politeness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4705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G. Leech’s maxims of the Principle of </a:t>
            </a:r>
            <a:r>
              <a:rPr lang="en-US" dirty="0" smtClean="0"/>
              <a:t>Politeness:</a:t>
            </a:r>
            <a:endParaRPr lang="ru-RU" dirty="0"/>
          </a:p>
          <a:p>
            <a:pPr marL="0" lvl="0" indent="0">
              <a:buNone/>
            </a:pPr>
            <a:endParaRPr lang="en-US" i="1" dirty="0" smtClean="0"/>
          </a:p>
          <a:p>
            <a:pPr lvl="0"/>
            <a:r>
              <a:rPr lang="en-US" b="1" i="1" dirty="0" smtClean="0"/>
              <a:t>Tact </a:t>
            </a:r>
            <a:r>
              <a:rPr lang="en-US" b="1" i="1" dirty="0"/>
              <a:t>Maxim</a:t>
            </a:r>
            <a:r>
              <a:rPr lang="en-US" b="1" dirty="0"/>
              <a:t> </a:t>
            </a:r>
            <a:r>
              <a:rPr lang="ru-RU" b="1" dirty="0" smtClean="0"/>
              <a:t>(</a:t>
            </a:r>
            <a:r>
              <a:rPr lang="en-US" b="1" dirty="0" smtClean="0"/>
              <a:t>choice</a:t>
            </a:r>
            <a:r>
              <a:rPr lang="ru-RU" b="1" dirty="0" smtClean="0"/>
              <a:t>)</a:t>
            </a:r>
            <a:r>
              <a:rPr lang="en-US" dirty="0" smtClean="0"/>
              <a:t>, </a:t>
            </a:r>
            <a:endParaRPr lang="ru-RU" dirty="0"/>
          </a:p>
          <a:p>
            <a:pPr lvl="0"/>
            <a:r>
              <a:rPr lang="en-US" b="1" i="1" dirty="0"/>
              <a:t>Generosity </a:t>
            </a:r>
            <a:r>
              <a:rPr lang="en-US" b="1" i="1" dirty="0" smtClean="0"/>
              <a:t>Maxim (</a:t>
            </a:r>
            <a:r>
              <a:rPr lang="en-US" b="1" i="1" dirty="0" err="1" smtClean="0"/>
              <a:t>benifits</a:t>
            </a:r>
            <a:r>
              <a:rPr lang="en-US" b="1" i="1" dirty="0" smtClean="0"/>
              <a:t>)</a:t>
            </a:r>
            <a:endParaRPr lang="ru-RU" dirty="0"/>
          </a:p>
          <a:p>
            <a:pPr lvl="0"/>
            <a:r>
              <a:rPr lang="en-US" b="1" i="1" dirty="0"/>
              <a:t>Approbation (approval) </a:t>
            </a:r>
            <a:r>
              <a:rPr lang="en-US" b="1" i="1" dirty="0" smtClean="0"/>
              <a:t>Maxim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en-US" b="1" i="1" dirty="0"/>
              <a:t>Modesty Maxim</a:t>
            </a:r>
            <a:r>
              <a:rPr lang="en-US" dirty="0"/>
              <a:t>, </a:t>
            </a:r>
            <a:endParaRPr lang="ru-RU" dirty="0"/>
          </a:p>
          <a:p>
            <a:pPr lvl="0"/>
            <a:r>
              <a:rPr lang="en-US" b="1" i="1" dirty="0"/>
              <a:t>Agreement Maxim </a:t>
            </a:r>
            <a:endParaRPr lang="ru-RU" b="1" dirty="0"/>
          </a:p>
          <a:p>
            <a:pPr lvl="0"/>
            <a:r>
              <a:rPr lang="en-US" b="1" i="1" dirty="0"/>
              <a:t>Sympathy Maxim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2458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500" b="1" dirty="0" smtClean="0"/>
              <a:t>Match the letters with the numbers</a:t>
            </a:r>
            <a:r>
              <a:rPr lang="ru-RU" sz="5500" b="1" dirty="0" smtClean="0"/>
              <a:t>.</a:t>
            </a:r>
            <a:endParaRPr lang="ru-RU" sz="5500" b="1" dirty="0"/>
          </a:p>
          <a:p>
            <a:pPr marL="0" lvl="0" indent="0">
              <a:buNone/>
            </a:pPr>
            <a:r>
              <a:rPr lang="ru-RU" sz="5500" dirty="0"/>
              <a:t/>
            </a:r>
            <a:br>
              <a:rPr lang="ru-RU" sz="5500" dirty="0"/>
            </a:br>
            <a:r>
              <a:rPr lang="en-US" sz="5500" dirty="0" smtClean="0"/>
              <a:t>A. we shouldn’t violate the </a:t>
            </a:r>
            <a:r>
              <a:rPr lang="en-US" sz="5500" dirty="0"/>
              <a:t>boundaries of the personal sphere of the interlocutor</a:t>
            </a:r>
            <a:endParaRPr lang="ru-RU" sz="5500" dirty="0"/>
          </a:p>
          <a:p>
            <a:pPr marL="0" lvl="0" indent="0">
              <a:buNone/>
            </a:pPr>
            <a:r>
              <a:rPr lang="en-US" sz="5500" dirty="0" smtClean="0"/>
              <a:t>B. We shouldn’t disturb other people, make them promise you something </a:t>
            </a:r>
          </a:p>
          <a:p>
            <a:pPr marL="0" lvl="0" indent="0">
              <a:buNone/>
            </a:pPr>
            <a:r>
              <a:rPr lang="en-US" sz="5500" dirty="0" smtClean="0"/>
              <a:t>C. You should praise other people when they deserve it</a:t>
            </a:r>
            <a:r>
              <a:rPr lang="ru-RU" sz="5500" dirty="0" smtClean="0"/>
              <a:t>;</a:t>
            </a:r>
            <a:endParaRPr lang="ru-RU" sz="5500" dirty="0"/>
          </a:p>
          <a:p>
            <a:pPr marL="0" lvl="0" indent="0">
              <a:buNone/>
            </a:pPr>
            <a:r>
              <a:rPr lang="en-US" sz="5500" dirty="0" smtClean="0"/>
              <a:t>D. don’t praise yourself in public</a:t>
            </a:r>
            <a:endParaRPr lang="ru-RU" sz="5500" dirty="0"/>
          </a:p>
          <a:p>
            <a:pPr marL="0" lvl="0" indent="0">
              <a:buNone/>
            </a:pPr>
            <a:r>
              <a:rPr lang="en-US" sz="5500" dirty="0" smtClean="0"/>
              <a:t>E. You shouldn’t disagree with somebody only because you don’t like him/her</a:t>
            </a:r>
            <a:r>
              <a:rPr lang="ru-RU" sz="5500" dirty="0" smtClean="0"/>
              <a:t>;</a:t>
            </a:r>
            <a:endParaRPr lang="ru-RU" sz="5500" dirty="0"/>
          </a:p>
          <a:p>
            <a:pPr marL="0" lvl="0" indent="0">
              <a:buNone/>
            </a:pPr>
            <a:r>
              <a:rPr lang="en-US" sz="5500" dirty="0" smtClean="0"/>
              <a:t>F. We should be friendly to each other</a:t>
            </a:r>
            <a:r>
              <a:rPr lang="ru-RU" sz="5500" dirty="0" smtClean="0"/>
              <a:t>.</a:t>
            </a:r>
            <a:endParaRPr lang="ru-RU" sz="5500" dirty="0"/>
          </a:p>
          <a:p>
            <a:pPr marL="0" indent="0">
              <a:buNone/>
            </a:pPr>
            <a:r>
              <a:rPr lang="ru-RU" sz="5500" dirty="0"/>
              <a:t> </a:t>
            </a:r>
          </a:p>
          <a:p>
            <a:pPr marL="0" indent="0">
              <a:buNone/>
            </a:pPr>
            <a:r>
              <a:rPr lang="ru-RU" sz="5500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5500" dirty="0"/>
              <a:t>Tact Maxim,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5500" dirty="0"/>
              <a:t>Generosity Maxim,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5500" dirty="0"/>
              <a:t>Approbation (approval) Maxim, </a:t>
            </a:r>
            <a:endParaRPr lang="en-US" sz="55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5500" dirty="0" smtClean="0"/>
              <a:t>Modesty Maxim </a:t>
            </a:r>
            <a:endParaRPr lang="en-US" sz="5500" dirty="0"/>
          </a:p>
          <a:p>
            <a:pPr marL="514350" lvl="0" indent="-514350">
              <a:buFont typeface="+mj-lt"/>
              <a:buAutoNum type="arabicPeriod"/>
            </a:pPr>
            <a:r>
              <a:rPr lang="en-US" sz="5500" dirty="0"/>
              <a:t>Agreement Maxim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5500" dirty="0"/>
              <a:t>Sympathy Maxim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973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Modern linguistics is about a person (a speaking person).</a:t>
            </a:r>
          </a:p>
          <a:p>
            <a:pPr marL="514350" indent="-514350">
              <a:buAutoNum type="arabicPeriod"/>
            </a:pPr>
            <a:r>
              <a:rPr lang="en-US" dirty="0" smtClean="0"/>
              <a:t>One of the branches of modern linguistics is pragmatics.</a:t>
            </a:r>
          </a:p>
          <a:p>
            <a:pPr marL="514350" indent="-514350">
              <a:buAutoNum type="arabicPeriod"/>
            </a:pPr>
            <a:r>
              <a:rPr lang="en-US" dirty="0" smtClean="0"/>
              <a:t>One of the objectives of pragmatics is defining principles of cooperative communication.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8847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maxim of the Principle of Politeness is missing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en-US" b="1" i="1" dirty="0" smtClean="0"/>
              <a:t>Tact Maxim,</a:t>
            </a:r>
            <a:endParaRPr lang="ru-RU" dirty="0"/>
          </a:p>
          <a:p>
            <a:pPr lvl="0"/>
            <a:r>
              <a:rPr lang="en-US" b="1" i="1" dirty="0"/>
              <a:t>Generosity </a:t>
            </a:r>
            <a:r>
              <a:rPr lang="en-US" b="1" i="1" dirty="0" smtClean="0"/>
              <a:t>Maxim</a:t>
            </a:r>
            <a:r>
              <a:rPr lang="en-US" dirty="0" smtClean="0"/>
              <a:t>, </a:t>
            </a:r>
            <a:endParaRPr lang="ru-RU" dirty="0"/>
          </a:p>
          <a:p>
            <a:pPr lvl="0"/>
            <a:r>
              <a:rPr lang="en-US" b="1" i="1" dirty="0"/>
              <a:t>Approbation (approval) Maxim</a:t>
            </a:r>
            <a:r>
              <a:rPr lang="en-US" dirty="0"/>
              <a:t>, </a:t>
            </a:r>
            <a:endParaRPr lang="ru-RU" dirty="0"/>
          </a:p>
          <a:p>
            <a:pPr lvl="0"/>
            <a:r>
              <a:rPr lang="en-US" b="1" i="1" dirty="0" smtClean="0"/>
              <a:t>Agreement </a:t>
            </a:r>
            <a:r>
              <a:rPr lang="en-US" b="1" i="1" dirty="0"/>
              <a:t>Maxim </a:t>
            </a:r>
            <a:endParaRPr lang="ru-RU" b="1" dirty="0"/>
          </a:p>
          <a:p>
            <a:pPr lvl="0"/>
            <a:r>
              <a:rPr lang="en-US" b="1" i="1" dirty="0"/>
              <a:t>Sympathy Maxim</a:t>
            </a:r>
            <a:endParaRPr lang="ru-RU" b="1" dirty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 </a:t>
            </a:r>
            <a:r>
              <a:rPr lang="en-US" dirty="0"/>
              <a:t>true object of linguistics is not a </a:t>
            </a:r>
            <a:r>
              <a:rPr lang="en-US" dirty="0" smtClean="0"/>
              <a:t>language </a:t>
            </a:r>
            <a:r>
              <a:rPr lang="en-US" dirty="0"/>
              <a:t>but </a:t>
            </a:r>
            <a:r>
              <a:rPr lang="en-US" dirty="0" smtClean="0"/>
              <a:t>speech, or a </a:t>
            </a:r>
            <a:r>
              <a:rPr lang="en-US" dirty="0"/>
              <a:t>speaking person (</a:t>
            </a:r>
            <a:r>
              <a:rPr lang="en-US" i="1" dirty="0"/>
              <a:t>homo </a:t>
            </a:r>
            <a:r>
              <a:rPr lang="en-US" i="1" dirty="0" err="1"/>
              <a:t>loquent</a:t>
            </a:r>
            <a:r>
              <a:rPr lang="en-US" dirty="0" smtClean="0"/>
              <a:t>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6334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Which of these speech acts should sound more polite</a:t>
            </a:r>
            <a:r>
              <a:rPr lang="ru-RU" b="1" dirty="0" smtClean="0"/>
              <a:t>?</a:t>
            </a:r>
            <a:endParaRPr lang="en-US" b="1" dirty="0" smtClean="0"/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You can borrow the money from me</a:t>
            </a:r>
            <a:r>
              <a:rPr lang="ru-RU" i="1" dirty="0" smtClean="0"/>
              <a:t>. 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Take the son from the kindergarten</a:t>
            </a:r>
            <a:r>
              <a:rPr lang="ru-RU" i="1" dirty="0" smtClean="0"/>
              <a:t>. 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Take an examination card</a:t>
            </a:r>
            <a:r>
              <a:rPr lang="ru-RU" i="1" dirty="0" smtClean="0"/>
              <a:t>. 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What number (of the bus) is it</a:t>
            </a:r>
            <a:r>
              <a:rPr lang="ru-RU" i="1" dirty="0" smtClean="0"/>
              <a:t>? 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Clean your table.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190339"/>
              </p:ext>
            </p:extLst>
          </p:nvPr>
        </p:nvGraphicFramePr>
        <p:xfrm>
          <a:off x="457200" y="214290"/>
          <a:ext cx="8229600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186238"/>
              </a:tblGrid>
              <a:tr h="6286544">
                <a:tc>
                  <a:txBody>
                    <a:bodyPr/>
                    <a:lstStyle/>
                    <a:p>
                      <a:pPr lvl="0"/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Don’t bother your friend with your problems</a:t>
                      </a:r>
                      <a:endParaRPr lang="ru-RU" sz="23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 delicate</a:t>
                      </a:r>
                      <a:r>
                        <a:rPr lang="en-US" sz="23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when expressing disagreement</a:t>
                      </a:r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Don’t make somebody to beg</a:t>
                      </a:r>
                      <a:r>
                        <a:rPr lang="en-US" sz="23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his/her pardon</a:t>
                      </a:r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0"/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Formulate a request not as a command but as a recommendation</a:t>
                      </a:r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lvl="0"/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Try and tactfully avoid praises</a:t>
                      </a:r>
                      <a:r>
                        <a:rPr lang="en-US" sz="23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addressed to you</a:t>
                      </a:r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Praise the interlocutor </a:t>
                      </a:r>
                      <a:r>
                        <a:rPr lang="en-US" sz="23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 much as it is appropriate</a:t>
                      </a:r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Try and avoid conflicts</a:t>
                      </a:r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en-US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Show your sympathy towards</a:t>
                      </a:r>
                      <a:r>
                        <a:rPr lang="en-US" sz="23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the interlocutor</a:t>
                      </a:r>
                      <a:r>
                        <a:rPr lang="ru-RU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n-US" sz="2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Tact Maxim,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n-US" sz="2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Generosity Maxim, 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n-US" sz="2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Approbation (approval) Maxim, 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n-US" sz="2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Agreement Maxim 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n-US" sz="2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Sympathy Maxim</a:t>
                      </a:r>
                    </a:p>
                    <a:p>
                      <a:pPr marL="457200" lvl="0" indent="-457200">
                        <a:buFont typeface="+mj-lt"/>
                        <a:buAutoNum type="alphaLcParenR"/>
                      </a:pPr>
                      <a:r>
                        <a:rPr lang="en-US" sz="25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Modesty maxim </a:t>
                      </a:r>
                      <a:endParaRPr lang="en-US" sz="25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modern linguistics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cognitive linguistics </a:t>
            </a:r>
          </a:p>
          <a:p>
            <a:r>
              <a:rPr lang="en-US" i="1" dirty="0"/>
              <a:t>generative linguistics </a:t>
            </a:r>
          </a:p>
          <a:p>
            <a:r>
              <a:rPr lang="en-US" i="1" dirty="0"/>
              <a:t>cultural linguistics </a:t>
            </a:r>
          </a:p>
          <a:p>
            <a:r>
              <a:rPr lang="en-US" i="1" dirty="0" smtClean="0"/>
              <a:t>pragmatics</a:t>
            </a:r>
            <a:endParaRPr lang="en-US" i="1" dirty="0"/>
          </a:p>
          <a:p>
            <a:r>
              <a:rPr lang="en-US" i="1" dirty="0"/>
              <a:t>ethnological linguistics </a:t>
            </a:r>
          </a:p>
          <a:p>
            <a:r>
              <a:rPr lang="en-US" i="1" dirty="0"/>
              <a:t>psychological linguistics </a:t>
            </a:r>
          </a:p>
          <a:p>
            <a:r>
              <a:rPr lang="en-US" i="1" dirty="0" smtClean="0"/>
              <a:t>sociolinguistics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265186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C6F4DD-8605-468E-9655-9988D45A7C4A}"/>
</file>

<file path=customXml/itemProps2.xml><?xml version="1.0" encoding="utf-8"?>
<ds:datastoreItem xmlns:ds="http://schemas.openxmlformats.org/officeDocument/2006/customXml" ds:itemID="{02DE6871-4B09-48DA-964C-2B67792A454A}"/>
</file>

<file path=customXml/itemProps3.xml><?xml version="1.0" encoding="utf-8"?>
<ds:datastoreItem xmlns:ds="http://schemas.openxmlformats.org/officeDocument/2006/customXml" ds:itemID="{10A865BE-7430-424E-B4E8-1986A204E8DF}"/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1420</Words>
  <Application>Microsoft Office PowerPoint</Application>
  <PresentationFormat>Экран (4:3)</PresentationFormat>
  <Paragraphs>334</Paragraphs>
  <Slides>81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81</vt:i4>
      </vt:variant>
    </vt:vector>
  </HeadingPairs>
  <TitlesOfParts>
    <vt:vector size="86" baseType="lpstr">
      <vt:lpstr>Agency FB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Branches of modern linguistics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P. Grice’s maxims of cooperation </vt:lpstr>
      <vt:lpstr>Презентация PowerPoint</vt:lpstr>
      <vt:lpstr>Презентация PowerPoint</vt:lpstr>
      <vt:lpstr>Презентация PowerPoint</vt:lpstr>
      <vt:lpstr>Презентация PowerPoint</vt:lpstr>
      <vt:lpstr>P. Grice’s maxims of cooperation 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What maxim is violated?</vt:lpstr>
      <vt:lpstr>Conversational Implicature </vt:lpstr>
      <vt:lpstr>Презентация PowerPoint</vt:lpstr>
      <vt:lpstr>Презентация PowerPoint</vt:lpstr>
      <vt:lpstr>What is the true meaning of the message in green?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Make the following request more polite</vt:lpstr>
      <vt:lpstr>Make the following request more polite</vt:lpstr>
      <vt:lpstr>Презентация PowerPoint</vt:lpstr>
      <vt:lpstr>Презентация PowerPoint</vt:lpstr>
      <vt:lpstr>Презентация PowerPoint</vt:lpstr>
      <vt:lpstr>We would never say </vt:lpstr>
      <vt:lpstr>Презентация PowerPoint</vt:lpstr>
      <vt:lpstr>Презентация PowerPoint</vt:lpstr>
      <vt:lpstr>Презентация PowerPoint</vt:lpstr>
      <vt:lpstr>Презентация PowerPoint</vt:lpstr>
      <vt:lpstr>Summary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Оксана</cp:lastModifiedBy>
  <cp:revision>131</cp:revision>
  <dcterms:created xsi:type="dcterms:W3CDTF">2019-09-01T08:37:24Z</dcterms:created>
  <dcterms:modified xsi:type="dcterms:W3CDTF">2021-10-24T07:38:38Z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