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2.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21.xml" ContentType="application/vnd.openxmlformats-officedocument.presentationml.slide+xml"/>
  <Override PartName="/ppt/slides/slide5.xml" ContentType="application/vnd.openxmlformats-officedocument.presentationml.slide+xml"/>
  <Override PartName="/ppt/slides/slide1.xml" ContentType="application/vnd.openxmlformats-officedocument.presentationml.slide+xml"/>
  <Override PartName="/ppt/slides/slide7.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6.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theme/theme1.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96" r:id="rId4"/>
    <p:sldId id="297" r:id="rId5"/>
    <p:sldId id="280" r:id="rId6"/>
    <p:sldId id="325" r:id="rId7"/>
    <p:sldId id="310" r:id="rId8"/>
    <p:sldId id="326" r:id="rId9"/>
    <p:sldId id="328" r:id="rId10"/>
    <p:sldId id="329" r:id="rId11"/>
    <p:sldId id="330" r:id="rId12"/>
    <p:sldId id="331" r:id="rId13"/>
    <p:sldId id="332" r:id="rId14"/>
    <p:sldId id="333" r:id="rId15"/>
    <p:sldId id="334" r:id="rId16"/>
    <p:sldId id="335" r:id="rId17"/>
    <p:sldId id="336" r:id="rId18"/>
    <p:sldId id="337" r:id="rId19"/>
    <p:sldId id="338" r:id="rId20"/>
    <p:sldId id="339" r:id="rId21"/>
    <p:sldId id="340" r:id="rId22"/>
    <p:sldId id="341" r:id="rId23"/>
    <p:sldId id="342" r:id="rId24"/>
    <p:sldId id="343" r:id="rId25"/>
    <p:sldId id="302" r:id="rId26"/>
    <p:sldId id="344" r:id="rId27"/>
    <p:sldId id="345" r:id="rId28"/>
    <p:sldId id="346" r:id="rId29"/>
    <p:sldId id="347" r:id="rId30"/>
    <p:sldId id="348" r:id="rId31"/>
    <p:sldId id="350" r:id="rId32"/>
    <p:sldId id="351" r:id="rId33"/>
    <p:sldId id="352" r:id="rId34"/>
    <p:sldId id="353" r:id="rId35"/>
    <p:sldId id="349" r:id="rId36"/>
    <p:sldId id="308" r:id="rId37"/>
    <p:sldId id="354" r:id="rId3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45"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ustomXml" Target="../customXml/item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FBFE6E53-1B2D-4B3A-A87A-4156C8CEBBFD}" type="datetimeFigureOut">
              <a:rPr lang="ru-RU" smtClean="0"/>
              <a:pPr/>
              <a:t>02.03.2021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F41DC59-10B6-4623-AA18-1B5365A6AD3A}"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BFE6E53-1B2D-4B3A-A87A-4156C8CEBBFD}" type="datetimeFigureOut">
              <a:rPr lang="ru-RU" smtClean="0"/>
              <a:pPr/>
              <a:t>02.03.2021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F41DC59-10B6-4623-AA18-1B5365A6AD3A}"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BFE6E53-1B2D-4B3A-A87A-4156C8CEBBFD}" type="datetimeFigureOut">
              <a:rPr lang="ru-RU" smtClean="0"/>
              <a:pPr/>
              <a:t>02.03.2021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F41DC59-10B6-4623-AA18-1B5365A6AD3A}"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BFE6E53-1B2D-4B3A-A87A-4156C8CEBBFD}" type="datetimeFigureOut">
              <a:rPr lang="ru-RU" smtClean="0"/>
              <a:pPr/>
              <a:t>02.03.2021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F41DC59-10B6-4623-AA18-1B5365A6AD3A}"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FBFE6E53-1B2D-4B3A-A87A-4156C8CEBBFD}" type="datetimeFigureOut">
              <a:rPr lang="ru-RU" smtClean="0"/>
              <a:pPr/>
              <a:t>02.03.2021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F41DC59-10B6-4623-AA18-1B5365A6AD3A}"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FBFE6E53-1B2D-4B3A-A87A-4156C8CEBBFD}" type="datetimeFigureOut">
              <a:rPr lang="ru-RU" smtClean="0"/>
              <a:pPr/>
              <a:t>02.03.2021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F41DC59-10B6-4623-AA18-1B5365A6AD3A}"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FBFE6E53-1B2D-4B3A-A87A-4156C8CEBBFD}" type="datetimeFigureOut">
              <a:rPr lang="ru-RU" smtClean="0"/>
              <a:pPr/>
              <a:t>02.03.2021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9F41DC59-10B6-4623-AA18-1B5365A6AD3A}"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FBFE6E53-1B2D-4B3A-A87A-4156C8CEBBFD}" type="datetimeFigureOut">
              <a:rPr lang="ru-RU" smtClean="0"/>
              <a:pPr/>
              <a:t>02.03.2021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9F41DC59-10B6-4623-AA18-1B5365A6AD3A}"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BFE6E53-1B2D-4B3A-A87A-4156C8CEBBFD}" type="datetimeFigureOut">
              <a:rPr lang="ru-RU" smtClean="0"/>
              <a:pPr/>
              <a:t>02.03.2021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9F41DC59-10B6-4623-AA18-1B5365A6AD3A}"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BFE6E53-1B2D-4B3A-A87A-4156C8CEBBFD}" type="datetimeFigureOut">
              <a:rPr lang="ru-RU" smtClean="0"/>
              <a:pPr/>
              <a:t>02.03.2021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F41DC59-10B6-4623-AA18-1B5365A6AD3A}"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BFE6E53-1B2D-4B3A-A87A-4156C8CEBBFD}" type="datetimeFigureOut">
              <a:rPr lang="ru-RU" smtClean="0"/>
              <a:pPr/>
              <a:t>02.03.2021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F41DC59-10B6-4623-AA18-1B5365A6AD3A}"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FE6E53-1B2D-4B3A-A87A-4156C8CEBBFD}" type="datetimeFigureOut">
              <a:rPr lang="ru-RU" smtClean="0"/>
              <a:pPr/>
              <a:t>02.03.2021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41DC59-10B6-4623-AA18-1B5365A6AD3A}"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42910" y="571480"/>
            <a:ext cx="8215370" cy="5715040"/>
          </a:xfrm>
        </p:spPr>
        <p:style>
          <a:lnRef idx="1">
            <a:schemeClr val="accent2"/>
          </a:lnRef>
          <a:fillRef idx="2">
            <a:schemeClr val="accent2"/>
          </a:fillRef>
          <a:effectRef idx="1">
            <a:schemeClr val="accent2"/>
          </a:effectRef>
          <a:fontRef idx="minor">
            <a:schemeClr val="dk1"/>
          </a:fontRef>
        </p:style>
        <p:txBody>
          <a:bodyPr>
            <a:normAutofit/>
          </a:bodyPr>
          <a:lstStyle/>
          <a:p>
            <a:r>
              <a:rPr lang="en-US" dirty="0" smtClean="0">
                <a:latin typeface="Times New Roman" pitchFamily="18" charset="0"/>
                <a:cs typeface="Times New Roman" pitchFamily="18" charset="0"/>
              </a:rPr>
              <a:t>Our course is </a:t>
            </a:r>
          </a:p>
          <a:p>
            <a:r>
              <a:rPr lang="en-US" sz="10000" i="1" dirty="0" smtClean="0">
                <a:solidFill>
                  <a:srgbClr val="00B050"/>
                </a:solidFill>
                <a:latin typeface="Times New Roman" pitchFamily="18" charset="0"/>
                <a:cs typeface="Times New Roman" pitchFamily="18" charset="0"/>
              </a:rPr>
              <a:t>Primary areas of </a:t>
            </a:r>
            <a:r>
              <a:rPr lang="en-US" sz="10000" i="1" dirty="0">
                <a:solidFill>
                  <a:srgbClr val="00B050"/>
                </a:solidFill>
                <a:latin typeface="Times New Roman" pitchFamily="18" charset="0"/>
                <a:cs typeface="Times New Roman" pitchFamily="18" charset="0"/>
              </a:rPr>
              <a:t>T</a:t>
            </a:r>
            <a:r>
              <a:rPr lang="en-US" sz="10000" i="1" dirty="0" smtClean="0">
                <a:solidFill>
                  <a:srgbClr val="00B050"/>
                </a:solidFill>
                <a:latin typeface="Times New Roman" pitchFamily="18" charset="0"/>
                <a:cs typeface="Times New Roman" pitchFamily="18" charset="0"/>
              </a:rPr>
              <a:t>heoretical Linguistics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332656"/>
            <a:ext cx="8229600" cy="5793507"/>
          </a:xfrm>
        </p:spPr>
        <p:txBody>
          <a:bodyPr>
            <a:normAutofit fontScale="77500" lnSpcReduction="20000"/>
          </a:bodyPr>
          <a:lstStyle/>
          <a:p>
            <a:pPr marL="0" indent="0" algn="ctr">
              <a:buNone/>
            </a:pPr>
            <a:r>
              <a:rPr lang="en-US" b="1" i="1" dirty="0"/>
              <a:t>Language families</a:t>
            </a:r>
          </a:p>
          <a:p>
            <a:pPr marL="0" indent="0">
              <a:buNone/>
            </a:pPr>
            <a:endParaRPr lang="en-US" dirty="0"/>
          </a:p>
          <a:p>
            <a:pPr marL="0" indent="0">
              <a:buNone/>
            </a:pPr>
            <a:r>
              <a:rPr lang="en-US" dirty="0"/>
              <a:t>1.	Niger-Congo (1,542 languages) (21.7%)</a:t>
            </a:r>
            <a:endParaRPr lang="ru-RU" dirty="0"/>
          </a:p>
          <a:p>
            <a:pPr marL="0" indent="0">
              <a:buNone/>
            </a:pPr>
            <a:r>
              <a:rPr lang="en-US" dirty="0"/>
              <a:t>2.	Austronesian (1,257 languages) (17.7%)</a:t>
            </a:r>
            <a:endParaRPr lang="ru-RU" dirty="0"/>
          </a:p>
          <a:p>
            <a:pPr marL="0" indent="0">
              <a:buNone/>
            </a:pPr>
            <a:r>
              <a:rPr lang="en-US" dirty="0"/>
              <a:t>3.	Trans-New Guinea (482 languages) (6.8%)</a:t>
            </a:r>
            <a:endParaRPr lang="ru-RU" dirty="0"/>
          </a:p>
          <a:p>
            <a:pPr marL="0" indent="0">
              <a:buNone/>
            </a:pPr>
            <a:r>
              <a:rPr lang="en-US" dirty="0"/>
              <a:t>4.	</a:t>
            </a:r>
            <a:r>
              <a:rPr lang="en-US" b="1" dirty="0"/>
              <a:t>Sino-Tibetan (455 languages) (6.4%)</a:t>
            </a:r>
            <a:endParaRPr lang="ru-RU" b="1" dirty="0"/>
          </a:p>
          <a:p>
            <a:pPr marL="0" indent="0">
              <a:buNone/>
            </a:pPr>
            <a:r>
              <a:rPr lang="en-US" b="1" dirty="0"/>
              <a:t>5.	Indo-European (448 languages) (6.3%)</a:t>
            </a:r>
            <a:endParaRPr lang="ru-RU" b="1" dirty="0"/>
          </a:p>
          <a:p>
            <a:pPr marL="0" indent="0">
              <a:buNone/>
            </a:pPr>
            <a:r>
              <a:rPr lang="en-US" dirty="0"/>
              <a:t>6.	Australian (381 languages) (5.4%)</a:t>
            </a:r>
            <a:endParaRPr lang="ru-RU" dirty="0"/>
          </a:p>
          <a:p>
            <a:pPr marL="0" indent="0">
              <a:buNone/>
            </a:pPr>
            <a:r>
              <a:rPr lang="en-US" dirty="0"/>
              <a:t>7.	Afro-Asiatic (377 languages) (5.3%)</a:t>
            </a:r>
            <a:endParaRPr lang="ru-RU" dirty="0"/>
          </a:p>
          <a:p>
            <a:pPr marL="0" indent="0">
              <a:buNone/>
            </a:pPr>
            <a:r>
              <a:rPr lang="en-US" dirty="0"/>
              <a:t>8.	Nilo-Saharan (206 languages) (2.9%)</a:t>
            </a:r>
            <a:endParaRPr lang="ru-RU" dirty="0"/>
          </a:p>
          <a:p>
            <a:pPr marL="0" indent="0">
              <a:buNone/>
            </a:pPr>
            <a:r>
              <a:rPr lang="en-US" dirty="0"/>
              <a:t>9.	</a:t>
            </a:r>
            <a:r>
              <a:rPr lang="en-US" dirty="0" err="1"/>
              <a:t>Oto-Manguean</a:t>
            </a:r>
            <a:r>
              <a:rPr lang="en-US" dirty="0"/>
              <a:t> (178 languages) (2.5%)</a:t>
            </a:r>
            <a:endParaRPr lang="ru-RU" dirty="0"/>
          </a:p>
          <a:p>
            <a:pPr marL="0" indent="0">
              <a:buNone/>
            </a:pPr>
            <a:r>
              <a:rPr lang="en-US" dirty="0"/>
              <a:t>10.	Austroasiatic (167 languages) (2.3%)</a:t>
            </a:r>
            <a:endParaRPr lang="ru-RU" dirty="0"/>
          </a:p>
          <a:p>
            <a:pPr marL="0" indent="0">
              <a:buNone/>
            </a:pPr>
            <a:r>
              <a:rPr lang="en-US" dirty="0"/>
              <a:t>11.	Tai-</a:t>
            </a:r>
            <a:r>
              <a:rPr lang="en-US" dirty="0" err="1"/>
              <a:t>Kadai</a:t>
            </a:r>
            <a:r>
              <a:rPr lang="en-US" dirty="0"/>
              <a:t> (91 languages) (1.3%)</a:t>
            </a:r>
            <a:endParaRPr lang="ru-RU" dirty="0"/>
          </a:p>
          <a:p>
            <a:pPr marL="0" indent="0">
              <a:buNone/>
            </a:pPr>
            <a:r>
              <a:rPr lang="en-US" dirty="0"/>
              <a:t>12.	Dravidian (86 languages) (1.2%)</a:t>
            </a:r>
            <a:endParaRPr lang="ru-RU" dirty="0"/>
          </a:p>
          <a:p>
            <a:pPr marL="0" indent="0">
              <a:buNone/>
            </a:pPr>
            <a:r>
              <a:rPr lang="en-US" dirty="0"/>
              <a:t>13.	</a:t>
            </a:r>
            <a:r>
              <a:rPr lang="en-US" dirty="0" err="1"/>
              <a:t>Tupian</a:t>
            </a:r>
            <a:r>
              <a:rPr lang="en-US" dirty="0"/>
              <a:t> (76 languages) (1.1%)</a:t>
            </a:r>
            <a:endParaRPr lang="ru-RU" dirty="0"/>
          </a:p>
          <a:p>
            <a:pPr marL="0" indent="0">
              <a:buNone/>
            </a:pPr>
            <a:endParaRPr lang="ru-RU" dirty="0"/>
          </a:p>
        </p:txBody>
      </p:sp>
    </p:spTree>
    <p:extLst>
      <p:ext uri="{BB962C8B-B14F-4D97-AF65-F5344CB8AC3E}">
        <p14:creationId xmlns:p14="http://schemas.microsoft.com/office/powerpoint/2010/main" val="10842657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slideplayer.com/slide/9893487/32/images/2/World%E2%80%99s+languages+organized+into%3A.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7767" y="404813"/>
            <a:ext cx="7628466" cy="5721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84712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900igr.net/up/datas/228116/009.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05391" y="476250"/>
            <a:ext cx="7533217" cy="5649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4362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476672"/>
            <a:ext cx="8229600" cy="5649491"/>
          </a:xfrm>
        </p:spPr>
        <p:txBody>
          <a:bodyPr/>
          <a:lstStyle/>
          <a:p>
            <a:pPr marL="0" indent="0" algn="ctr">
              <a:buNone/>
            </a:pPr>
            <a:endParaRPr lang="en-US" dirty="0" smtClean="0">
              <a:solidFill>
                <a:srgbClr val="92D050"/>
              </a:solidFill>
            </a:endParaRPr>
          </a:p>
          <a:p>
            <a:pPr marL="0" indent="0" algn="ctr">
              <a:buNone/>
            </a:pPr>
            <a:endParaRPr lang="en-US" dirty="0">
              <a:solidFill>
                <a:srgbClr val="92D050"/>
              </a:solidFill>
            </a:endParaRPr>
          </a:p>
          <a:p>
            <a:pPr marL="0" indent="0" algn="ctr">
              <a:buNone/>
            </a:pPr>
            <a:endParaRPr lang="en-US" dirty="0" smtClean="0">
              <a:solidFill>
                <a:srgbClr val="92D050"/>
              </a:solidFill>
            </a:endParaRPr>
          </a:p>
          <a:p>
            <a:pPr marL="0" indent="0" algn="ctr">
              <a:buNone/>
            </a:pPr>
            <a:r>
              <a:rPr lang="en-US" sz="5000" b="1" i="1" dirty="0" smtClean="0">
                <a:solidFill>
                  <a:srgbClr val="92D050"/>
                </a:solidFill>
              </a:rPr>
              <a:t>The founders of comparative linguistics</a:t>
            </a:r>
            <a:endParaRPr lang="ru-RU" sz="5000" b="1" i="1" dirty="0">
              <a:solidFill>
                <a:srgbClr val="92D050"/>
              </a:solidFill>
            </a:endParaRPr>
          </a:p>
        </p:txBody>
      </p:sp>
    </p:spTree>
    <p:extLst>
      <p:ext uri="{BB962C8B-B14F-4D97-AF65-F5344CB8AC3E}">
        <p14:creationId xmlns:p14="http://schemas.microsoft.com/office/powerpoint/2010/main" val="18209813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354162"/>
          </a:xfrm>
        </p:spPr>
        <p:txBody>
          <a:bodyPr>
            <a:normAutofit fontScale="90000"/>
          </a:bodyPr>
          <a:lstStyle/>
          <a:p>
            <a:r>
              <a:rPr lang="en-US" b="1" dirty="0" smtClean="0"/>
              <a:t>Franz Bopp (1791–1867)</a:t>
            </a:r>
            <a:r>
              <a:rPr lang="en-US" b="1" dirty="0"/>
              <a:t/>
            </a:r>
            <a:br>
              <a:rPr lang="en-US" b="1" dirty="0"/>
            </a:br>
            <a:r>
              <a:rPr lang="en-US" sz="1800" dirty="0" smtClean="0"/>
              <a:t>He </a:t>
            </a:r>
            <a:r>
              <a:rPr lang="en-US" sz="2000" dirty="0" smtClean="0"/>
              <a:t>analyzed </a:t>
            </a:r>
            <a:r>
              <a:rPr lang="en-US" sz="2000" dirty="0"/>
              <a:t>an extensive </a:t>
            </a:r>
            <a:r>
              <a:rPr lang="en-US" sz="2000" dirty="0" smtClean="0"/>
              <a:t>language material </a:t>
            </a:r>
            <a:r>
              <a:rPr lang="en-US" sz="2000" dirty="0"/>
              <a:t>and proved that all the Indo-European languages have a common ancestor (he compared Sanskrit with Greek, Latin, Persian and Germanic languages and found that all the European languages are related to Sanskrit, because they have common </a:t>
            </a:r>
            <a:r>
              <a:rPr lang="en-US" sz="2000" dirty="0" smtClean="0"/>
              <a:t>grammatical features.</a:t>
            </a:r>
            <a:endParaRPr lang="ru-RU" sz="2000" dirty="0"/>
          </a:p>
        </p:txBody>
      </p:sp>
      <p:pic>
        <p:nvPicPr>
          <p:cNvPr id="5" name="Объект 4" descr="http://media.ls.urfu.ru/Projects/558/uploaded/images/104625_EG7KFUR3_750.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2200802"/>
            <a:ext cx="8229600" cy="3324758"/>
          </a:xfrm>
          <a:prstGeom prst="rect">
            <a:avLst/>
          </a:prstGeom>
          <a:noFill/>
          <a:ln>
            <a:noFill/>
          </a:ln>
        </p:spPr>
      </p:pic>
    </p:spTree>
    <p:extLst>
      <p:ext uri="{BB962C8B-B14F-4D97-AF65-F5344CB8AC3E}">
        <p14:creationId xmlns:p14="http://schemas.microsoft.com/office/powerpoint/2010/main" val="21106209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b="1" dirty="0" err="1"/>
              <a:t>Rasmus</a:t>
            </a:r>
            <a:r>
              <a:rPr lang="en-US" b="1" dirty="0"/>
              <a:t> </a:t>
            </a:r>
            <a:r>
              <a:rPr lang="en-US" b="1" dirty="0" smtClean="0"/>
              <a:t>Rask (</a:t>
            </a:r>
            <a:r>
              <a:rPr lang="en-US" b="1" dirty="0"/>
              <a:t>1787–1832)</a:t>
            </a:r>
            <a:br>
              <a:rPr lang="en-US" b="1" dirty="0"/>
            </a:br>
            <a:r>
              <a:rPr lang="en-US" sz="2000" dirty="0"/>
              <a:t>He published a work where he compared all the I</a:t>
            </a:r>
            <a:r>
              <a:rPr lang="en-US" sz="2000" dirty="0" smtClean="0"/>
              <a:t>ndo-European languages </a:t>
            </a:r>
            <a:r>
              <a:rPr lang="en-US" sz="2000" dirty="0"/>
              <a:t>known by that </a:t>
            </a:r>
            <a:r>
              <a:rPr lang="en-US" sz="2000" dirty="0" smtClean="0"/>
              <a:t>time.</a:t>
            </a:r>
            <a:endParaRPr lang="ru-RU" sz="2000" dirty="0"/>
          </a:p>
        </p:txBody>
      </p:sp>
      <p:pic>
        <p:nvPicPr>
          <p:cNvPr id="4098" name="Picture 2" descr="https://dailyasianage.com/library/2019/11/13/1573678161_5.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54150" y="1844824"/>
            <a:ext cx="3435700"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99355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60648"/>
            <a:ext cx="8229600" cy="1143000"/>
          </a:xfrm>
        </p:spPr>
        <p:txBody>
          <a:bodyPr>
            <a:normAutofit fontScale="90000"/>
          </a:bodyPr>
          <a:lstStyle/>
          <a:p>
            <a:r>
              <a:rPr lang="en-US" b="1" dirty="0"/>
              <a:t>Jacob </a:t>
            </a:r>
            <a:r>
              <a:rPr lang="en-US" b="1" dirty="0" smtClean="0"/>
              <a:t>Grimm (1785–1863)</a:t>
            </a:r>
            <a:r>
              <a:rPr lang="en-US" b="1" dirty="0"/>
              <a:t/>
            </a:r>
            <a:br>
              <a:rPr lang="en-US" b="1" dirty="0"/>
            </a:br>
            <a:r>
              <a:rPr lang="en-US" sz="2000" dirty="0" smtClean="0"/>
              <a:t>He</a:t>
            </a:r>
            <a:r>
              <a:rPr lang="en-US" sz="2000" b="1" dirty="0" smtClean="0"/>
              <a:t> </a:t>
            </a:r>
            <a:r>
              <a:rPr lang="en-US" sz="2000" dirty="0" smtClean="0"/>
              <a:t>created </a:t>
            </a:r>
            <a:r>
              <a:rPr lang="en-US" sz="2000" dirty="0"/>
              <a:t>a comparative-historical grammar of all Germanic literary languages and </a:t>
            </a:r>
            <a:r>
              <a:rPr lang="en-US" sz="2000" dirty="0" smtClean="0"/>
              <a:t>dialects</a:t>
            </a:r>
            <a:r>
              <a:rPr lang="en-US" sz="2000" dirty="0"/>
              <a:t>, i.e. </a:t>
            </a:r>
            <a:r>
              <a:rPr lang="en-US" sz="2000" dirty="0" smtClean="0"/>
              <a:t>described common </a:t>
            </a:r>
            <a:r>
              <a:rPr lang="en-US" sz="2000" dirty="0"/>
              <a:t>features and differences of related Germanic languages (compared the sounds of Germanic languages with Scandinavian consonants and other Indo-European languages, and also revealed the relationship)</a:t>
            </a:r>
            <a:endParaRPr lang="ru-RU" sz="2000" dirty="0"/>
          </a:p>
        </p:txBody>
      </p:sp>
      <p:pic>
        <p:nvPicPr>
          <p:cNvPr id="5122" name="Picture 2" descr="https://www.thefamousbirthdays.com/photo/en/9/9a/wk_24548_16659_large.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03925" y="1773238"/>
            <a:ext cx="3536150" cy="4352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23451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260648"/>
            <a:ext cx="8229600" cy="5865515"/>
          </a:xfrm>
        </p:spPr>
        <p:txBody>
          <a:bodyPr/>
          <a:lstStyle/>
          <a:p>
            <a:pPr marL="0" indent="0">
              <a:buNone/>
            </a:pPr>
            <a:endParaRPr lang="en-US" b="1" i="1" dirty="0" smtClean="0"/>
          </a:p>
          <a:p>
            <a:pPr marL="0" indent="0">
              <a:buNone/>
            </a:pPr>
            <a:endParaRPr lang="en-US" b="1" i="1" dirty="0"/>
          </a:p>
          <a:p>
            <a:pPr marL="0" indent="0">
              <a:buNone/>
            </a:pPr>
            <a:r>
              <a:rPr lang="en-US" b="1" i="1" dirty="0" smtClean="0"/>
              <a:t>Proofs </a:t>
            </a:r>
            <a:r>
              <a:rPr lang="en-US" b="1" i="1" dirty="0"/>
              <a:t>that languages are genetically related (phonetic, lexical and grammatical similarities)</a:t>
            </a:r>
            <a:endParaRPr lang="ru-RU" dirty="0"/>
          </a:p>
          <a:p>
            <a:pPr marL="0" indent="0">
              <a:buNone/>
            </a:pPr>
            <a:endParaRPr lang="ru-RU" dirty="0"/>
          </a:p>
        </p:txBody>
      </p:sp>
    </p:spTree>
    <p:extLst>
      <p:ext uri="{BB962C8B-B14F-4D97-AF65-F5344CB8AC3E}">
        <p14:creationId xmlns:p14="http://schemas.microsoft.com/office/powerpoint/2010/main" val="12175981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332656"/>
            <a:ext cx="8229600" cy="5793507"/>
          </a:xfrm>
        </p:spPr>
        <p:txBody>
          <a:bodyPr/>
          <a:lstStyle/>
          <a:p>
            <a:pPr marL="0" indent="0">
              <a:buNone/>
            </a:pPr>
            <a:endParaRPr lang="en-US" dirty="0" smtClean="0"/>
          </a:p>
          <a:p>
            <a:pPr marL="0" indent="457200" algn="just">
              <a:buNone/>
            </a:pPr>
            <a:r>
              <a:rPr lang="en-US" dirty="0" smtClean="0"/>
              <a:t>Historical </a:t>
            </a:r>
            <a:r>
              <a:rPr lang="en-US" dirty="0"/>
              <a:t>linguists believe that it is a bad sign if the words in different languages coincide completely or almost completely – it means that languages are not genetically related, and one language simply adopted the word from another language.</a:t>
            </a:r>
            <a:endParaRPr lang="ru-RU" dirty="0"/>
          </a:p>
          <a:p>
            <a:pPr marL="0" indent="0">
              <a:buNone/>
            </a:pPr>
            <a:endParaRPr lang="ru-RU" dirty="0"/>
          </a:p>
        </p:txBody>
      </p:sp>
    </p:spTree>
    <p:extLst>
      <p:ext uri="{BB962C8B-B14F-4D97-AF65-F5344CB8AC3E}">
        <p14:creationId xmlns:p14="http://schemas.microsoft.com/office/powerpoint/2010/main" val="37409899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332656"/>
            <a:ext cx="8229600" cy="5793507"/>
          </a:xfrm>
        </p:spPr>
        <p:txBody>
          <a:bodyPr/>
          <a:lstStyle/>
          <a:p>
            <a:pPr marL="0" indent="457200" algn="just">
              <a:buNone/>
            </a:pPr>
            <a:r>
              <a:rPr lang="en-US" dirty="0"/>
              <a:t>For example, we can find the word “discourse” in both English and Russian, but it does not prove anything because we know that the word “discourse” is of Latin origin. </a:t>
            </a:r>
            <a:r>
              <a:rPr lang="en-US" dirty="0" smtClean="0"/>
              <a:t>First, the </a:t>
            </a:r>
            <a:r>
              <a:rPr lang="en-US" dirty="0"/>
              <a:t>French language adopted this word from Latin. Then the English language as well as some other languages (like Russian) borrowed this word from French. So, the word “discourse” is just </a:t>
            </a:r>
            <a:r>
              <a:rPr lang="en-US" b="1" i="1" dirty="0"/>
              <a:t>a borrowing</a:t>
            </a:r>
            <a:r>
              <a:rPr lang="en-US" dirty="0"/>
              <a:t>, and we shouldn’t take into account borrowings when establishing the degree of relatedness between languages.  </a:t>
            </a:r>
            <a:endParaRPr lang="ru-RU" dirty="0"/>
          </a:p>
          <a:p>
            <a:pPr marL="0" indent="0">
              <a:buNone/>
            </a:pPr>
            <a:endParaRPr lang="ru-RU" dirty="0"/>
          </a:p>
        </p:txBody>
      </p:sp>
    </p:spTree>
    <p:extLst>
      <p:ext uri="{BB962C8B-B14F-4D97-AF65-F5344CB8AC3E}">
        <p14:creationId xmlns:p14="http://schemas.microsoft.com/office/powerpoint/2010/main" val="33986994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28604"/>
            <a:ext cx="8229600" cy="5697559"/>
          </a:xfrm>
        </p:spPr>
        <p:style>
          <a:lnRef idx="2">
            <a:schemeClr val="accent2"/>
          </a:lnRef>
          <a:fillRef idx="1">
            <a:schemeClr val="lt1"/>
          </a:fillRef>
          <a:effectRef idx="0">
            <a:schemeClr val="accent2"/>
          </a:effectRef>
          <a:fontRef idx="minor">
            <a:schemeClr val="dk1"/>
          </a:fontRef>
        </p:style>
        <p:txBody>
          <a:bodyPr>
            <a:normAutofit/>
          </a:bodyPr>
          <a:lstStyle/>
          <a:p>
            <a:pPr algn="ctr">
              <a:buNone/>
            </a:pPr>
            <a:r>
              <a:rPr lang="en-US" sz="4000" dirty="0" smtClean="0">
                <a:latin typeface="Times New Roman" pitchFamily="18" charset="0"/>
                <a:cs typeface="Times New Roman" pitchFamily="18" charset="0"/>
              </a:rPr>
              <a:t>Lecture </a:t>
            </a:r>
            <a:r>
              <a:rPr lang="ru-RU" sz="4000" dirty="0" smtClean="0">
                <a:latin typeface="Times New Roman" pitchFamily="18" charset="0"/>
                <a:cs typeface="Times New Roman" pitchFamily="18" charset="0"/>
              </a:rPr>
              <a:t>3</a:t>
            </a:r>
            <a:endParaRPr lang="en-US" sz="4000" dirty="0" smtClean="0">
              <a:latin typeface="Times New Roman" pitchFamily="18" charset="0"/>
              <a:cs typeface="Times New Roman" pitchFamily="18" charset="0"/>
            </a:endParaRPr>
          </a:p>
          <a:p>
            <a:pPr marL="0" indent="0" algn="ctr">
              <a:buNone/>
            </a:pPr>
            <a:r>
              <a:rPr lang="en-US" sz="8000" b="1" cap="all" dirty="0">
                <a:solidFill>
                  <a:srgbClr val="92D050"/>
                </a:solidFill>
              </a:rPr>
              <a:t>comparative (historical) </a:t>
            </a:r>
            <a:r>
              <a:rPr lang="en-US" sz="8000" b="1" cap="all" dirty="0" smtClean="0">
                <a:solidFill>
                  <a:srgbClr val="92D050"/>
                </a:solidFill>
              </a:rPr>
              <a:t>linguistics </a:t>
            </a:r>
            <a:endParaRPr lang="ru-RU" sz="8000" dirty="0">
              <a:solidFill>
                <a:srgbClr val="92D050"/>
              </a:solidFill>
            </a:endParaRPr>
          </a:p>
          <a:p>
            <a:pPr marL="0" indent="0" algn="ctr">
              <a:buNone/>
            </a:pPr>
            <a:r>
              <a:rPr lang="en-US" sz="5400" b="1" dirty="0">
                <a:solidFill>
                  <a:srgbClr val="92D050"/>
                </a:solidFill>
              </a:rPr>
              <a:t>(the 19</a:t>
            </a:r>
            <a:r>
              <a:rPr lang="en-US" sz="5400" b="1" baseline="30000" dirty="0">
                <a:solidFill>
                  <a:srgbClr val="92D050"/>
                </a:solidFill>
              </a:rPr>
              <a:t>th</a:t>
            </a:r>
            <a:r>
              <a:rPr lang="en-US" sz="5400" b="1" dirty="0">
                <a:solidFill>
                  <a:srgbClr val="92D050"/>
                </a:solidFill>
              </a:rPr>
              <a:t> century </a:t>
            </a:r>
            <a:r>
              <a:rPr lang="en-US" sz="5400" b="1" dirty="0" smtClean="0">
                <a:solidFill>
                  <a:srgbClr val="92D050"/>
                </a:solidFill>
              </a:rPr>
              <a:t>– today) </a:t>
            </a:r>
            <a:endParaRPr lang="ru-RU" sz="5400" dirty="0">
              <a:solidFill>
                <a:srgbClr val="92D05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260648"/>
            <a:ext cx="8229600" cy="5865515"/>
          </a:xfrm>
        </p:spPr>
        <p:txBody>
          <a:bodyPr/>
          <a:lstStyle/>
          <a:p>
            <a:pPr marL="0" indent="0">
              <a:buNone/>
            </a:pPr>
            <a:r>
              <a:rPr lang="en-US" b="1" i="1" dirty="0"/>
              <a:t>A true sign of the genealogical relatedness </a:t>
            </a:r>
            <a:r>
              <a:rPr lang="en-US" dirty="0"/>
              <a:t>of the languages is a partial coincidence of the words because the sound form of the word changes in each language in its own way over time. </a:t>
            </a:r>
            <a:endParaRPr lang="ru-RU" dirty="0"/>
          </a:p>
          <a:p>
            <a:pPr marL="0" indent="0">
              <a:buNone/>
            </a:pPr>
            <a:endParaRPr lang="ru-RU" dirty="0"/>
          </a:p>
        </p:txBody>
      </p:sp>
    </p:spTree>
    <p:extLst>
      <p:ext uri="{BB962C8B-B14F-4D97-AF65-F5344CB8AC3E}">
        <p14:creationId xmlns:p14="http://schemas.microsoft.com/office/powerpoint/2010/main" val="41282777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476672"/>
            <a:ext cx="8229600" cy="5649491"/>
          </a:xfrm>
        </p:spPr>
        <p:txBody>
          <a:bodyPr/>
          <a:lstStyle/>
          <a:p>
            <a:pPr marL="0" indent="0">
              <a:buNone/>
            </a:pPr>
            <a:r>
              <a:rPr lang="en-US" dirty="0"/>
              <a:t>For example, it may seem impossible to compare such words as the Russian word </a:t>
            </a:r>
            <a:r>
              <a:rPr lang="ru-RU" b="1" i="1" dirty="0"/>
              <a:t>жена</a:t>
            </a:r>
            <a:r>
              <a:rPr lang="ru-RU" dirty="0"/>
              <a:t> </a:t>
            </a:r>
            <a:r>
              <a:rPr lang="en-US" dirty="0"/>
              <a:t>‘</a:t>
            </a:r>
            <a:r>
              <a:rPr lang="en-US" i="1" dirty="0"/>
              <a:t>wife’</a:t>
            </a:r>
            <a:r>
              <a:rPr lang="en-US" dirty="0"/>
              <a:t> and Norwegian </a:t>
            </a:r>
            <a:r>
              <a:rPr lang="en-US" b="1" i="1" dirty="0" err="1"/>
              <a:t>kona</a:t>
            </a:r>
            <a:r>
              <a:rPr lang="en-US" dirty="0"/>
              <a:t> ‘</a:t>
            </a:r>
            <a:r>
              <a:rPr lang="en-US" i="1" dirty="0"/>
              <a:t>wife’</a:t>
            </a:r>
            <a:r>
              <a:rPr lang="en-US" dirty="0"/>
              <a:t>, but if we know that in the Scandinavian Germanic languages the sound [g] transformed into [k] and if we know that in some words of the Slavic languages [g] transforms into [</a:t>
            </a:r>
            <a:r>
              <a:rPr lang="ru-RU" dirty="0"/>
              <a:t>ж</a:t>
            </a:r>
            <a:r>
              <a:rPr lang="en-US" dirty="0"/>
              <a:t>], then we can see that the Norwegian </a:t>
            </a:r>
            <a:r>
              <a:rPr lang="en-US" b="1" i="1" dirty="0" err="1"/>
              <a:t>kona</a:t>
            </a:r>
            <a:r>
              <a:rPr lang="en-US" dirty="0"/>
              <a:t> and Russian </a:t>
            </a:r>
            <a:r>
              <a:rPr lang="ru-RU" b="1" i="1" dirty="0"/>
              <a:t>жена</a:t>
            </a:r>
            <a:r>
              <a:rPr lang="ru-RU" dirty="0"/>
              <a:t> </a:t>
            </a:r>
            <a:r>
              <a:rPr lang="en-US" dirty="0"/>
              <a:t>come from the same word that existed in their parent language. </a:t>
            </a:r>
            <a:endParaRPr lang="ru-RU" dirty="0"/>
          </a:p>
          <a:p>
            <a:pPr marL="0" indent="0">
              <a:buNone/>
            </a:pPr>
            <a:endParaRPr lang="ru-RU" dirty="0"/>
          </a:p>
        </p:txBody>
      </p:sp>
    </p:spTree>
    <p:extLst>
      <p:ext uri="{BB962C8B-B14F-4D97-AF65-F5344CB8AC3E}">
        <p14:creationId xmlns:p14="http://schemas.microsoft.com/office/powerpoint/2010/main" val="19769217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404664"/>
            <a:ext cx="8229600" cy="5721499"/>
          </a:xfrm>
        </p:spPr>
        <p:txBody>
          <a:bodyPr/>
          <a:lstStyle/>
          <a:p>
            <a:pPr marL="0" indent="0">
              <a:buNone/>
            </a:pPr>
            <a:r>
              <a:rPr lang="en-US" dirty="0"/>
              <a:t>So, the comparative method is based on the following principles:</a:t>
            </a:r>
            <a:endParaRPr lang="ru-RU" dirty="0"/>
          </a:p>
          <a:p>
            <a:pPr marL="0" indent="0">
              <a:buNone/>
            </a:pPr>
            <a:r>
              <a:rPr lang="en-US" dirty="0"/>
              <a:t>1) when comparing languages we have to take into account </a:t>
            </a:r>
            <a:r>
              <a:rPr lang="en-US" b="1" i="1" dirty="0"/>
              <a:t>sound similarities</a:t>
            </a:r>
            <a:r>
              <a:rPr lang="en-US" dirty="0"/>
              <a:t>. The complete </a:t>
            </a:r>
            <a:r>
              <a:rPr lang="en-US" dirty="0" smtClean="0"/>
              <a:t>phonetic coincidence </a:t>
            </a:r>
            <a:r>
              <a:rPr lang="en-US" dirty="0"/>
              <a:t>of the forms of words in different languages cannot show or prove anything. On the contrary, partial coincidence of sounds may be the most reliable </a:t>
            </a:r>
            <a:r>
              <a:rPr lang="en-US" dirty="0" smtClean="0"/>
              <a:t>proof for </a:t>
            </a:r>
            <a:r>
              <a:rPr lang="en-US" dirty="0"/>
              <a:t>the kinship of languages;</a:t>
            </a:r>
            <a:endParaRPr lang="ru-RU" dirty="0"/>
          </a:p>
          <a:p>
            <a:pPr marL="0" indent="0">
              <a:buNone/>
            </a:pPr>
            <a:endParaRPr lang="ru-RU" dirty="0"/>
          </a:p>
        </p:txBody>
      </p:sp>
    </p:spTree>
    <p:extLst>
      <p:ext uri="{BB962C8B-B14F-4D97-AF65-F5344CB8AC3E}">
        <p14:creationId xmlns:p14="http://schemas.microsoft.com/office/powerpoint/2010/main" val="14697506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260648"/>
            <a:ext cx="8229600" cy="5865515"/>
          </a:xfrm>
        </p:spPr>
        <p:txBody>
          <a:bodyPr/>
          <a:lstStyle/>
          <a:p>
            <a:pPr marL="0" indent="0">
              <a:buNone/>
            </a:pPr>
            <a:r>
              <a:rPr lang="en-US" dirty="0"/>
              <a:t>2) words that appeared just a few centuries ago are not suitable for comparing languages. What words are suitable for comparing languages? They are </a:t>
            </a:r>
            <a:r>
              <a:rPr lang="en-US" b="1" i="1" dirty="0"/>
              <a:t>names of kinship </a:t>
            </a:r>
            <a:r>
              <a:rPr lang="en-US" dirty="0"/>
              <a:t>(</a:t>
            </a:r>
            <a:r>
              <a:rPr lang="en-US" i="1" dirty="0"/>
              <a:t>mother, brother, sister</a:t>
            </a:r>
            <a:r>
              <a:rPr lang="en-US" dirty="0"/>
              <a:t>, etc.), </a:t>
            </a:r>
            <a:r>
              <a:rPr lang="en-US" b="1" i="1" dirty="0"/>
              <a:t>numerals</a:t>
            </a:r>
            <a:r>
              <a:rPr lang="en-US" dirty="0"/>
              <a:t> (</a:t>
            </a:r>
            <a:r>
              <a:rPr lang="en-US" i="1" dirty="0"/>
              <a:t>one, two, three … ten</a:t>
            </a:r>
            <a:r>
              <a:rPr lang="en-US" dirty="0"/>
              <a:t>), </a:t>
            </a:r>
            <a:r>
              <a:rPr lang="en-US" b="1" i="1" dirty="0"/>
              <a:t>some native pronouns</a:t>
            </a:r>
            <a:r>
              <a:rPr lang="en-US" dirty="0"/>
              <a:t>, words denoting </a:t>
            </a:r>
            <a:r>
              <a:rPr lang="en-US" b="1" i="1" dirty="0"/>
              <a:t>body parts</a:t>
            </a:r>
            <a:r>
              <a:rPr lang="en-US" dirty="0"/>
              <a:t>, the names of some </a:t>
            </a:r>
            <a:r>
              <a:rPr lang="en-US" b="1" i="1" dirty="0"/>
              <a:t>animals</a:t>
            </a:r>
            <a:r>
              <a:rPr lang="en-US" dirty="0"/>
              <a:t>, </a:t>
            </a:r>
            <a:r>
              <a:rPr lang="en-US" b="1" i="1" dirty="0"/>
              <a:t>plants</a:t>
            </a:r>
            <a:r>
              <a:rPr lang="en-US" dirty="0"/>
              <a:t>, </a:t>
            </a:r>
            <a:r>
              <a:rPr lang="en-US" b="1" i="1" dirty="0"/>
              <a:t>tools</a:t>
            </a:r>
            <a:r>
              <a:rPr lang="en-US" dirty="0"/>
              <a:t>, i.e. words that could be used in the parent language which belonged to some primitive society;</a:t>
            </a:r>
            <a:endParaRPr lang="ru-RU" dirty="0"/>
          </a:p>
          <a:p>
            <a:pPr marL="0" indent="0">
              <a:buNone/>
            </a:pPr>
            <a:endParaRPr lang="ru-RU" dirty="0"/>
          </a:p>
        </p:txBody>
      </p:sp>
    </p:spTree>
    <p:extLst>
      <p:ext uri="{BB962C8B-B14F-4D97-AF65-F5344CB8AC3E}">
        <p14:creationId xmlns:p14="http://schemas.microsoft.com/office/powerpoint/2010/main" val="24954247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476672"/>
            <a:ext cx="8229600" cy="5649491"/>
          </a:xfrm>
        </p:spPr>
        <p:txBody>
          <a:bodyPr/>
          <a:lstStyle/>
          <a:p>
            <a:pPr marL="0" indent="0">
              <a:buNone/>
            </a:pPr>
            <a:r>
              <a:rPr lang="en-US" dirty="0"/>
              <a:t>3) it is necessary to take into account </a:t>
            </a:r>
            <a:r>
              <a:rPr lang="en-US" b="1" i="1" dirty="0"/>
              <a:t>grammatical similarities</a:t>
            </a:r>
            <a:r>
              <a:rPr lang="en-US" dirty="0"/>
              <a:t>. For example, if the category of time is expressed in some languages similarly, it is a true sign that the languages are genealogically related. </a:t>
            </a:r>
            <a:endParaRPr lang="ru-RU" dirty="0"/>
          </a:p>
          <a:p>
            <a:pPr marL="0" indent="0">
              <a:buNone/>
            </a:pPr>
            <a:endParaRPr lang="ru-RU" dirty="0"/>
          </a:p>
        </p:txBody>
      </p:sp>
    </p:spTree>
    <p:extLst>
      <p:ext uri="{BB962C8B-B14F-4D97-AF65-F5344CB8AC3E}">
        <p14:creationId xmlns:p14="http://schemas.microsoft.com/office/powerpoint/2010/main" val="32398969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476672"/>
            <a:ext cx="8229600" cy="5649491"/>
          </a:xfrm>
        </p:spPr>
        <p:txBody>
          <a:bodyPr>
            <a:normAutofit lnSpcReduction="10000"/>
          </a:bodyPr>
          <a:lstStyle/>
          <a:p>
            <a:pPr marL="0" indent="0" algn="ctr">
              <a:buNone/>
            </a:pPr>
            <a:endParaRPr lang="en-US" b="1" dirty="0" smtClean="0">
              <a:solidFill>
                <a:srgbClr val="FF0000"/>
              </a:solidFill>
            </a:endParaRPr>
          </a:p>
          <a:p>
            <a:pPr marL="0" indent="0" algn="ctr">
              <a:buNone/>
            </a:pPr>
            <a:r>
              <a:rPr lang="en-US" sz="7600" b="1" dirty="0" smtClean="0">
                <a:solidFill>
                  <a:srgbClr val="FF0000"/>
                </a:solidFill>
              </a:rPr>
              <a:t>QUESTION </a:t>
            </a:r>
            <a:r>
              <a:rPr lang="en-US" sz="7600" b="1" dirty="0">
                <a:solidFill>
                  <a:srgbClr val="FF0000"/>
                </a:solidFill>
              </a:rPr>
              <a:t>2. </a:t>
            </a:r>
          </a:p>
          <a:p>
            <a:pPr marL="0" indent="0" algn="ctr">
              <a:buNone/>
            </a:pPr>
            <a:r>
              <a:rPr lang="en-US" sz="7600" b="1" dirty="0" smtClean="0">
                <a:solidFill>
                  <a:srgbClr val="FF0000"/>
                </a:solidFill>
              </a:rPr>
              <a:t>Branches </a:t>
            </a:r>
            <a:r>
              <a:rPr lang="en-US" sz="7600" b="1" smtClean="0">
                <a:solidFill>
                  <a:srgbClr val="FF0000"/>
                </a:solidFill>
              </a:rPr>
              <a:t>of </a:t>
            </a:r>
            <a:r>
              <a:rPr lang="en-US" sz="7600" b="1">
                <a:solidFill>
                  <a:srgbClr val="FF0000"/>
                </a:solidFill>
              </a:rPr>
              <a:t>H</a:t>
            </a:r>
            <a:r>
              <a:rPr lang="en-US" sz="7600" b="1" smtClean="0">
                <a:solidFill>
                  <a:srgbClr val="FF0000"/>
                </a:solidFill>
              </a:rPr>
              <a:t>istorical </a:t>
            </a:r>
            <a:r>
              <a:rPr lang="en-US" sz="7600" b="1" dirty="0">
                <a:solidFill>
                  <a:srgbClr val="FF0000"/>
                </a:solidFill>
              </a:rPr>
              <a:t>L</a:t>
            </a:r>
            <a:r>
              <a:rPr lang="en-US" sz="7600" b="1" smtClean="0">
                <a:solidFill>
                  <a:srgbClr val="FF0000"/>
                </a:solidFill>
              </a:rPr>
              <a:t>inguistics</a:t>
            </a:r>
            <a:endParaRPr lang="ru-RU" sz="7600" dirty="0">
              <a:solidFill>
                <a:srgbClr val="FF0000"/>
              </a:solidFill>
            </a:endParaRPr>
          </a:p>
        </p:txBody>
      </p:sp>
    </p:spTree>
    <p:extLst>
      <p:ext uri="{BB962C8B-B14F-4D97-AF65-F5344CB8AC3E}">
        <p14:creationId xmlns:p14="http://schemas.microsoft.com/office/powerpoint/2010/main" val="5014860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t>Branches of historical linguistics are as follows:</a:t>
            </a:r>
            <a:endParaRPr lang="ru-RU" dirty="0"/>
          </a:p>
        </p:txBody>
      </p:sp>
      <p:sp>
        <p:nvSpPr>
          <p:cNvPr id="3" name="Объект 2"/>
          <p:cNvSpPr>
            <a:spLocks noGrp="1"/>
          </p:cNvSpPr>
          <p:nvPr>
            <p:ph idx="1"/>
          </p:nvPr>
        </p:nvSpPr>
        <p:spPr/>
        <p:txBody>
          <a:bodyPr/>
          <a:lstStyle/>
          <a:p>
            <a:pPr marL="514350" indent="-514350">
              <a:buAutoNum type="arabicParenR"/>
            </a:pPr>
            <a:r>
              <a:rPr lang="en-US" dirty="0"/>
              <a:t>t</a:t>
            </a:r>
            <a:r>
              <a:rPr lang="en-US" dirty="0" smtClean="0"/>
              <a:t>he biological (naturalistic) branch;</a:t>
            </a:r>
          </a:p>
          <a:p>
            <a:pPr marL="514350" indent="-514350">
              <a:buAutoNum type="arabicParenR"/>
            </a:pPr>
            <a:r>
              <a:rPr lang="en-US" dirty="0"/>
              <a:t>t</a:t>
            </a:r>
            <a:r>
              <a:rPr lang="en-US" dirty="0" smtClean="0"/>
              <a:t>he psychological branch;</a:t>
            </a:r>
          </a:p>
          <a:p>
            <a:pPr marL="514350" indent="-514350">
              <a:buAutoNum type="arabicParenR"/>
            </a:pPr>
            <a:r>
              <a:rPr lang="en-US" dirty="0"/>
              <a:t>t</a:t>
            </a:r>
            <a:r>
              <a:rPr lang="en-US" dirty="0" smtClean="0"/>
              <a:t>he </a:t>
            </a:r>
            <a:r>
              <a:rPr lang="en-US" dirty="0" err="1" smtClean="0"/>
              <a:t>neogrammarian</a:t>
            </a:r>
            <a:r>
              <a:rPr lang="en-US" dirty="0" smtClean="0"/>
              <a:t> branch.</a:t>
            </a:r>
          </a:p>
          <a:p>
            <a:pPr marL="514350" indent="-514350">
              <a:buAutoNum type="arabicParenR"/>
            </a:pPr>
            <a:endParaRPr lang="ru-RU" dirty="0"/>
          </a:p>
        </p:txBody>
      </p:sp>
    </p:spTree>
    <p:extLst>
      <p:ext uri="{BB962C8B-B14F-4D97-AF65-F5344CB8AC3E}">
        <p14:creationId xmlns:p14="http://schemas.microsoft.com/office/powerpoint/2010/main" val="4775489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sz="3300" b="1" u="sng" dirty="0" smtClean="0"/>
              <a:t/>
            </a:r>
            <a:br>
              <a:rPr lang="en-US" sz="3300" b="1" u="sng" dirty="0" smtClean="0"/>
            </a:br>
            <a:r>
              <a:rPr lang="en-US" sz="3300" b="1" u="sng" dirty="0" smtClean="0"/>
              <a:t>1. Biological branch </a:t>
            </a:r>
            <a:r>
              <a:rPr lang="en-US" sz="3300" b="1" i="1" dirty="0"/>
              <a:t>1800–1850  (</a:t>
            </a:r>
            <a:r>
              <a:rPr lang="en-US" sz="3300" b="1" i="1" dirty="0">
                <a:solidFill>
                  <a:srgbClr val="FF0000"/>
                </a:solidFill>
              </a:rPr>
              <a:t>A. Schleicher</a:t>
            </a:r>
            <a:r>
              <a:rPr lang="en-US" sz="3300" b="1" i="1" dirty="0"/>
              <a:t>, Moritz Rapp, Max Muller, etc.)</a:t>
            </a:r>
            <a:r>
              <a:rPr lang="ru-RU" sz="3300" b="1" dirty="0"/>
              <a:t/>
            </a:r>
            <a:br>
              <a:rPr lang="ru-RU" sz="3300" b="1" dirty="0"/>
            </a:br>
            <a:r>
              <a:rPr lang="en-US" dirty="0" smtClean="0"/>
              <a:t> </a:t>
            </a:r>
            <a:endParaRPr lang="ru-RU" dirty="0"/>
          </a:p>
        </p:txBody>
      </p:sp>
      <p:pic>
        <p:nvPicPr>
          <p:cNvPr id="1026" name="Picture 2" descr="https://avante.biz/wp-content/uploads/Tropical-Animals-Wallpapers/Tropical-Animals-Wallpapers-010.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417639"/>
            <a:ext cx="8229600" cy="40275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3096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476672"/>
            <a:ext cx="8229600" cy="5649491"/>
          </a:xfrm>
        </p:spPr>
        <p:txBody>
          <a:bodyPr/>
          <a:lstStyle/>
          <a:p>
            <a:pPr marL="0" indent="0">
              <a:buNone/>
            </a:pPr>
            <a:r>
              <a:rPr lang="en-US" b="1" i="1" dirty="0" smtClean="0"/>
              <a:t>The terms that the biological branch introduced into linguistics:</a:t>
            </a:r>
          </a:p>
          <a:p>
            <a:pPr marL="0" indent="0">
              <a:buNone/>
            </a:pPr>
            <a:r>
              <a:rPr lang="en-US" i="1" dirty="0" smtClean="0"/>
              <a:t>language family</a:t>
            </a:r>
          </a:p>
          <a:p>
            <a:pPr marL="0" indent="0">
              <a:buNone/>
            </a:pPr>
            <a:r>
              <a:rPr lang="en-US" i="1" dirty="0" smtClean="0"/>
              <a:t>language organism</a:t>
            </a:r>
          </a:p>
          <a:p>
            <a:pPr marL="0" indent="0">
              <a:buNone/>
            </a:pPr>
            <a:r>
              <a:rPr lang="en-US" i="1" dirty="0" smtClean="0"/>
              <a:t>family </a:t>
            </a:r>
            <a:r>
              <a:rPr lang="en-US" i="1" dirty="0"/>
              <a:t>tree</a:t>
            </a:r>
            <a:endParaRPr lang="ru-RU" dirty="0"/>
          </a:p>
          <a:p>
            <a:pPr marL="0" indent="0">
              <a:buNone/>
            </a:pPr>
            <a:r>
              <a:rPr lang="en-US" i="1" dirty="0" smtClean="0"/>
              <a:t>Branch</a:t>
            </a:r>
          </a:p>
          <a:p>
            <a:pPr marL="0" indent="0">
              <a:buNone/>
            </a:pPr>
            <a:r>
              <a:rPr lang="en-US" i="1" dirty="0" smtClean="0"/>
              <a:t>proto-language</a:t>
            </a:r>
          </a:p>
          <a:p>
            <a:pPr marL="0" indent="0">
              <a:buNone/>
            </a:pPr>
            <a:r>
              <a:rPr lang="en-US" i="1" dirty="0" smtClean="0"/>
              <a:t>close </a:t>
            </a:r>
            <a:r>
              <a:rPr lang="en-US" i="1" dirty="0"/>
              <a:t>and distant kinship of languages</a:t>
            </a:r>
            <a:endParaRPr lang="ru-RU" dirty="0"/>
          </a:p>
          <a:p>
            <a:pPr marL="0" indent="0">
              <a:buNone/>
            </a:pPr>
            <a:endParaRPr lang="ru-RU" dirty="0"/>
          </a:p>
        </p:txBody>
      </p:sp>
    </p:spTree>
    <p:extLst>
      <p:ext uri="{BB962C8B-B14F-4D97-AF65-F5344CB8AC3E}">
        <p14:creationId xmlns:p14="http://schemas.microsoft.com/office/powerpoint/2010/main" val="4614971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p:cNvPicPr>
          <p:nvPr>
            <p:ph idx="1"/>
          </p:nvPr>
        </p:nvPicPr>
        <p:blipFill>
          <a:blip r:embed="rId2"/>
          <a:srcRect/>
          <a:stretch>
            <a:fillRect/>
          </a:stretch>
        </p:blipFill>
        <p:spPr bwMode="auto">
          <a:xfrm>
            <a:off x="1331640" y="333375"/>
            <a:ext cx="6696743" cy="5792788"/>
          </a:xfrm>
          <a:prstGeom prst="rect">
            <a:avLst/>
          </a:prstGeom>
          <a:noFill/>
          <a:ln w="9525">
            <a:noFill/>
            <a:miter lim="800000"/>
            <a:headEnd/>
            <a:tailEnd/>
          </a:ln>
        </p:spPr>
      </p:pic>
    </p:spTree>
    <p:extLst>
      <p:ext uri="{BB962C8B-B14F-4D97-AF65-F5344CB8AC3E}">
        <p14:creationId xmlns:p14="http://schemas.microsoft.com/office/powerpoint/2010/main" val="16513257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620688"/>
            <a:ext cx="8229600" cy="5505475"/>
          </a:xfrm>
        </p:spPr>
        <p:txBody>
          <a:bodyPr/>
          <a:lstStyle/>
          <a:p>
            <a:pPr marL="0" indent="0">
              <a:buNone/>
            </a:pPr>
            <a:endParaRPr lang="en-US" b="1" dirty="0" smtClean="0"/>
          </a:p>
          <a:p>
            <a:pPr marL="0" indent="0" algn="ctr">
              <a:buNone/>
            </a:pPr>
            <a:r>
              <a:rPr lang="en-US" b="1" i="1" dirty="0" smtClean="0">
                <a:solidFill>
                  <a:srgbClr val="FF0000"/>
                </a:solidFill>
              </a:rPr>
              <a:t>Questions </a:t>
            </a:r>
            <a:r>
              <a:rPr lang="en-US" b="1" i="1" dirty="0">
                <a:solidFill>
                  <a:srgbClr val="FF0000"/>
                </a:solidFill>
              </a:rPr>
              <a:t>to </a:t>
            </a:r>
            <a:r>
              <a:rPr lang="en-US" b="1" i="1" dirty="0" smtClean="0">
                <a:solidFill>
                  <a:srgbClr val="FF0000"/>
                </a:solidFill>
              </a:rPr>
              <a:t>discuss</a:t>
            </a:r>
            <a:endParaRPr lang="ru-RU" i="1" dirty="0">
              <a:solidFill>
                <a:srgbClr val="FF0000"/>
              </a:solidFill>
            </a:endParaRPr>
          </a:p>
          <a:p>
            <a:pPr marL="0" indent="0">
              <a:buNone/>
            </a:pPr>
            <a:endParaRPr lang="en-US" dirty="0" smtClean="0"/>
          </a:p>
          <a:p>
            <a:pPr marL="0" indent="0">
              <a:buNone/>
            </a:pPr>
            <a:r>
              <a:rPr lang="en-US" dirty="0"/>
              <a:t>1. Objectives and principles of comparative (historical) linguistics. Genealogical classification of languages. </a:t>
            </a:r>
            <a:endParaRPr lang="ru-RU" dirty="0"/>
          </a:p>
          <a:p>
            <a:pPr marL="0" indent="0">
              <a:buNone/>
            </a:pPr>
            <a:r>
              <a:rPr lang="en-US" dirty="0"/>
              <a:t>2. Branches of historical linguistics.</a:t>
            </a:r>
            <a:endParaRPr lang="ru-RU" dirty="0"/>
          </a:p>
          <a:p>
            <a:pPr marL="0" indent="0">
              <a:buNone/>
            </a:pPr>
            <a:endParaRPr lang="ru-RU" dirty="0"/>
          </a:p>
        </p:txBody>
      </p:sp>
    </p:spTree>
    <p:extLst>
      <p:ext uri="{BB962C8B-B14F-4D97-AF65-F5344CB8AC3E}">
        <p14:creationId xmlns:p14="http://schemas.microsoft.com/office/powerpoint/2010/main" val="8045422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45499" y="260648"/>
            <a:ext cx="8229600" cy="1143000"/>
          </a:xfrm>
        </p:spPr>
        <p:txBody>
          <a:bodyPr>
            <a:normAutofit fontScale="90000"/>
          </a:bodyPr>
          <a:lstStyle/>
          <a:p>
            <a:r>
              <a:rPr lang="en-US" b="1" u="sng" dirty="0" smtClean="0"/>
              <a:t/>
            </a:r>
            <a:br>
              <a:rPr lang="en-US" b="1" u="sng" dirty="0" smtClean="0"/>
            </a:br>
            <a:r>
              <a:rPr lang="en-US" b="1" u="sng" dirty="0" smtClean="0"/>
              <a:t>2. Psychological </a:t>
            </a:r>
            <a:r>
              <a:rPr lang="en-US" b="1" dirty="0"/>
              <a:t>1900–1950</a:t>
            </a:r>
            <a:r>
              <a:rPr lang="en-US" b="1" i="1" dirty="0" smtClean="0"/>
              <a:t>  (</a:t>
            </a:r>
            <a:r>
              <a:rPr lang="en-US" b="1" dirty="0" err="1"/>
              <a:t>Heyman</a:t>
            </a:r>
            <a:r>
              <a:rPr lang="en-US" b="1" dirty="0"/>
              <a:t> </a:t>
            </a:r>
            <a:r>
              <a:rPr lang="en-US" b="1" dirty="0" err="1"/>
              <a:t>Steinthal</a:t>
            </a:r>
            <a:r>
              <a:rPr lang="en-US" b="1" dirty="0"/>
              <a:t>, Moritz </a:t>
            </a:r>
            <a:r>
              <a:rPr lang="en-US" b="1" dirty="0" err="1"/>
              <a:t>Latsarus</a:t>
            </a:r>
            <a:r>
              <a:rPr lang="en-US" b="1" dirty="0"/>
              <a:t>, Wilhelm Wundt, etc</a:t>
            </a:r>
            <a:r>
              <a:rPr lang="en-US" b="1" dirty="0" smtClean="0"/>
              <a:t>.)</a:t>
            </a:r>
            <a:r>
              <a:rPr lang="ru-RU" b="1" dirty="0"/>
              <a:t/>
            </a:r>
            <a:br>
              <a:rPr lang="ru-RU" b="1" dirty="0"/>
            </a:br>
            <a:endParaRPr lang="ru-RU" dirty="0"/>
          </a:p>
        </p:txBody>
      </p:sp>
      <p:sp>
        <p:nvSpPr>
          <p:cNvPr id="3" name="Объект 2"/>
          <p:cNvSpPr>
            <a:spLocks noGrp="1"/>
          </p:cNvSpPr>
          <p:nvPr>
            <p:ph idx="1"/>
          </p:nvPr>
        </p:nvSpPr>
        <p:spPr/>
        <p:txBody>
          <a:bodyPr/>
          <a:lstStyle/>
          <a:p>
            <a:pPr marL="0" indent="0">
              <a:buNone/>
            </a:pPr>
            <a:endParaRPr lang="en-US" dirty="0" smtClean="0"/>
          </a:p>
          <a:p>
            <a:pPr marL="0" indent="0">
              <a:buNone/>
            </a:pPr>
            <a:endParaRPr lang="en-US" dirty="0"/>
          </a:p>
          <a:p>
            <a:pPr marL="0" indent="0" algn="ctr">
              <a:buNone/>
            </a:pPr>
            <a:r>
              <a:rPr lang="en-US" i="1" dirty="0" smtClean="0"/>
              <a:t>A language is a representation of the </a:t>
            </a:r>
            <a:r>
              <a:rPr lang="en-US" i="1" dirty="0"/>
              <a:t>n</a:t>
            </a:r>
            <a:r>
              <a:rPr lang="en-US" i="1" dirty="0" smtClean="0"/>
              <a:t>ation’s spirit and soul.</a:t>
            </a:r>
            <a:endParaRPr lang="ru-RU" i="1" dirty="0"/>
          </a:p>
        </p:txBody>
      </p:sp>
    </p:spTree>
    <p:extLst>
      <p:ext uri="{BB962C8B-B14F-4D97-AF65-F5344CB8AC3E}">
        <p14:creationId xmlns:p14="http://schemas.microsoft.com/office/powerpoint/2010/main" val="31992774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Icicle </a:t>
            </a:r>
            <a:endParaRPr lang="ru-RU" dirty="0"/>
          </a:p>
        </p:txBody>
      </p:sp>
      <p:pic>
        <p:nvPicPr>
          <p:cNvPr id="1026" name="Picture 2" descr="https://avatars.mds.yandex.net/get-zen_doc/1348874/pub_5c7771ad8022f400b3866980_5c7787f38964fb00b3c757e4/scale_1200"/>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63205" y="1600200"/>
            <a:ext cx="6817589"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97807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cs10.pikabu.ru/post_img/2018/10/31/5/og_og_154097090625192584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8313" y="404664"/>
            <a:ext cx="8229600" cy="56886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3595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solidFill>
                  <a:srgbClr val="00B050"/>
                </a:solidFill>
              </a:rPr>
              <a:t>Rainbow</a:t>
            </a:r>
            <a:r>
              <a:rPr lang="en-US" dirty="0" smtClean="0"/>
              <a:t> </a:t>
            </a:r>
            <a:endParaRPr lang="ru-RU" dirty="0"/>
          </a:p>
        </p:txBody>
      </p:sp>
      <p:pic>
        <p:nvPicPr>
          <p:cNvPr id="1026" name="Picture 2" descr="http://www.clipartbest.com/cliparts/dcr/e9q/dcre9q8Mi.jpe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47664" y="1844825"/>
            <a:ext cx="6048672" cy="3096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6222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pPr marL="0" indent="0">
              <a:buNone/>
            </a:pPr>
            <a:r>
              <a:rPr lang="en-US" dirty="0" smtClean="0"/>
              <a:t>American Indians:</a:t>
            </a:r>
          </a:p>
          <a:p>
            <a:pPr marL="0" indent="0">
              <a:buNone/>
            </a:pPr>
            <a:r>
              <a:rPr lang="en-US" dirty="0" smtClean="0"/>
              <a:t>Red and yellow = like blood </a:t>
            </a:r>
          </a:p>
          <a:p>
            <a:pPr marL="0" indent="0">
              <a:buNone/>
            </a:pPr>
            <a:r>
              <a:rPr lang="en-US" dirty="0" smtClean="0"/>
              <a:t>Green and blue = inedible </a:t>
            </a:r>
          </a:p>
          <a:p>
            <a:pPr marL="0" indent="0">
              <a:buNone/>
            </a:pPr>
            <a:endParaRPr lang="en-US" dirty="0"/>
          </a:p>
          <a:p>
            <a:pPr marL="0" indent="0">
              <a:buNone/>
            </a:pPr>
            <a:r>
              <a:rPr lang="en-US" b="1" dirty="0" smtClean="0"/>
              <a:t>R</a:t>
            </a:r>
            <a:r>
              <a:rPr lang="en-US" dirty="0" smtClean="0"/>
              <a:t>ichard </a:t>
            </a:r>
            <a:r>
              <a:rPr lang="en-US" b="1" dirty="0" smtClean="0"/>
              <a:t>o</a:t>
            </a:r>
            <a:r>
              <a:rPr lang="en-US" dirty="0" smtClean="0"/>
              <a:t>f </a:t>
            </a:r>
            <a:r>
              <a:rPr lang="en-US" b="1" dirty="0" smtClean="0"/>
              <a:t>Y</a:t>
            </a:r>
            <a:r>
              <a:rPr lang="en-US" dirty="0" smtClean="0"/>
              <a:t>ork </a:t>
            </a:r>
            <a:r>
              <a:rPr lang="en-US" b="1" dirty="0" smtClean="0"/>
              <a:t>g</a:t>
            </a:r>
            <a:r>
              <a:rPr lang="en-US" dirty="0" smtClean="0"/>
              <a:t>ave </a:t>
            </a:r>
            <a:r>
              <a:rPr lang="en-US" b="1" dirty="0" smtClean="0"/>
              <a:t>b</a:t>
            </a:r>
            <a:r>
              <a:rPr lang="en-US" dirty="0" smtClean="0"/>
              <a:t>attle </a:t>
            </a:r>
            <a:r>
              <a:rPr lang="en-US" b="1" dirty="0" smtClean="0"/>
              <a:t>i</a:t>
            </a:r>
            <a:r>
              <a:rPr lang="en-US" dirty="0" smtClean="0"/>
              <a:t>n </a:t>
            </a:r>
            <a:r>
              <a:rPr lang="en-US" b="1" dirty="0" smtClean="0"/>
              <a:t>v</a:t>
            </a:r>
            <a:r>
              <a:rPr lang="en-US" dirty="0" smtClean="0"/>
              <a:t>ain.</a:t>
            </a:r>
            <a:endParaRPr lang="ru-RU" dirty="0"/>
          </a:p>
        </p:txBody>
      </p:sp>
    </p:spTree>
    <p:extLst>
      <p:ext uri="{BB962C8B-B14F-4D97-AF65-F5344CB8AC3E}">
        <p14:creationId xmlns:p14="http://schemas.microsoft.com/office/powerpoint/2010/main" val="3522972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570186"/>
          </a:xfrm>
        </p:spPr>
        <p:txBody>
          <a:bodyPr>
            <a:noAutofit/>
          </a:bodyPr>
          <a:lstStyle/>
          <a:p>
            <a:r>
              <a:rPr lang="en-US" sz="3000" b="1" i="1" dirty="0"/>
              <a:t>3. </a:t>
            </a:r>
            <a:r>
              <a:rPr lang="en-US" sz="3000" b="1" i="1" dirty="0" err="1"/>
              <a:t>Neogrammarian</a:t>
            </a:r>
            <a:r>
              <a:rPr lang="en-US" sz="3000" b="1" i="1" dirty="0"/>
              <a:t> school of linguistics (A. </a:t>
            </a:r>
            <a:r>
              <a:rPr lang="en-US" sz="3000" b="1" i="1" dirty="0" err="1"/>
              <a:t>Leskin</a:t>
            </a:r>
            <a:r>
              <a:rPr lang="en-US" sz="3000" b="1" i="1" dirty="0"/>
              <a:t>, B. </a:t>
            </a:r>
            <a:r>
              <a:rPr lang="en-US" sz="3000" b="1" i="1" dirty="0" err="1"/>
              <a:t>Delbrueck</a:t>
            </a:r>
            <a:r>
              <a:rPr lang="en-US" sz="3000" b="1" i="1" dirty="0"/>
              <a:t>, G. Paul, G. </a:t>
            </a:r>
            <a:r>
              <a:rPr lang="en-US" sz="3000" b="1" i="1" dirty="0" err="1"/>
              <a:t>Osthof</a:t>
            </a:r>
            <a:r>
              <a:rPr lang="en-US" sz="3000" b="1" i="1" dirty="0"/>
              <a:t>, K. </a:t>
            </a:r>
            <a:r>
              <a:rPr lang="en-US" sz="3000" b="1" i="1" dirty="0" err="1"/>
              <a:t>Brugman</a:t>
            </a:r>
            <a:r>
              <a:rPr lang="en-US" sz="3000" b="1" i="1" dirty="0"/>
              <a:t>) – 1870–1900.</a:t>
            </a:r>
            <a:r>
              <a:rPr lang="ru-RU" sz="3000" dirty="0"/>
              <a:t/>
            </a:r>
            <a:br>
              <a:rPr lang="ru-RU" sz="3000" dirty="0"/>
            </a:br>
            <a:endParaRPr lang="ru-RU" sz="3000" dirty="0"/>
          </a:p>
        </p:txBody>
      </p:sp>
      <p:sp>
        <p:nvSpPr>
          <p:cNvPr id="3" name="Объект 2"/>
          <p:cNvSpPr>
            <a:spLocks noGrp="1"/>
          </p:cNvSpPr>
          <p:nvPr>
            <p:ph idx="1"/>
          </p:nvPr>
        </p:nvSpPr>
        <p:spPr/>
        <p:txBody>
          <a:bodyPr/>
          <a:lstStyle/>
          <a:p>
            <a:pPr marL="0" indent="0">
              <a:buNone/>
            </a:pPr>
            <a:endParaRPr lang="en-US" dirty="0" smtClean="0"/>
          </a:p>
          <a:p>
            <a:pPr marL="0" indent="0">
              <a:buNone/>
            </a:pPr>
            <a:endParaRPr lang="en-US" dirty="0"/>
          </a:p>
          <a:p>
            <a:pPr marL="0" indent="0" algn="ctr">
              <a:buNone/>
            </a:pPr>
            <a:r>
              <a:rPr lang="en-US" i="1" dirty="0" smtClean="0"/>
              <a:t>There are no national languages.</a:t>
            </a:r>
          </a:p>
          <a:p>
            <a:pPr marL="0" indent="0" algn="ctr">
              <a:buNone/>
            </a:pPr>
            <a:r>
              <a:rPr lang="en-US" i="1" dirty="0" smtClean="0"/>
              <a:t>A language is an individual phenomenon.</a:t>
            </a:r>
            <a:endParaRPr lang="ru-RU" i="1" dirty="0"/>
          </a:p>
        </p:txBody>
      </p:sp>
    </p:spTree>
    <p:extLst>
      <p:ext uri="{BB962C8B-B14F-4D97-AF65-F5344CB8AC3E}">
        <p14:creationId xmlns:p14="http://schemas.microsoft.com/office/powerpoint/2010/main" val="42047542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476672"/>
            <a:ext cx="8229600" cy="5649491"/>
          </a:xfrm>
        </p:spPr>
        <p:txBody>
          <a:bodyPr>
            <a:normAutofit/>
          </a:bodyPr>
          <a:lstStyle/>
          <a:p>
            <a:pPr marL="0" indent="0">
              <a:buNone/>
            </a:pPr>
            <a:r>
              <a:rPr lang="en-US" b="1" dirty="0"/>
              <a:t>Conclusion.</a:t>
            </a:r>
            <a:endParaRPr lang="ru-RU" dirty="0"/>
          </a:p>
          <a:p>
            <a:pPr marL="0" indent="0">
              <a:buNone/>
            </a:pPr>
            <a:r>
              <a:rPr lang="en-US" dirty="0" smtClean="0"/>
              <a:t>Historical </a:t>
            </a:r>
            <a:r>
              <a:rPr lang="en-US" dirty="0"/>
              <a:t>linguistics is still popular today. However, today we believe that a language is a national (social) phenomenon and represents the “</a:t>
            </a:r>
            <a:r>
              <a:rPr lang="en-US" dirty="0" smtClean="0"/>
              <a:t>spirit (soul)” </a:t>
            </a:r>
            <a:r>
              <a:rPr lang="en-US" dirty="0"/>
              <a:t>of the nation</a:t>
            </a:r>
            <a:r>
              <a:rPr lang="en-US" dirty="0" smtClean="0"/>
              <a:t>.</a:t>
            </a:r>
          </a:p>
          <a:p>
            <a:pPr marL="0" indent="0">
              <a:buNone/>
            </a:pPr>
            <a:endParaRPr lang="ru-RU" dirty="0"/>
          </a:p>
          <a:p>
            <a:pPr marL="0" indent="0">
              <a:buNone/>
            </a:pPr>
            <a:endParaRPr lang="en-US" b="1" cap="all" dirty="0" smtClean="0"/>
          </a:p>
        </p:txBody>
      </p:sp>
      <p:pic>
        <p:nvPicPr>
          <p:cNvPr id="4" name="Рисунок 3" descr="https://erviana06.files.wordpress.com/2013/05/tumblr_mjmaxyivxl1r7u6l5o1_1280.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62680" y="3717032"/>
            <a:ext cx="1818640" cy="1771650"/>
          </a:xfrm>
          <a:prstGeom prst="rect">
            <a:avLst/>
          </a:prstGeom>
          <a:noFill/>
          <a:ln>
            <a:noFill/>
          </a:ln>
        </p:spPr>
      </p:pic>
    </p:spTree>
    <p:extLst>
      <p:ext uri="{BB962C8B-B14F-4D97-AF65-F5344CB8AC3E}">
        <p14:creationId xmlns:p14="http://schemas.microsoft.com/office/powerpoint/2010/main" val="10603370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548680"/>
            <a:ext cx="8229600" cy="5577483"/>
          </a:xfrm>
        </p:spPr>
        <p:txBody>
          <a:bodyPr/>
          <a:lstStyle/>
          <a:p>
            <a:pPr marL="514350" indent="-514350">
              <a:buAutoNum type="arabicPeriod"/>
            </a:pPr>
            <a:r>
              <a:rPr lang="en-US" dirty="0" smtClean="0"/>
              <a:t>What is historical linguistics?</a:t>
            </a:r>
          </a:p>
          <a:p>
            <a:pPr marL="514350" indent="-514350">
              <a:buAutoNum type="arabicPeriod"/>
            </a:pPr>
            <a:r>
              <a:rPr lang="en-US" dirty="0" smtClean="0"/>
              <a:t>What is a language family?</a:t>
            </a:r>
          </a:p>
          <a:p>
            <a:pPr marL="514350" indent="-514350">
              <a:buAutoNum type="arabicPeriod"/>
            </a:pPr>
            <a:r>
              <a:rPr lang="en-US" dirty="0" smtClean="0"/>
              <a:t>Braches of historical linguistics: biological, psychological and neo-grammarian branches.</a:t>
            </a:r>
          </a:p>
          <a:p>
            <a:pPr marL="0" indent="0">
              <a:buNone/>
            </a:pPr>
            <a:endParaRPr lang="en-US" dirty="0"/>
          </a:p>
          <a:p>
            <a:pPr marL="0" indent="0">
              <a:buNone/>
            </a:pPr>
            <a:r>
              <a:rPr lang="en-US" dirty="0"/>
              <a:t>5</a:t>
            </a:r>
            <a:r>
              <a:rPr lang="en-US" dirty="0" smtClean="0"/>
              <a:t>.25  p.m. – a self-study lecture</a:t>
            </a:r>
          </a:p>
          <a:p>
            <a:pPr marL="0" indent="0">
              <a:buNone/>
            </a:pPr>
            <a:r>
              <a:rPr lang="en-US" dirty="0" smtClean="0"/>
              <a:t>7.20 p.m. – </a:t>
            </a:r>
            <a:r>
              <a:rPr lang="en-US" smtClean="0"/>
              <a:t>online lecture</a:t>
            </a:r>
            <a:endParaRPr lang="ru-RU" dirty="0"/>
          </a:p>
        </p:txBody>
      </p:sp>
    </p:spTree>
    <p:extLst>
      <p:ext uri="{BB962C8B-B14F-4D97-AF65-F5344CB8AC3E}">
        <p14:creationId xmlns:p14="http://schemas.microsoft.com/office/powerpoint/2010/main" val="24206094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u="sng" dirty="0" smtClean="0">
                <a:solidFill>
                  <a:srgbClr val="FF0000"/>
                </a:solidFill>
              </a:rPr>
              <a:t>Question 1</a:t>
            </a:r>
            <a:endParaRPr lang="ru-RU" u="sng" dirty="0">
              <a:solidFill>
                <a:srgbClr val="FF0000"/>
              </a:solidFill>
            </a:endParaRPr>
          </a:p>
        </p:txBody>
      </p:sp>
      <p:sp>
        <p:nvSpPr>
          <p:cNvPr id="3" name="Объект 2"/>
          <p:cNvSpPr>
            <a:spLocks noGrp="1"/>
          </p:cNvSpPr>
          <p:nvPr>
            <p:ph idx="1"/>
          </p:nvPr>
        </p:nvSpPr>
        <p:spPr/>
        <p:txBody>
          <a:bodyPr>
            <a:normAutofit fontScale="70000" lnSpcReduction="20000"/>
          </a:bodyPr>
          <a:lstStyle/>
          <a:p>
            <a:pPr marL="0" indent="0" algn="ctr">
              <a:buNone/>
            </a:pPr>
            <a:r>
              <a:rPr lang="en-US" sz="8000" dirty="0">
                <a:solidFill>
                  <a:srgbClr val="FF0000"/>
                </a:solidFill>
              </a:rPr>
              <a:t>Objectives and principles of comparative (historical) linguistics. </a:t>
            </a:r>
            <a:r>
              <a:rPr lang="en-US" sz="8000" dirty="0" smtClean="0">
                <a:solidFill>
                  <a:srgbClr val="FF0000"/>
                </a:solidFill>
              </a:rPr>
              <a:t>Genealogical </a:t>
            </a:r>
            <a:r>
              <a:rPr lang="en-US" sz="8000" dirty="0">
                <a:solidFill>
                  <a:srgbClr val="FF0000"/>
                </a:solidFill>
              </a:rPr>
              <a:t>classification of languages</a:t>
            </a:r>
            <a:endParaRPr lang="ru-RU" dirty="0">
              <a:solidFill>
                <a:srgbClr val="FF0000"/>
              </a:solidFill>
            </a:endParaRPr>
          </a:p>
        </p:txBody>
      </p:sp>
    </p:spTree>
    <p:extLst>
      <p:ext uri="{BB962C8B-B14F-4D97-AF65-F5344CB8AC3E}">
        <p14:creationId xmlns:p14="http://schemas.microsoft.com/office/powerpoint/2010/main" val="9116047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71480"/>
            <a:ext cx="8229600" cy="5554683"/>
          </a:xfrm>
        </p:spPr>
        <p:txBody>
          <a:bodyPr/>
          <a:lstStyle/>
          <a:p>
            <a:pPr algn="just">
              <a:buNone/>
            </a:pPr>
            <a:endParaRPr lang="ru-RU" b="1" dirty="0" smtClean="0"/>
          </a:p>
          <a:p>
            <a:pPr marL="0" indent="0" algn="ctr">
              <a:buNone/>
            </a:pPr>
            <a:r>
              <a:rPr lang="en-US" dirty="0" smtClean="0"/>
              <a:t>We already know that …</a:t>
            </a:r>
          </a:p>
          <a:p>
            <a:pPr marL="0" indent="0" algn="ctr">
              <a:buNone/>
            </a:pPr>
            <a:endParaRPr lang="en-US" b="1" dirty="0"/>
          </a:p>
          <a:p>
            <a:pPr marL="0" indent="0" algn="ctr">
              <a:buNone/>
            </a:pPr>
            <a:r>
              <a:rPr lang="en-US" b="1" dirty="0" smtClean="0"/>
              <a:t>The three main periods </a:t>
            </a:r>
            <a:r>
              <a:rPr lang="en-US" b="1" dirty="0"/>
              <a:t>of </a:t>
            </a:r>
            <a:r>
              <a:rPr lang="en-US" b="1" dirty="0" smtClean="0"/>
              <a:t>linguistics are:</a:t>
            </a:r>
            <a:endParaRPr lang="ru-RU" b="1" dirty="0"/>
          </a:p>
          <a:p>
            <a:pPr marL="0" indent="0">
              <a:buNone/>
            </a:pPr>
            <a:r>
              <a:rPr lang="en-US" b="1" dirty="0"/>
              <a:t>1) comparative linguistics </a:t>
            </a:r>
            <a:r>
              <a:rPr lang="en-US" dirty="0"/>
              <a:t>(</a:t>
            </a:r>
            <a:r>
              <a:rPr lang="en-US" dirty="0" smtClean="0"/>
              <a:t>historical </a:t>
            </a:r>
            <a:r>
              <a:rPr lang="en-US" dirty="0"/>
              <a:t>linguistics</a:t>
            </a:r>
            <a:r>
              <a:rPr lang="en-US" dirty="0" smtClean="0"/>
              <a:t>), </a:t>
            </a:r>
            <a:endParaRPr lang="ru-RU" dirty="0"/>
          </a:p>
          <a:p>
            <a:pPr marL="0" indent="0">
              <a:buNone/>
            </a:pPr>
            <a:r>
              <a:rPr lang="en-US" b="1" dirty="0"/>
              <a:t>2) structural linguistics </a:t>
            </a:r>
            <a:r>
              <a:rPr lang="en-US" dirty="0"/>
              <a:t>(structuralism</a:t>
            </a:r>
            <a:r>
              <a:rPr lang="en-US" dirty="0" smtClean="0"/>
              <a:t>),</a:t>
            </a:r>
            <a:endParaRPr lang="ru-RU" dirty="0"/>
          </a:p>
          <a:p>
            <a:pPr marL="0" indent="0">
              <a:buNone/>
            </a:pPr>
            <a:r>
              <a:rPr lang="en-US" b="1" dirty="0"/>
              <a:t>3) anthropocentric </a:t>
            </a:r>
            <a:r>
              <a:rPr lang="en-US" b="1" dirty="0" smtClean="0"/>
              <a:t>linguistics</a:t>
            </a:r>
            <a:r>
              <a:rPr lang="en-US" dirty="0" smtClean="0"/>
              <a:t>.</a:t>
            </a:r>
            <a:endParaRPr lang="ru-RU"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404664"/>
            <a:ext cx="8229600" cy="5721499"/>
          </a:xfrm>
        </p:spPr>
        <p:txBody>
          <a:bodyPr/>
          <a:lstStyle/>
          <a:p>
            <a:pPr marL="0" indent="0">
              <a:buNone/>
            </a:pPr>
            <a:endParaRPr lang="en-US" dirty="0" smtClean="0"/>
          </a:p>
          <a:p>
            <a:pPr marL="0" indent="0">
              <a:buNone/>
            </a:pPr>
            <a:endParaRPr lang="en-US" dirty="0"/>
          </a:p>
          <a:p>
            <a:pPr marL="0" indent="457200" algn="just">
              <a:buNone/>
            </a:pPr>
            <a:r>
              <a:rPr lang="en-US" b="1" i="1" dirty="0" smtClean="0"/>
              <a:t>Comparative </a:t>
            </a:r>
            <a:r>
              <a:rPr lang="en-US" b="1" i="1" dirty="0"/>
              <a:t>linguistics (</a:t>
            </a:r>
            <a:r>
              <a:rPr lang="en-US" b="1" i="1" dirty="0" smtClean="0"/>
              <a:t>historical </a:t>
            </a:r>
            <a:r>
              <a:rPr lang="en-US" b="1" i="1" dirty="0"/>
              <a:t>linguistics) </a:t>
            </a:r>
            <a:r>
              <a:rPr lang="en-US" dirty="0"/>
              <a:t>is about comparing languages to establish their genetic relatedness. </a:t>
            </a:r>
            <a:endParaRPr lang="ru-RU" dirty="0"/>
          </a:p>
        </p:txBody>
      </p:sp>
    </p:spTree>
    <p:extLst>
      <p:ext uri="{BB962C8B-B14F-4D97-AF65-F5344CB8AC3E}">
        <p14:creationId xmlns:p14="http://schemas.microsoft.com/office/powerpoint/2010/main" val="13909666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548680"/>
            <a:ext cx="8229600" cy="5577483"/>
          </a:xfrm>
        </p:spPr>
        <p:txBody>
          <a:bodyPr>
            <a:normAutofit/>
          </a:bodyPr>
          <a:lstStyle/>
          <a:p>
            <a:pPr marL="0" indent="0">
              <a:buNone/>
            </a:pPr>
            <a:r>
              <a:rPr lang="en-US" b="1" dirty="0" smtClean="0"/>
              <a:t>Compare </a:t>
            </a:r>
            <a:r>
              <a:rPr lang="en-US" b="1" dirty="0"/>
              <a:t>the following words in different languages: </a:t>
            </a:r>
            <a:endParaRPr lang="ru-RU" b="1" dirty="0"/>
          </a:p>
          <a:p>
            <a:r>
              <a:rPr lang="en-US" dirty="0"/>
              <a:t>English: </a:t>
            </a:r>
            <a:r>
              <a:rPr lang="en-US" i="1" dirty="0"/>
              <a:t>three</a:t>
            </a:r>
            <a:r>
              <a:rPr lang="en-US" dirty="0"/>
              <a:t> </a:t>
            </a:r>
            <a:endParaRPr lang="ru-RU" dirty="0"/>
          </a:p>
          <a:p>
            <a:r>
              <a:rPr lang="en-US" dirty="0"/>
              <a:t>Russian: </a:t>
            </a:r>
            <a:r>
              <a:rPr lang="ru-RU" i="1" dirty="0"/>
              <a:t>три</a:t>
            </a:r>
            <a:r>
              <a:rPr lang="en-US" dirty="0"/>
              <a:t>  </a:t>
            </a:r>
            <a:endParaRPr lang="ru-RU" dirty="0"/>
          </a:p>
          <a:p>
            <a:r>
              <a:rPr lang="en-US" dirty="0" smtClean="0"/>
              <a:t>Spanish</a:t>
            </a:r>
            <a:r>
              <a:rPr lang="en-US" dirty="0"/>
              <a:t>: </a:t>
            </a:r>
            <a:r>
              <a:rPr lang="en-US" i="1" dirty="0" err="1"/>
              <a:t>tres</a:t>
            </a:r>
            <a:r>
              <a:rPr lang="en-US" dirty="0"/>
              <a:t> </a:t>
            </a:r>
            <a:endParaRPr lang="ru-RU" dirty="0"/>
          </a:p>
          <a:p>
            <a:r>
              <a:rPr lang="en-US" dirty="0"/>
              <a:t>French: </a:t>
            </a:r>
            <a:r>
              <a:rPr lang="en-US" i="1" dirty="0" err="1"/>
              <a:t>trois</a:t>
            </a:r>
            <a:r>
              <a:rPr lang="en-US" dirty="0"/>
              <a:t> </a:t>
            </a:r>
            <a:endParaRPr lang="ru-RU" dirty="0"/>
          </a:p>
          <a:p>
            <a:r>
              <a:rPr lang="en-US" dirty="0"/>
              <a:t>German: </a:t>
            </a:r>
            <a:r>
              <a:rPr lang="en-US" i="1" dirty="0" err="1" smtClean="0"/>
              <a:t>Drei</a:t>
            </a:r>
            <a:endParaRPr lang="en-US" i="1" dirty="0" smtClean="0"/>
          </a:p>
          <a:p>
            <a:r>
              <a:rPr lang="en-US" dirty="0"/>
              <a:t>Latin:  </a:t>
            </a:r>
            <a:r>
              <a:rPr lang="en-US" i="1" dirty="0" err="1"/>
              <a:t>trēs</a:t>
            </a:r>
            <a:r>
              <a:rPr lang="en-US" dirty="0"/>
              <a:t> </a:t>
            </a:r>
            <a:endParaRPr lang="en-US" i="1" dirty="0" smtClean="0"/>
          </a:p>
          <a:p>
            <a:r>
              <a:rPr lang="en-US" dirty="0" smtClean="0"/>
              <a:t>Sanskrit: </a:t>
            </a:r>
            <a:r>
              <a:rPr lang="en-US" i="1" dirty="0" err="1" smtClean="0"/>
              <a:t>tre</a:t>
            </a:r>
            <a:r>
              <a:rPr lang="en-US" i="1" dirty="0" smtClean="0"/>
              <a:t> </a:t>
            </a:r>
            <a:endParaRPr lang="ru-RU" dirty="0"/>
          </a:p>
          <a:p>
            <a:pPr marL="0" indent="0">
              <a:buNone/>
            </a:pPr>
            <a:endParaRPr lang="ru-RU" dirty="0"/>
          </a:p>
        </p:txBody>
      </p:sp>
    </p:spTree>
    <p:extLst>
      <p:ext uri="{BB962C8B-B14F-4D97-AF65-F5344CB8AC3E}">
        <p14:creationId xmlns:p14="http://schemas.microsoft.com/office/powerpoint/2010/main" val="32973620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260648"/>
            <a:ext cx="8229600" cy="5865515"/>
          </a:xfrm>
        </p:spPr>
        <p:txBody>
          <a:bodyPr/>
          <a:lstStyle/>
          <a:p>
            <a:pPr marL="0" indent="0">
              <a:buNone/>
            </a:pPr>
            <a:endParaRPr lang="en-US" dirty="0" smtClean="0"/>
          </a:p>
          <a:p>
            <a:pPr marL="0" indent="0">
              <a:buNone/>
            </a:pPr>
            <a:endParaRPr lang="en-US" dirty="0"/>
          </a:p>
          <a:p>
            <a:pPr marL="0" indent="0">
              <a:buNone/>
            </a:pPr>
            <a:r>
              <a:rPr lang="en-US" dirty="0" smtClean="0"/>
              <a:t>If </a:t>
            </a:r>
            <a:r>
              <a:rPr lang="en-US" dirty="0"/>
              <a:t>languages are </a:t>
            </a:r>
            <a:r>
              <a:rPr lang="en-US" dirty="0" smtClean="0"/>
              <a:t>similar to each other, </a:t>
            </a:r>
            <a:r>
              <a:rPr lang="en-US" dirty="0"/>
              <a:t>it </a:t>
            </a:r>
            <a:r>
              <a:rPr lang="en-US" dirty="0" smtClean="0"/>
              <a:t>can mean </a:t>
            </a:r>
            <a:r>
              <a:rPr lang="en-US" dirty="0"/>
              <a:t>that they </a:t>
            </a:r>
            <a:r>
              <a:rPr lang="en-US" dirty="0" smtClean="0"/>
              <a:t>come </a:t>
            </a:r>
            <a:r>
              <a:rPr lang="en-US" dirty="0"/>
              <a:t>from a common ancestor </a:t>
            </a:r>
            <a:r>
              <a:rPr lang="en-US" dirty="0" smtClean="0"/>
              <a:t>language (parent language). </a:t>
            </a:r>
            <a:endParaRPr lang="ru-RU" dirty="0"/>
          </a:p>
        </p:txBody>
      </p:sp>
    </p:spTree>
    <p:extLst>
      <p:ext uri="{BB962C8B-B14F-4D97-AF65-F5344CB8AC3E}">
        <p14:creationId xmlns:p14="http://schemas.microsoft.com/office/powerpoint/2010/main" val="16716692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baviet.files.wordpress.com/2018/03/29060253_10213403671820477_3804185653271267705_o.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266948"/>
            <a:ext cx="8229600" cy="57081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8224154"/>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Документ" ma:contentTypeID="0x0101007084814CD35F9E4FB9BEF72EB4339178" ma:contentTypeVersion="0" ma:contentTypeDescription="Создание документа." ma:contentTypeScope="" ma:versionID="39a715d14aaaf50f8ecea1512668234f">
  <xsd:schema xmlns:xsd="http://www.w3.org/2001/XMLSchema" xmlns:xs="http://www.w3.org/2001/XMLSchema" xmlns:p="http://schemas.microsoft.com/office/2006/metadata/properties" targetNamespace="http://schemas.microsoft.com/office/2006/metadata/properties" ma:root="true" ma:fieldsID="89d58f4857a619b7c345529988bca39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FD0637A-B6F3-4B66-BD54-AC84512DA4EA}"/>
</file>

<file path=customXml/itemProps2.xml><?xml version="1.0" encoding="utf-8"?>
<ds:datastoreItem xmlns:ds="http://schemas.openxmlformats.org/officeDocument/2006/customXml" ds:itemID="{11A351B3-7940-4DD6-A995-C864A05DDFAC}"/>
</file>

<file path=customXml/itemProps3.xml><?xml version="1.0" encoding="utf-8"?>
<ds:datastoreItem xmlns:ds="http://schemas.openxmlformats.org/officeDocument/2006/customXml" ds:itemID="{4422E40C-3FCA-4DED-BD46-BB1FFA19BBE1}"/>
</file>

<file path=docProps/app.xml><?xml version="1.0" encoding="utf-8"?>
<Properties xmlns="http://schemas.openxmlformats.org/officeDocument/2006/extended-properties" xmlns:vt="http://schemas.openxmlformats.org/officeDocument/2006/docPropsVTypes">
  <TotalTime>996</TotalTime>
  <Words>813</Words>
  <Application>Microsoft Office PowerPoint</Application>
  <PresentationFormat>Экран (4:3)</PresentationFormat>
  <Paragraphs>106</Paragraphs>
  <Slides>37</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37</vt:i4>
      </vt:variant>
    </vt:vector>
  </HeadingPairs>
  <TitlesOfParts>
    <vt:vector size="41" baseType="lpstr">
      <vt:lpstr>Arial</vt:lpstr>
      <vt:lpstr>Calibri</vt:lpstr>
      <vt:lpstr>Times New Roman</vt:lpstr>
      <vt:lpstr>Тема Office</vt:lpstr>
      <vt:lpstr>Презентация PowerPoint</vt:lpstr>
      <vt:lpstr>Презентация PowerPoint</vt:lpstr>
      <vt:lpstr>Презентация PowerPoint</vt:lpstr>
      <vt:lpstr>Question 1</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Franz Bopp (1791–1867) He analyzed an extensive language material and proved that all the Indo-European languages have a common ancestor (he compared Sanskrit with Greek, Latin, Persian and Germanic languages and found that all the European languages are related to Sanskrit, because they have common grammatical features.</vt:lpstr>
      <vt:lpstr>Rasmus Rask (1787–1832) He published a work where he compared all the Indo-European languages known by that time.</vt:lpstr>
      <vt:lpstr>Jacob Grimm (1785–1863) He created a comparative-historical grammar of all Germanic literary languages and dialects, i.e. described common features and differences of related Germanic languages (compared the sounds of Germanic languages with Scandinavian consonants and other Indo-European languages, and also revealed the relationship)</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Branches of historical linguistics are as follows:</vt:lpstr>
      <vt:lpstr> 1. Biological branch 1800–1850  (A. Schleicher, Moritz Rapp, Max Muller, etc.)  </vt:lpstr>
      <vt:lpstr>Презентация PowerPoint</vt:lpstr>
      <vt:lpstr>Презентация PowerPoint</vt:lpstr>
      <vt:lpstr> 2. Psychological 1900–1950  (Heyman Steinthal, Moritz Latsarus, Wilhelm Wundt, etc.) </vt:lpstr>
      <vt:lpstr>Icicle </vt:lpstr>
      <vt:lpstr>Презентация PowerPoint</vt:lpstr>
      <vt:lpstr>Rainbow </vt:lpstr>
      <vt:lpstr>Презентация PowerPoint</vt:lpstr>
      <vt:lpstr>3. Neogrammarian school of linguistics (A. Leskin, B. Delbrueck, G. Paul, G. Osthof, K. Brugman) – 1870–1900. </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Оксана</cp:lastModifiedBy>
  <cp:revision>89</cp:revision>
  <dcterms:created xsi:type="dcterms:W3CDTF">2019-09-01T08:37:24Z</dcterms:created>
  <dcterms:modified xsi:type="dcterms:W3CDTF">2021-03-02T12:44:08Z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0x0101007084814CD35F9E4FB9BEF72EB4339178</vt:lpwstr>
  </property>
</Properties>
</file>