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6" r:id="rId4"/>
    <p:sldId id="297" r:id="rId5"/>
    <p:sldId id="280" r:id="rId6"/>
    <p:sldId id="309" r:id="rId7"/>
    <p:sldId id="310" r:id="rId8"/>
    <p:sldId id="305" r:id="rId9"/>
    <p:sldId id="281" r:id="rId10"/>
    <p:sldId id="298" r:id="rId11"/>
    <p:sldId id="299" r:id="rId12"/>
    <p:sldId id="326" r:id="rId13"/>
    <p:sldId id="313" r:id="rId14"/>
    <p:sldId id="325" r:id="rId15"/>
    <p:sldId id="323" r:id="rId16"/>
    <p:sldId id="302" r:id="rId17"/>
    <p:sldId id="324" r:id="rId18"/>
    <p:sldId id="317" r:id="rId19"/>
    <p:sldId id="318" r:id="rId20"/>
    <p:sldId id="293" r:id="rId21"/>
    <p:sldId id="314" r:id="rId22"/>
    <p:sldId id="285" r:id="rId23"/>
    <p:sldId id="303" r:id="rId24"/>
    <p:sldId id="315" r:id="rId25"/>
    <p:sldId id="316" r:id="rId26"/>
    <p:sldId id="320" r:id="rId27"/>
    <p:sldId id="319" r:id="rId28"/>
    <p:sldId id="321" r:id="rId29"/>
    <p:sldId id="304" r:id="rId30"/>
    <p:sldId id="286" r:id="rId31"/>
    <p:sldId id="287" r:id="rId32"/>
    <p:sldId id="322" r:id="rId33"/>
    <p:sldId id="282" r:id="rId34"/>
    <p:sldId id="294" r:id="rId35"/>
    <p:sldId id="308" r:id="rId36"/>
    <p:sldId id="288" r:id="rId37"/>
    <p:sldId id="289" r:id="rId38"/>
    <p:sldId id="327" r:id="rId39"/>
    <p:sldId id="291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47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6E53-1B2D-4B3A-A87A-4156C8CEBBFD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71480"/>
            <a:ext cx="8215370" cy="57150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Our course is </a:t>
            </a:r>
          </a:p>
          <a:p>
            <a:r>
              <a:rPr lang="en-US" sz="10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Primary areas of </a:t>
            </a:r>
            <a:r>
              <a:rPr lang="en-US" sz="10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0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heoretical Linguistics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Historical </a:t>
            </a:r>
            <a:r>
              <a:rPr lang="en-US" dirty="0"/>
              <a:t>linguistics groups all the languages of the world into </a:t>
            </a:r>
            <a:r>
              <a:rPr lang="en-US" b="1" i="1" dirty="0"/>
              <a:t>language families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/>
              <a:t>A</a:t>
            </a:r>
            <a:r>
              <a:rPr lang="en-US" b="1" i="1" dirty="0" smtClean="0"/>
              <a:t> </a:t>
            </a:r>
            <a:r>
              <a:rPr lang="en-US" b="1" i="1" dirty="0"/>
              <a:t>language family </a:t>
            </a:r>
            <a:r>
              <a:rPr lang="en-US" dirty="0"/>
              <a:t>is a group of </a:t>
            </a:r>
            <a:r>
              <a:rPr lang="en-US" dirty="0" smtClean="0"/>
              <a:t>related languages that have a </a:t>
            </a:r>
            <a:r>
              <a:rPr lang="en-US" dirty="0"/>
              <a:t>common ancestral language (</a:t>
            </a:r>
            <a:r>
              <a:rPr lang="en-US" dirty="0" smtClean="0"/>
              <a:t>parent language), </a:t>
            </a:r>
            <a:r>
              <a:rPr lang="en-US" dirty="0"/>
              <a:t>called the proto-language of that family.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Thus, languages within a family are genetically connected.</a:t>
            </a:r>
            <a:endParaRPr lang="ru-RU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5862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i="1" dirty="0" smtClean="0"/>
              <a:t>Language families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	Niger-Congo (1,542 languages) (21.7%)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2.	Austronesian (1,257 languages) (17.7%)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3.	Trans-New Guinea (482 languages) (6.8%)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4.	Sino-Tibetan (455 languages) (6.4%)</a:t>
            </a:r>
            <a:endParaRPr lang="ru-RU" b="1" dirty="0"/>
          </a:p>
          <a:p>
            <a:pPr marL="0" indent="0">
              <a:buNone/>
            </a:pPr>
            <a:r>
              <a:rPr lang="en-US" b="1" dirty="0"/>
              <a:t>5.	Indo-European (448 languages) (6.3%)</a:t>
            </a:r>
            <a:endParaRPr lang="ru-RU" b="1" dirty="0"/>
          </a:p>
          <a:p>
            <a:pPr marL="0" indent="0">
              <a:buNone/>
            </a:pPr>
            <a:r>
              <a:rPr lang="en-US" dirty="0"/>
              <a:t>6.	Australian (381 languages) (5.4%)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7.	Afro-Asiatic (377 languages) (5.3%)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8.	Nilo-Saharan (206 languages) (2.9%)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9.	</a:t>
            </a:r>
            <a:r>
              <a:rPr lang="en-US" dirty="0" err="1"/>
              <a:t>Oto-Manguean</a:t>
            </a:r>
            <a:r>
              <a:rPr lang="en-US" dirty="0"/>
              <a:t> (178 languages) (2.5%)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10.	Austroasiatic (167 languages) (2.3%)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11.	Tai-</a:t>
            </a:r>
            <a:r>
              <a:rPr lang="en-US" dirty="0" err="1"/>
              <a:t>Kadai</a:t>
            </a:r>
            <a:r>
              <a:rPr lang="en-US" dirty="0"/>
              <a:t> (91 languages) (1.3%)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12.	Dravidian (86 languages) (1.2%)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13.	</a:t>
            </a:r>
            <a:r>
              <a:rPr lang="en-US" dirty="0" err="1"/>
              <a:t>Tupian</a:t>
            </a:r>
            <a:r>
              <a:rPr lang="en-US" dirty="0"/>
              <a:t> (76 languages) (1.1%)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615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Now we know that </a:t>
            </a:r>
            <a:r>
              <a:rPr lang="en-US" b="1" i="1" dirty="0"/>
              <a:t>the English language </a:t>
            </a:r>
            <a:r>
              <a:rPr lang="en-US" dirty="0"/>
              <a:t>belongs to the Indo-European Family, while </a:t>
            </a:r>
            <a:r>
              <a:rPr lang="en-US" b="1" i="1" dirty="0"/>
              <a:t>the Chinese language</a:t>
            </a:r>
            <a:r>
              <a:rPr lang="en-US" dirty="0"/>
              <a:t> belongs to the Sino-Tibetan family.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9991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images.slideplayer.com/22/6459879/slides/slide_4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33374"/>
            <a:ext cx="8964488" cy="6191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171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The basic objectives of comparative linguistics:</a:t>
            </a:r>
          </a:p>
          <a:p>
            <a:pPr>
              <a:buFontTx/>
              <a:buChar char="-"/>
            </a:pPr>
            <a:r>
              <a:rPr lang="en-US" dirty="0"/>
              <a:t>to build a genealogical classification of </a:t>
            </a:r>
            <a:r>
              <a:rPr lang="en-US" dirty="0" smtClean="0"/>
              <a:t>languages (</a:t>
            </a:r>
            <a:r>
              <a:rPr lang="en-US" dirty="0"/>
              <a:t>to establish language groups and families</a:t>
            </a:r>
            <a:r>
              <a:rPr lang="en-US" dirty="0" smtClean="0"/>
              <a:t>), 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to reconstruct </a:t>
            </a:r>
            <a:r>
              <a:rPr lang="en-US" dirty="0" smtClean="0"/>
              <a:t>proto-languages (parent languages), 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to study diachronic (historical) processes in the history of </a:t>
            </a:r>
            <a:r>
              <a:rPr lang="en-US" dirty="0" smtClean="0"/>
              <a:t>languages, 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to study the etymology of words.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682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So, historical linguistics is </a:t>
            </a:r>
            <a:r>
              <a:rPr lang="en-US" b="1" dirty="0" smtClean="0"/>
              <a:t>diachronic </a:t>
            </a:r>
            <a:r>
              <a:rPr lang="en-US" b="1" dirty="0"/>
              <a:t>(</a:t>
            </a:r>
            <a:r>
              <a:rPr lang="en-US" b="1" dirty="0" smtClean="0"/>
              <a:t>dynamic) linguistics.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(As we know, diachronic linguistics traces </a:t>
            </a:r>
            <a:r>
              <a:rPr lang="en-US" dirty="0"/>
              <a:t>the development of the </a:t>
            </a:r>
            <a:r>
              <a:rPr lang="en-US" dirty="0" smtClean="0"/>
              <a:t>language).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902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7600" b="1" dirty="0" smtClean="0">
                <a:solidFill>
                  <a:srgbClr val="FF0000"/>
                </a:solidFill>
              </a:rPr>
              <a:t>QUESTION </a:t>
            </a:r>
            <a:r>
              <a:rPr lang="en-US" sz="7600" b="1" dirty="0">
                <a:solidFill>
                  <a:srgbClr val="FF0000"/>
                </a:solidFill>
              </a:rPr>
              <a:t>2. </a:t>
            </a:r>
          </a:p>
          <a:p>
            <a:pPr marL="0" indent="0" algn="ctr">
              <a:buNone/>
            </a:pPr>
            <a:r>
              <a:rPr lang="en-US" sz="7600" b="1" dirty="0" smtClean="0">
                <a:solidFill>
                  <a:srgbClr val="FF0000"/>
                </a:solidFill>
              </a:rPr>
              <a:t>Structural linguistics</a:t>
            </a:r>
            <a:endParaRPr lang="en-US" sz="7600" dirty="0"/>
          </a:p>
          <a:p>
            <a:pPr marL="0" indent="0" algn="ctr">
              <a:buNone/>
            </a:pPr>
            <a:r>
              <a:rPr lang="en-US" sz="7600" dirty="0" smtClean="0">
                <a:solidFill>
                  <a:srgbClr val="FF0000"/>
                </a:solidFill>
              </a:rPr>
              <a:t>(1900s – today)</a:t>
            </a:r>
            <a:endParaRPr lang="ru-RU" sz="7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486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While historical linguistics is diachronic linguistics, </a:t>
            </a:r>
            <a:r>
              <a:rPr lang="en-US" b="1" i="1" dirty="0" smtClean="0"/>
              <a:t>structural linguistics is synchronic linguistics.</a:t>
            </a:r>
            <a:endParaRPr lang="en-US" b="1" i="1" dirty="0"/>
          </a:p>
          <a:p>
            <a:pPr marL="0" indent="0">
              <a:buNone/>
            </a:pPr>
            <a:r>
              <a:rPr lang="en-US" dirty="0" smtClean="0"/>
              <a:t>(describes facts </a:t>
            </a:r>
            <a:r>
              <a:rPr lang="en-US" dirty="0"/>
              <a:t>of the language at some point in its historical </a:t>
            </a:r>
            <a:r>
              <a:rPr lang="en-US" dirty="0" smtClean="0"/>
              <a:t>development).</a:t>
            </a: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795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Structural linguistics (structuralism) </a:t>
            </a:r>
            <a:r>
              <a:rPr lang="en-US" dirty="0"/>
              <a:t>is the leading trend in linguistics of the first half of the 20</a:t>
            </a:r>
            <a:r>
              <a:rPr lang="en-US" baseline="30000" dirty="0"/>
              <a:t>th</a:t>
            </a:r>
            <a:r>
              <a:rPr lang="en-US" dirty="0"/>
              <a:t> century.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371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term "structuralism" was first used in 1939 in an article by the Dutch linguist H. </a:t>
            </a:r>
            <a:r>
              <a:rPr lang="en-US" dirty="0" smtClean="0"/>
              <a:t>Poss.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245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Lecture 2</a:t>
            </a:r>
          </a:p>
          <a:p>
            <a:pPr marL="0" indent="0" algn="ctr">
              <a:buNone/>
            </a:pPr>
            <a:r>
              <a:rPr lang="en-US" sz="8000" b="1" cap="all" dirty="0" smtClean="0"/>
              <a:t>A brief overview of The main stages of linguistics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Structural </a:t>
            </a:r>
            <a:r>
              <a:rPr lang="en-US" b="1" i="1" dirty="0"/>
              <a:t>linguistics (structuralism) </a:t>
            </a:r>
            <a:r>
              <a:rPr lang="en-US" dirty="0"/>
              <a:t>focuses on two main notions:</a:t>
            </a:r>
            <a:endParaRPr lang="ru-RU" dirty="0"/>
          </a:p>
          <a:p>
            <a:pPr marL="0" indent="0">
              <a:buNone/>
            </a:pPr>
            <a:r>
              <a:rPr lang="en-US" b="1" i="1" dirty="0"/>
              <a:t>1) language system </a:t>
            </a:r>
            <a:r>
              <a:rPr lang="en-US" dirty="0"/>
              <a:t>(a set of linguistic elements that are in relations and connections with each </a:t>
            </a:r>
            <a:r>
              <a:rPr lang="en-US" dirty="0" smtClean="0"/>
              <a:t>other and form a </a:t>
            </a:r>
            <a:r>
              <a:rPr lang="en-US" dirty="0"/>
              <a:t>certain integrity, unity</a:t>
            </a:r>
            <a:r>
              <a:rPr lang="en-US" dirty="0" smtClean="0"/>
              <a:t>), 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2</a:t>
            </a:r>
            <a:r>
              <a:rPr lang="en-US" b="1" i="1" dirty="0"/>
              <a:t>) </a:t>
            </a:r>
            <a:r>
              <a:rPr lang="en-US" b="1" i="1" dirty="0" smtClean="0"/>
              <a:t>language structure </a:t>
            </a:r>
            <a:r>
              <a:rPr lang="en-US" dirty="0"/>
              <a:t>(a set of linguistic components and a set of connections between them). </a:t>
            </a:r>
            <a:endParaRPr lang="ru-RU" dirty="0"/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/>
          </a:p>
          <a:p>
            <a:pPr marL="514350" indent="-514350" algn="just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US" b="1" i="1" u="sng" dirty="0" smtClean="0"/>
              <a:t>Structural definition of the language.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A language </a:t>
            </a:r>
            <a:r>
              <a:rPr lang="en-US" dirty="0" smtClean="0"/>
              <a:t>is a system of components like phonemes (sounds), morphemes</a:t>
            </a:r>
            <a:r>
              <a:rPr lang="ru-RU" dirty="0" smtClean="0"/>
              <a:t> (</a:t>
            </a:r>
            <a:r>
              <a:rPr lang="en-US" dirty="0" smtClean="0"/>
              <a:t>roots, suffixes, prefixes, endings</a:t>
            </a:r>
            <a:r>
              <a:rPr lang="ru-RU" dirty="0" smtClean="0"/>
              <a:t>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words</a:t>
            </a:r>
            <a:r>
              <a:rPr lang="en-US" dirty="0" smtClean="0"/>
              <a:t> and sentences.</a:t>
            </a:r>
          </a:p>
          <a:p>
            <a:pPr marL="0" indent="0">
              <a:buNone/>
            </a:pPr>
            <a:r>
              <a:rPr lang="en-US" dirty="0" smtClean="0"/>
              <a:t>Un-</a:t>
            </a:r>
            <a:r>
              <a:rPr lang="en-US" dirty="0" err="1" smtClean="0"/>
              <a:t>believ</a:t>
            </a:r>
            <a:r>
              <a:rPr lang="en-US" dirty="0" smtClean="0"/>
              <a:t>-able </a:t>
            </a:r>
          </a:p>
          <a:p>
            <a:pPr marL="0" indent="0">
              <a:buNone/>
            </a:pPr>
            <a:r>
              <a:rPr lang="en-US" dirty="0" smtClean="0"/>
              <a:t>Prefix root suffix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221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.pinimg.com/originals/9f/24/1a/9f241aa09d8d37044e213a67bc496b6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516" y="642938"/>
            <a:ext cx="7310967" cy="548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https://kylegrant76.files.wordpress.com/2014/06/prefix-20suffix-20root2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7272808" cy="576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7852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English words</a:t>
            </a:r>
            <a:endParaRPr lang="ru-RU" dirty="0"/>
          </a:p>
        </p:txBody>
      </p:sp>
      <p:pic>
        <p:nvPicPr>
          <p:cNvPr id="5128" name="Picture 8" descr="https://live.staticflickr.com/7149/6447826515_ce531f577c_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63" y="1600200"/>
            <a:ext cx="7622674" cy="47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502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slideplayer.com/slide/12424917/74/images/3/Examples+of+declarative+sentenc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7704856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7776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focus of structuralism was on the </a:t>
            </a:r>
            <a:r>
              <a:rPr lang="en-US" sz="5000" b="1" i="1" dirty="0"/>
              <a:t>word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7062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/>
              <a:t>Basic ideas of structuralism: </a:t>
            </a:r>
            <a:endParaRPr lang="ru-RU" b="1" i="1" dirty="0"/>
          </a:p>
          <a:p>
            <a:pPr marL="0" indent="0">
              <a:buNone/>
            </a:pPr>
            <a:r>
              <a:rPr lang="en-US" dirty="0"/>
              <a:t>1) language is a </a:t>
            </a:r>
            <a:r>
              <a:rPr lang="en-US" dirty="0" smtClean="0"/>
              <a:t>structural </a:t>
            </a:r>
            <a:r>
              <a:rPr lang="en-US" dirty="0"/>
              <a:t>formation in which all its units are connected by various relations;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dirty="0" smtClean="0"/>
              <a:t>) studies </a:t>
            </a:r>
            <a:r>
              <a:rPr lang="en-US" dirty="0"/>
              <a:t>language as a code, a sign </a:t>
            </a:r>
            <a:r>
              <a:rPr lang="en-US" dirty="0" smtClean="0"/>
              <a:t>system, as a </a:t>
            </a:r>
            <a:r>
              <a:rPr lang="en-US" dirty="0"/>
              <a:t>system of symbols (the word is the main symbol);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3) </a:t>
            </a:r>
            <a:r>
              <a:rPr lang="en-US" dirty="0" smtClean="0"/>
              <a:t>we </a:t>
            </a:r>
            <a:r>
              <a:rPr lang="en-US" dirty="0"/>
              <a:t>should differentiate between such notions as “language” and “speech”;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4) all the elements within a language system are connected both </a:t>
            </a:r>
            <a:r>
              <a:rPr lang="en-US" dirty="0" err="1"/>
              <a:t>syntagmatically</a:t>
            </a:r>
            <a:r>
              <a:rPr lang="en-US" dirty="0"/>
              <a:t> and paradigmatically. </a:t>
            </a:r>
            <a:r>
              <a:rPr lang="en-US" b="1" i="1" dirty="0"/>
              <a:t>Syntagmatic relations </a:t>
            </a:r>
            <a:r>
              <a:rPr lang="en-US" dirty="0"/>
              <a:t>between language elements are linear relations/speech relations, i.e. relations between language units in speech. </a:t>
            </a:r>
            <a:r>
              <a:rPr lang="en-US" b="1" i="1" dirty="0"/>
              <a:t>Paradigmatic relations </a:t>
            </a:r>
            <a:r>
              <a:rPr lang="en-US" dirty="0"/>
              <a:t>are relations of oppositions between language units.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85081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Language is an independent phenomenon (insular phenomenon).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4602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So, structural </a:t>
            </a:r>
            <a:r>
              <a:rPr lang="en-US" dirty="0"/>
              <a:t>linguistics divides natural human language into simpler </a:t>
            </a:r>
            <a:r>
              <a:rPr lang="en-US" b="1" i="1" dirty="0"/>
              <a:t>components</a:t>
            </a:r>
            <a:r>
              <a:rPr lang="en-US" dirty="0"/>
              <a:t>, and insists on the idea that properties of an individual component can be understood only in connection with other </a:t>
            </a:r>
            <a:r>
              <a:rPr lang="en-US" dirty="0" smtClean="0"/>
              <a:t>components.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Questions </a:t>
            </a:r>
            <a:r>
              <a:rPr lang="en-US" b="1" i="1" dirty="0">
                <a:solidFill>
                  <a:srgbClr val="FF0000"/>
                </a:solidFill>
              </a:rPr>
              <a:t>to </a:t>
            </a:r>
            <a:r>
              <a:rPr lang="en-US" b="1" i="1" dirty="0" smtClean="0">
                <a:solidFill>
                  <a:srgbClr val="FF0000"/>
                </a:solidFill>
              </a:rPr>
              <a:t>discuss</a:t>
            </a:r>
            <a:endParaRPr lang="ru-RU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 Comparative Linguistics (</a:t>
            </a:r>
            <a:r>
              <a:rPr lang="en-US" dirty="0" smtClean="0"/>
              <a:t>Historical </a:t>
            </a:r>
            <a:r>
              <a:rPr lang="en-US" dirty="0"/>
              <a:t>Linguistics).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2. Structural Linguistics (Structuralism).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3. Anthropocentric Linguistics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45422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600" b="1" dirty="0">
                <a:solidFill>
                  <a:srgbClr val="FF0000"/>
                </a:solidFill>
              </a:rPr>
              <a:t>QUESTION </a:t>
            </a:r>
            <a:r>
              <a:rPr lang="en-US" sz="7600" b="1" dirty="0" smtClean="0">
                <a:solidFill>
                  <a:srgbClr val="FF0000"/>
                </a:solidFill>
              </a:rPr>
              <a:t>3. </a:t>
            </a:r>
            <a:endParaRPr lang="en-US" sz="7600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7600" b="1" dirty="0" smtClean="0">
                <a:solidFill>
                  <a:srgbClr val="FF0000"/>
                </a:solidFill>
              </a:rPr>
              <a:t>Anthropocentric linguistics</a:t>
            </a:r>
          </a:p>
          <a:p>
            <a:pPr algn="ctr">
              <a:buNone/>
            </a:pPr>
            <a:r>
              <a:rPr lang="en-US" sz="7600" b="1" dirty="0" smtClean="0">
                <a:solidFill>
                  <a:srgbClr val="FF0000"/>
                </a:solidFill>
              </a:rPr>
              <a:t>(1950s – today)</a:t>
            </a:r>
            <a:endParaRPr lang="ru-RU" sz="7600" dirty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en-US" dirty="0" smtClean="0"/>
              <a:t>Modern </a:t>
            </a:r>
            <a:r>
              <a:rPr lang="en-US" dirty="0"/>
              <a:t>linguistics is anthropocentric linguistics (it starts in the 1950s). It states that language does not exist by itself, language exists only inside </a:t>
            </a:r>
            <a:r>
              <a:rPr lang="en-US" dirty="0" smtClean="0"/>
              <a:t>our mind</a:t>
            </a:r>
            <a:r>
              <a:rPr lang="en-US" dirty="0"/>
              <a:t>, only in our souls, only in the psyche of the individuals or individuals who make up a </a:t>
            </a:r>
            <a:r>
              <a:rPr lang="en-US" dirty="0" smtClean="0"/>
              <a:t>particular linguistic </a:t>
            </a:r>
            <a:r>
              <a:rPr lang="en-US" dirty="0"/>
              <a:t>society. 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i="1" dirty="0" smtClean="0"/>
              <a:t>The </a:t>
            </a:r>
            <a:r>
              <a:rPr lang="en-US" b="1" i="1" dirty="0"/>
              <a:t>object </a:t>
            </a:r>
            <a:r>
              <a:rPr lang="en-US" dirty="0"/>
              <a:t>of </a:t>
            </a:r>
            <a:r>
              <a:rPr lang="en-US" dirty="0" smtClean="0"/>
              <a:t>modern linguistics is a person </a:t>
            </a:r>
            <a:r>
              <a:rPr lang="en-US" dirty="0"/>
              <a:t>within </a:t>
            </a:r>
            <a:r>
              <a:rPr lang="en-US" dirty="0" smtClean="0"/>
              <a:t>a language </a:t>
            </a:r>
            <a:r>
              <a:rPr lang="en-US" dirty="0"/>
              <a:t>and </a:t>
            </a:r>
            <a:r>
              <a:rPr lang="en-US" dirty="0" smtClean="0"/>
              <a:t>a language </a:t>
            </a:r>
            <a:r>
              <a:rPr lang="en-US" dirty="0"/>
              <a:t>within </a:t>
            </a:r>
            <a:r>
              <a:rPr lang="en-US" dirty="0" smtClean="0"/>
              <a:t>a person</a:t>
            </a:r>
            <a:r>
              <a:rPr lang="en-US" dirty="0"/>
              <a:t>, a speaking person (</a:t>
            </a:r>
            <a:r>
              <a:rPr lang="en-US" i="1" dirty="0"/>
              <a:t>homo eloquent</a:t>
            </a:r>
            <a:r>
              <a:rPr lang="en-US" dirty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9257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marL="514350" indent="-514350" algn="ctr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dirty="0" smtClean="0"/>
              <a:t>So</a:t>
            </a:r>
            <a:r>
              <a:rPr lang="en-US" dirty="0"/>
              <a:t>, modern linguistics focuses on a person, and language is considered the main characteristic of a person, its most important component. </a:t>
            </a:r>
            <a:r>
              <a:rPr lang="en-US" dirty="0" smtClean="0"/>
              <a:t>A language </a:t>
            </a:r>
            <a:r>
              <a:rPr lang="en-US" dirty="0"/>
              <a:t>“lives” inside a person and has no </a:t>
            </a:r>
            <a:r>
              <a:rPr lang="en-US" dirty="0" smtClean="0"/>
              <a:t>sense without a </a:t>
            </a:r>
            <a:r>
              <a:rPr lang="en-US" dirty="0"/>
              <a:t>person. </a:t>
            </a:r>
            <a:endParaRPr lang="ru-RU" dirty="0"/>
          </a:p>
          <a:p>
            <a:pPr marL="514350" indent="-514350" algn="ctr">
              <a:buNone/>
            </a:pPr>
            <a:r>
              <a:rPr lang="ru-RU" dirty="0" smtClean="0"/>
              <a:t> 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Anthropocentric linguistics includes </a:t>
            </a:r>
            <a:r>
              <a:rPr lang="en-US" b="1" i="1" dirty="0"/>
              <a:t>the following branches</a:t>
            </a:r>
            <a:r>
              <a:rPr lang="en-US" dirty="0" smtClean="0"/>
              <a:t>:</a:t>
            </a:r>
            <a:endParaRPr lang="ru-RU" dirty="0"/>
          </a:p>
          <a:p>
            <a:r>
              <a:rPr lang="en-US" b="1" i="1" dirty="0" smtClean="0"/>
              <a:t>cognitive </a:t>
            </a:r>
            <a:r>
              <a:rPr lang="en-US" b="1" i="1" dirty="0"/>
              <a:t>linguistics </a:t>
            </a:r>
            <a:r>
              <a:rPr lang="en-US" dirty="0" smtClean="0"/>
              <a:t>(studies </a:t>
            </a:r>
            <a:r>
              <a:rPr lang="en-US" dirty="0"/>
              <a:t>human language as a means of understanding and generalizing human experience, as a means of storing information</a:t>
            </a:r>
            <a:r>
              <a:rPr lang="en-US" dirty="0" smtClean="0"/>
              <a:t>);</a:t>
            </a:r>
          </a:p>
          <a:p>
            <a:r>
              <a:rPr lang="en-US" b="1" i="1" dirty="0" smtClean="0"/>
              <a:t>g</a:t>
            </a:r>
            <a:r>
              <a:rPr lang="en-US" b="1" i="1" dirty="0"/>
              <a:t>enerative linguistics </a:t>
            </a:r>
            <a:r>
              <a:rPr lang="en-US" dirty="0" smtClean="0"/>
              <a:t>– studies </a:t>
            </a:r>
            <a:r>
              <a:rPr lang="en-US" dirty="0"/>
              <a:t>how a language </a:t>
            </a:r>
            <a:r>
              <a:rPr lang="en-US" dirty="0" smtClean="0"/>
              <a:t>is generated, </a:t>
            </a:r>
            <a:r>
              <a:rPr lang="en-US" dirty="0"/>
              <a:t>defines transformations (syntactic operations) that allow to transform innate (nuclear) syntactic structures into an infinite number of secondary (derivative) structures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b="1" i="1" dirty="0" smtClean="0"/>
              <a:t>cultural </a:t>
            </a:r>
            <a:r>
              <a:rPr lang="en-US" b="1" i="1" dirty="0"/>
              <a:t>linguistics </a:t>
            </a:r>
            <a:r>
              <a:rPr lang="en-US" dirty="0" smtClean="0"/>
              <a:t>(studies </a:t>
            </a:r>
            <a:r>
              <a:rPr lang="en-US" dirty="0"/>
              <a:t>the language as a </a:t>
            </a:r>
            <a:r>
              <a:rPr lang="en-US" dirty="0" smtClean="0"/>
              <a:t>holder of the nation’s culture; </a:t>
            </a:r>
            <a:r>
              <a:rPr lang="en-US" dirty="0"/>
              <a:t>it also studies relations between languages and human culture),</a:t>
            </a:r>
            <a:endParaRPr lang="ru-RU" dirty="0"/>
          </a:p>
          <a:p>
            <a:r>
              <a:rPr lang="en-US" b="1" i="1" dirty="0" smtClean="0"/>
              <a:t>communicative </a:t>
            </a:r>
            <a:r>
              <a:rPr lang="en-US" b="1" i="1" dirty="0"/>
              <a:t>linguistics (linguistic pragmatics) </a:t>
            </a:r>
            <a:r>
              <a:rPr lang="en-US" dirty="0"/>
              <a:t>– studies the human language as a means of communication, </a:t>
            </a:r>
            <a:endParaRPr lang="ru-RU" dirty="0"/>
          </a:p>
          <a:p>
            <a:r>
              <a:rPr lang="en-US" b="1" i="1" dirty="0" smtClean="0"/>
              <a:t>ethnological linguistics </a:t>
            </a:r>
            <a:r>
              <a:rPr lang="en-US" dirty="0" smtClean="0"/>
              <a:t>(studies relations between the language and its nation), </a:t>
            </a:r>
            <a:endParaRPr lang="ru-RU" dirty="0" smtClean="0"/>
          </a:p>
          <a:p>
            <a:r>
              <a:rPr lang="en-US" b="1" i="1" dirty="0" smtClean="0"/>
              <a:t>psychological </a:t>
            </a:r>
            <a:r>
              <a:rPr lang="en-US" b="1" i="1" dirty="0"/>
              <a:t>linguistics </a:t>
            </a:r>
            <a:r>
              <a:rPr lang="en-US" dirty="0" smtClean="0"/>
              <a:t>(studies </a:t>
            </a:r>
            <a:r>
              <a:rPr lang="en-US" dirty="0"/>
              <a:t>language as a means of speech representation of thoughts), </a:t>
            </a:r>
            <a:endParaRPr lang="ru-RU" dirty="0"/>
          </a:p>
          <a:p>
            <a:r>
              <a:rPr lang="en-US" b="1" i="1" dirty="0" smtClean="0"/>
              <a:t>social </a:t>
            </a:r>
            <a:r>
              <a:rPr lang="en-US" b="1" i="1" dirty="0"/>
              <a:t>linguistics </a:t>
            </a:r>
            <a:r>
              <a:rPr lang="en-US" dirty="0" smtClean="0"/>
              <a:t>(studies </a:t>
            </a:r>
            <a:r>
              <a:rPr lang="en-US" dirty="0"/>
              <a:t>the relations between culture and language). 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Conclusion.</a:t>
            </a:r>
            <a:endParaRPr lang="ru-RU" dirty="0"/>
          </a:p>
          <a:p>
            <a:pPr marL="514350" indent="-514350">
              <a:buAutoNum type="arabicParenR"/>
            </a:pPr>
            <a:r>
              <a:rPr lang="en-US" dirty="0"/>
              <a:t>t</a:t>
            </a:r>
            <a:r>
              <a:rPr lang="en-US" dirty="0" smtClean="0"/>
              <a:t>hree main periods (areas) of linguistics are: </a:t>
            </a:r>
            <a:r>
              <a:rPr lang="en-US" b="1" dirty="0"/>
              <a:t>comparative linguistics, structural linguistics, and anthropocentric </a:t>
            </a:r>
            <a:r>
              <a:rPr lang="en-US" b="1" dirty="0" smtClean="0"/>
              <a:t>linguistics;</a:t>
            </a:r>
          </a:p>
          <a:p>
            <a:pPr marL="0" indent="0">
              <a:buNone/>
            </a:pPr>
            <a:r>
              <a:rPr lang="en-US" dirty="0" smtClean="0"/>
              <a:t>2) </a:t>
            </a:r>
            <a:r>
              <a:rPr lang="en-US" b="1" dirty="0" smtClean="0"/>
              <a:t>structural linguistics </a:t>
            </a:r>
            <a:r>
              <a:rPr lang="en-US" dirty="0" smtClean="0"/>
              <a:t>is internal (</a:t>
            </a:r>
            <a:r>
              <a:rPr lang="en-US" b="1" dirty="0" smtClean="0"/>
              <a:t>internal </a:t>
            </a:r>
            <a:r>
              <a:rPr lang="en-US" b="1" dirty="0"/>
              <a:t>linguistics </a:t>
            </a:r>
            <a:r>
              <a:rPr lang="en-US" dirty="0"/>
              <a:t>studies the structural and system relations of language units without reference to external linguistic </a:t>
            </a:r>
            <a:r>
              <a:rPr lang="en-US" dirty="0" smtClean="0"/>
              <a:t>factors), </a:t>
            </a:r>
          </a:p>
          <a:p>
            <a:pPr marL="0" indent="0">
              <a:buNone/>
            </a:pPr>
            <a:r>
              <a:rPr lang="en-US" dirty="0" smtClean="0"/>
              <a:t>3) </a:t>
            </a:r>
            <a:r>
              <a:rPr lang="en-US" b="1" dirty="0" smtClean="0"/>
              <a:t>historical and anthropocentric linguistics </a:t>
            </a:r>
            <a:r>
              <a:rPr lang="en-US" dirty="0" smtClean="0"/>
              <a:t>are both external (</a:t>
            </a:r>
            <a:r>
              <a:rPr lang="en-US" b="1" dirty="0" smtClean="0"/>
              <a:t>external </a:t>
            </a:r>
            <a:r>
              <a:rPr lang="en-US" b="1" dirty="0"/>
              <a:t>linguistics </a:t>
            </a:r>
            <a:r>
              <a:rPr lang="en-US" dirty="0"/>
              <a:t>studies the totality of ethnic, social, historical, and geographical factors that </a:t>
            </a:r>
            <a:r>
              <a:rPr lang="en-US" dirty="0" smtClean="0"/>
              <a:t>influence the use and development of </a:t>
            </a:r>
            <a:r>
              <a:rPr lang="en-US" dirty="0"/>
              <a:t>the </a:t>
            </a:r>
            <a:r>
              <a:rPr lang="en-US" dirty="0" smtClean="0"/>
              <a:t>language).</a:t>
            </a:r>
          </a:p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) although </a:t>
            </a:r>
            <a:r>
              <a:rPr lang="en-US" b="1" dirty="0" smtClean="0"/>
              <a:t>modern linguistics is known as anthropocentric </a:t>
            </a:r>
            <a:r>
              <a:rPr lang="en-US" dirty="0"/>
              <a:t>linguistics, nevertheless all the three </a:t>
            </a:r>
            <a:r>
              <a:rPr lang="en-US" dirty="0" smtClean="0"/>
              <a:t>areas are </a:t>
            </a:r>
            <a:r>
              <a:rPr lang="en-US" dirty="0"/>
              <a:t>still popular today, all of them are important because they help have a look at the language from different perspectives. </a:t>
            </a:r>
            <a:endParaRPr lang="ru-RU" dirty="0"/>
          </a:p>
          <a:p>
            <a:pPr marL="0" indent="0">
              <a:buNone/>
            </a:pPr>
            <a:endParaRPr lang="en-US" b="1" cap="all" dirty="0" smtClean="0"/>
          </a:p>
        </p:txBody>
      </p:sp>
    </p:spTree>
    <p:extLst>
      <p:ext uri="{BB962C8B-B14F-4D97-AF65-F5344CB8AC3E}">
        <p14:creationId xmlns:p14="http://schemas.microsoft.com/office/powerpoint/2010/main" val="10603370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Ex. 1. </a:t>
            </a:r>
            <a:r>
              <a:rPr lang="en-US" b="1" dirty="0" smtClean="0"/>
              <a:t>Give a synonym.</a:t>
            </a:r>
            <a:endParaRPr lang="ru-RU" dirty="0"/>
          </a:p>
          <a:p>
            <a:pPr>
              <a:buNone/>
            </a:pPr>
            <a:r>
              <a:rPr lang="en-US" dirty="0"/>
              <a:t>1. </a:t>
            </a:r>
            <a:r>
              <a:rPr lang="en-US" dirty="0" smtClean="0"/>
              <a:t>Comparative linguistics</a:t>
            </a:r>
            <a:endParaRPr lang="en-US" dirty="0"/>
          </a:p>
          <a:p>
            <a:pPr>
              <a:buNone/>
            </a:pPr>
            <a:r>
              <a:rPr lang="en-US" dirty="0"/>
              <a:t>2. </a:t>
            </a:r>
            <a:r>
              <a:rPr lang="en-US" dirty="0" smtClean="0"/>
              <a:t>Structural </a:t>
            </a:r>
            <a:r>
              <a:rPr lang="en-US" dirty="0"/>
              <a:t>linguistics.</a:t>
            </a:r>
          </a:p>
          <a:p>
            <a:pPr>
              <a:buNone/>
            </a:pP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/>
              <a:t>Linguistics.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/>
              <a:t>The system.</a:t>
            </a:r>
          </a:p>
          <a:p>
            <a:pPr>
              <a:buNone/>
            </a:pPr>
            <a:r>
              <a:rPr lang="en-US" dirty="0" smtClean="0"/>
              <a:t>5. Linguistic pragmatics. </a:t>
            </a:r>
            <a:r>
              <a:rPr lang="en-US" smtClean="0"/>
              <a:t>Communicative linguistics 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Ex. 2. What is it?</a:t>
            </a:r>
            <a:endParaRPr lang="ru-RU" dirty="0"/>
          </a:p>
          <a:p>
            <a:pPr marL="514350" indent="-51435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branch of linguistics dealing with the kinship of languages.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Linguistics </a:t>
            </a:r>
            <a:r>
              <a:rPr lang="en-US" dirty="0"/>
              <a:t>of universals. 4. The field of linguistics, the </a:t>
            </a:r>
            <a:r>
              <a:rPr lang="en-US" dirty="0" smtClean="0"/>
              <a:t>research object of </a:t>
            </a:r>
            <a:r>
              <a:rPr lang="en-US" dirty="0"/>
              <a:t>which is </a:t>
            </a:r>
            <a:r>
              <a:rPr lang="en-US" dirty="0" smtClean="0"/>
              <a:t>“a speaking person”. 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section of linguistics that studies language as a cultural phenomenon.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Combinability </a:t>
            </a:r>
            <a:r>
              <a:rPr lang="ru-RU" dirty="0" err="1" smtClean="0"/>
              <a:t>between</a:t>
            </a:r>
            <a:r>
              <a:rPr lang="ru-RU" dirty="0" smtClean="0"/>
              <a:t> </a:t>
            </a:r>
            <a:r>
              <a:rPr lang="ru-RU" dirty="0" err="1"/>
              <a:t>language</a:t>
            </a:r>
            <a:r>
              <a:rPr lang="ru-RU" dirty="0"/>
              <a:t> </a:t>
            </a:r>
            <a:r>
              <a:rPr lang="ru-RU" dirty="0" err="1"/>
              <a:t>units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speech</a:t>
            </a:r>
            <a:r>
              <a:rPr lang="ru-RU" dirty="0"/>
              <a:t> </a:t>
            </a:r>
            <a:r>
              <a:rPr lang="ru-RU" dirty="0" err="1"/>
              <a:t>chain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Ex</a:t>
            </a:r>
            <a:r>
              <a:rPr lang="ru-RU" b="1" i="1" dirty="0" smtClean="0"/>
              <a:t>. 3</a:t>
            </a:r>
            <a:r>
              <a:rPr lang="en-US" b="1" i="1" dirty="0"/>
              <a:t>.</a:t>
            </a:r>
            <a:r>
              <a:rPr lang="ru-RU" b="1" i="1" dirty="0" smtClean="0"/>
              <a:t> </a:t>
            </a:r>
            <a:r>
              <a:rPr lang="en-US" b="1" i="1" dirty="0" smtClean="0"/>
              <a:t>Pick out the features of:</a:t>
            </a:r>
          </a:p>
          <a:p>
            <a:pPr>
              <a:buFontTx/>
              <a:buChar char="-"/>
            </a:pPr>
            <a:r>
              <a:rPr lang="en-US" b="1" i="1" dirty="0"/>
              <a:t>c</a:t>
            </a:r>
            <a:r>
              <a:rPr lang="en-US" b="1" i="1" dirty="0" smtClean="0"/>
              <a:t>omparative (historical linguistics),</a:t>
            </a:r>
          </a:p>
          <a:p>
            <a:pPr>
              <a:buFontTx/>
              <a:buChar char="-"/>
            </a:pPr>
            <a:r>
              <a:rPr lang="en-US" b="1" i="1" dirty="0"/>
              <a:t>s</a:t>
            </a:r>
            <a:r>
              <a:rPr lang="en-US" b="1" i="1" dirty="0" smtClean="0"/>
              <a:t>tructural linguistics,</a:t>
            </a:r>
          </a:p>
          <a:p>
            <a:pPr>
              <a:buFontTx/>
              <a:buChar char="-"/>
            </a:pPr>
            <a:r>
              <a:rPr lang="en-US" b="1" i="1" dirty="0"/>
              <a:t>a</a:t>
            </a:r>
            <a:r>
              <a:rPr lang="en-US" b="1" i="1" dirty="0" smtClean="0"/>
              <a:t>nthropocentric linguistics</a:t>
            </a:r>
            <a:r>
              <a:rPr lang="ru-RU" b="1" i="1" dirty="0" smtClean="0"/>
              <a:t>.</a:t>
            </a:r>
            <a:endParaRPr lang="ru-RU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Functionalism</a:t>
            </a:r>
          </a:p>
          <a:p>
            <a:pPr marL="0" indent="0">
              <a:buNone/>
            </a:pPr>
            <a:r>
              <a:rPr lang="en-US" dirty="0"/>
              <a:t>Anthropocentrism</a:t>
            </a:r>
          </a:p>
          <a:p>
            <a:pPr marL="0" indent="0">
              <a:buNone/>
            </a:pPr>
            <a:r>
              <a:rPr lang="en-US" dirty="0"/>
              <a:t>System-centricity</a:t>
            </a: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comparativism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Historicism</a:t>
            </a:r>
          </a:p>
          <a:p>
            <a:pPr marL="0" indent="0">
              <a:buNone/>
            </a:pPr>
            <a:r>
              <a:rPr lang="en-US" dirty="0"/>
              <a:t>The multiplicity of directions and approaches</a:t>
            </a:r>
          </a:p>
          <a:p>
            <a:pPr marL="0" indent="0">
              <a:buNone/>
            </a:pPr>
            <a:r>
              <a:rPr lang="en-US" dirty="0" err="1"/>
              <a:t>Diachronism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Synchronism</a:t>
            </a:r>
          </a:p>
          <a:p>
            <a:pPr marL="0" indent="0">
              <a:buNone/>
            </a:pPr>
            <a:r>
              <a:rPr lang="en-US" dirty="0"/>
              <a:t>Focus on the word</a:t>
            </a:r>
          </a:p>
          <a:p>
            <a:pPr marL="0" indent="0">
              <a:buNone/>
            </a:pPr>
            <a:r>
              <a:rPr lang="en-US" dirty="0"/>
              <a:t>Inter-disciplinary nature</a:t>
            </a:r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comparative nature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1447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195464"/>
              </p:ext>
            </p:extLst>
          </p:nvPr>
        </p:nvGraphicFramePr>
        <p:xfrm>
          <a:off x="457200" y="500056"/>
          <a:ext cx="8229600" cy="6541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60"/>
                <a:gridCol w="6257940"/>
              </a:tblGrid>
              <a:tr h="689387">
                <a:tc>
                  <a:txBody>
                    <a:bodyPr/>
                    <a:lstStyle/>
                    <a:p>
                      <a:r>
                        <a:rPr lang="en-US" dirty="0" smtClean="0"/>
                        <a:t>Ex</a:t>
                      </a:r>
                      <a:r>
                        <a:rPr lang="ru-RU" dirty="0" smtClean="0"/>
                        <a:t>. 4.</a:t>
                      </a:r>
                      <a:r>
                        <a:rPr lang="en-US" dirty="0" smtClean="0"/>
                        <a:t>    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Match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modern branches of linguistics with their objectives</a:t>
                      </a:r>
                      <a:endParaRPr lang="ru-RU" dirty="0"/>
                    </a:p>
                  </a:txBody>
                  <a:tcPr/>
                </a:tc>
              </a:tr>
              <a:tr h="523995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Communicative linguistics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Generative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linguistics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Cognitive linguistics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Cultural linguistics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linguocultural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studies)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5. 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Ethnolinguistics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6. 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Phycholinguistics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Sociological linguistics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Analyzes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speech development in connection with the development of a personality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Studies relations between language and culture, how culture participates in the formation of language concepts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Identifies the principles of speech communication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Studies how a language generates, defines transformations (syntactic operations) that allow to transform innate (nuclear) syntactic structures into an infinite number of secondary (derivative) structures.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Е.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studies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social functions of languages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as well as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stylistic differentiation of language use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Reconstructs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traditional (archaic) worldview, value system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Question 1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0" dirty="0" smtClean="0">
                <a:solidFill>
                  <a:srgbClr val="FF0000"/>
                </a:solidFill>
              </a:rPr>
              <a:t>Historical linguistics</a:t>
            </a:r>
            <a:endParaRPr lang="ru-RU" sz="8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1604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just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en-US" dirty="0"/>
              <a:t>We already know that </a:t>
            </a:r>
            <a:r>
              <a:rPr lang="en-US" b="1" dirty="0"/>
              <a:t>linguistics</a:t>
            </a:r>
            <a:r>
              <a:rPr lang="en-US" dirty="0"/>
              <a:t> is the study of the natural human language (today we can also say that linguistics is the study of </a:t>
            </a:r>
            <a:r>
              <a:rPr lang="en-US" i="1" dirty="0"/>
              <a:t>homo </a:t>
            </a:r>
            <a:r>
              <a:rPr lang="en-US" i="1" dirty="0" err="1"/>
              <a:t>loquent</a:t>
            </a:r>
            <a:r>
              <a:rPr lang="en-US" dirty="0"/>
              <a:t> “a speaking person”).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Three periods of linguistics: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>
              <a:buNone/>
            </a:pPr>
            <a:r>
              <a:rPr lang="en-US" b="1" dirty="0"/>
              <a:t>1) comparative linguistics </a:t>
            </a:r>
            <a:r>
              <a:rPr lang="en-US" dirty="0"/>
              <a:t>(</a:t>
            </a:r>
            <a:r>
              <a:rPr lang="en-US" dirty="0" smtClean="0"/>
              <a:t>historical </a:t>
            </a:r>
            <a:r>
              <a:rPr lang="en-US" dirty="0"/>
              <a:t>linguistics</a:t>
            </a:r>
            <a:r>
              <a:rPr lang="en-US" dirty="0" smtClean="0"/>
              <a:t>) – 19</a:t>
            </a:r>
            <a:r>
              <a:rPr lang="en-US" baseline="30000" dirty="0" smtClean="0"/>
              <a:t>th</a:t>
            </a:r>
            <a:r>
              <a:rPr lang="en-US" dirty="0" smtClean="0"/>
              <a:t> century, 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2) structural linguistics </a:t>
            </a:r>
            <a:r>
              <a:rPr lang="en-US" dirty="0"/>
              <a:t>(structuralism</a:t>
            </a:r>
            <a:r>
              <a:rPr lang="en-US" dirty="0" smtClean="0"/>
              <a:t>) – 1900s,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3) </a:t>
            </a:r>
            <a:r>
              <a:rPr lang="en-US" b="1" dirty="0" smtClean="0"/>
              <a:t>anthropocentric linguistics</a:t>
            </a:r>
            <a:r>
              <a:rPr lang="en-US" dirty="0" smtClean="0"/>
              <a:t> – 1950s.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620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 smtClean="0"/>
          </a:p>
          <a:p>
            <a:pPr marL="0" indent="0" algn="ctr">
              <a:buNone/>
            </a:pPr>
            <a:r>
              <a:rPr lang="en-US" b="1" i="1" dirty="0" smtClean="0"/>
              <a:t>Comparative </a:t>
            </a:r>
            <a:r>
              <a:rPr lang="en-US" b="1" i="1" dirty="0"/>
              <a:t>linguistics (</a:t>
            </a:r>
            <a:r>
              <a:rPr lang="en-US" b="1" i="1" dirty="0" smtClean="0"/>
              <a:t>historical </a:t>
            </a:r>
            <a:r>
              <a:rPr lang="en-US" b="1" i="1" dirty="0"/>
              <a:t>linguistics</a:t>
            </a:r>
            <a:r>
              <a:rPr lang="en-US" b="1" i="1" dirty="0" smtClean="0"/>
              <a:t>) </a:t>
            </a:r>
            <a:r>
              <a:rPr lang="en-US" dirty="0" smtClean="0"/>
              <a:t>(the 19</a:t>
            </a:r>
            <a:r>
              <a:rPr lang="en-US" baseline="30000" dirty="0" smtClean="0"/>
              <a:t>th</a:t>
            </a:r>
            <a:r>
              <a:rPr lang="en-US" dirty="0" smtClean="0"/>
              <a:t> century – today)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7362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en-US" dirty="0"/>
              <a:t>As a science, linguistics </a:t>
            </a:r>
            <a:r>
              <a:rPr lang="en-US" dirty="0" smtClean="0"/>
              <a:t>formed </a:t>
            </a:r>
            <a:r>
              <a:rPr lang="en-US" dirty="0"/>
              <a:t>in the 19</a:t>
            </a:r>
            <a:r>
              <a:rPr lang="en-US" baseline="30000" dirty="0"/>
              <a:t>th</a:t>
            </a:r>
            <a:r>
              <a:rPr lang="en-US" dirty="0"/>
              <a:t> century when it </a:t>
            </a:r>
            <a:r>
              <a:rPr lang="en-US" dirty="0" smtClean="0"/>
              <a:t>developed its </a:t>
            </a:r>
            <a:r>
              <a:rPr lang="en-US" dirty="0"/>
              <a:t>own research method </a:t>
            </a:r>
            <a:r>
              <a:rPr lang="en-US" dirty="0" smtClean="0"/>
              <a:t>– </a:t>
            </a:r>
            <a:r>
              <a:rPr lang="en-US" b="1" i="1" dirty="0" smtClean="0"/>
              <a:t>the </a:t>
            </a:r>
            <a:r>
              <a:rPr lang="en-US" b="1" i="1" dirty="0"/>
              <a:t>comparative </a:t>
            </a:r>
            <a:r>
              <a:rPr lang="en-US" b="1" i="1" dirty="0" smtClean="0"/>
              <a:t>method</a:t>
            </a:r>
            <a:r>
              <a:rPr lang="en-US" dirty="0" smtClean="0"/>
              <a:t>. </a:t>
            </a:r>
          </a:p>
          <a:p>
            <a:pPr marL="0" indent="457200" algn="just">
              <a:buNone/>
            </a:pPr>
            <a:endParaRPr lang="en-US" dirty="0" smtClean="0"/>
          </a:p>
          <a:p>
            <a:pPr marL="0" indent="457200" algn="just">
              <a:buNone/>
            </a:pPr>
            <a:r>
              <a:rPr lang="en-US" b="1" dirty="0" smtClean="0"/>
              <a:t>The comparative method </a:t>
            </a:r>
            <a:r>
              <a:rPr lang="en-US" dirty="0" smtClean="0"/>
              <a:t>is </a:t>
            </a:r>
            <a:r>
              <a:rPr lang="en-US" dirty="0"/>
              <a:t>about </a:t>
            </a:r>
            <a:r>
              <a:rPr lang="en-US" b="1" dirty="0"/>
              <a:t>comparing languages</a:t>
            </a:r>
            <a:r>
              <a:rPr lang="en-US" dirty="0"/>
              <a:t> to establish </a:t>
            </a:r>
            <a:r>
              <a:rPr lang="en-US" dirty="0" smtClean="0"/>
              <a:t>genetic/genealogical </a:t>
            </a:r>
            <a:r>
              <a:rPr lang="en-US" dirty="0"/>
              <a:t>relationship between </a:t>
            </a:r>
            <a:r>
              <a:rPr lang="en-US" dirty="0" smtClean="0"/>
              <a:t>languages.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44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In other words, comparative </a:t>
            </a:r>
            <a:r>
              <a:rPr lang="en-US" sz="4000" dirty="0"/>
              <a:t>linguistics (</a:t>
            </a:r>
            <a:r>
              <a:rPr lang="en-US" sz="4000" dirty="0" smtClean="0"/>
              <a:t>historical </a:t>
            </a:r>
            <a:r>
              <a:rPr lang="en-US" sz="4000" dirty="0"/>
              <a:t>linguistics) is a field of linguistics that primarily deals with </a:t>
            </a:r>
            <a:r>
              <a:rPr lang="en-US" sz="4000" b="1" dirty="0"/>
              <a:t>the kinship </a:t>
            </a:r>
            <a:r>
              <a:rPr lang="en-US" sz="4000" b="1" dirty="0" smtClean="0"/>
              <a:t>of languages</a:t>
            </a:r>
            <a:r>
              <a:rPr lang="en-US" sz="4000" dirty="0" smtClean="0"/>
              <a:t>, it establishes to what degree languages are related to each other genetically. </a:t>
            </a:r>
            <a:endParaRPr lang="ru-RU" sz="4000" dirty="0"/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26302C-5023-4C32-8511-A099B92CE112}"/>
</file>

<file path=customXml/itemProps2.xml><?xml version="1.0" encoding="utf-8"?>
<ds:datastoreItem xmlns:ds="http://schemas.openxmlformats.org/officeDocument/2006/customXml" ds:itemID="{F0CBAC12-68C5-48A0-BD6B-61305FC86104}"/>
</file>

<file path=customXml/itemProps3.xml><?xml version="1.0" encoding="utf-8"?>
<ds:datastoreItem xmlns:ds="http://schemas.openxmlformats.org/officeDocument/2006/customXml" ds:itemID="{B13443DF-AE47-4249-9B0F-833B72562B06}"/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1145</Words>
  <Application>Microsoft Office PowerPoint</Application>
  <PresentationFormat>Экран (4:3)</PresentationFormat>
  <Paragraphs>173</Paragraphs>
  <Slides>39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3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Question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Examples of English words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Оксана</cp:lastModifiedBy>
  <cp:revision>80</cp:revision>
  <dcterms:created xsi:type="dcterms:W3CDTF">2019-09-01T08:37:24Z</dcterms:created>
  <dcterms:modified xsi:type="dcterms:W3CDTF">2021-03-21T12:53:16Z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