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301" r:id="rId4"/>
    <p:sldId id="257" r:id="rId5"/>
    <p:sldId id="296" r:id="rId6"/>
    <p:sldId id="297" r:id="rId7"/>
    <p:sldId id="280" r:id="rId8"/>
    <p:sldId id="305" r:id="rId9"/>
    <p:sldId id="281" r:id="rId10"/>
    <p:sldId id="283" r:id="rId11"/>
    <p:sldId id="298" r:id="rId12"/>
    <p:sldId id="299" r:id="rId13"/>
    <p:sldId id="302" r:id="rId14"/>
    <p:sldId id="293" r:id="rId15"/>
    <p:sldId id="285" r:id="rId16"/>
    <p:sldId id="303" r:id="rId17"/>
    <p:sldId id="304" r:id="rId18"/>
    <p:sldId id="286" r:id="rId19"/>
    <p:sldId id="287" r:id="rId20"/>
    <p:sldId id="282" r:id="rId21"/>
    <p:sldId id="294" r:id="rId22"/>
    <p:sldId id="284" r:id="rId23"/>
    <p:sldId id="292" r:id="rId24"/>
    <p:sldId id="306" r:id="rId25"/>
    <p:sldId id="307" r:id="rId26"/>
    <p:sldId id="308" r:id="rId27"/>
    <p:sldId id="288" r:id="rId28"/>
    <p:sldId id="289" r:id="rId29"/>
    <p:sldId id="290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13.02.2022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6E53-1B2D-4B3A-A87A-4156C8CEBBFD}" type="datetimeFigureOut">
              <a:rPr lang="ru-RU" smtClean="0"/>
              <a:pPr/>
              <a:t>13.02.2022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71480"/>
            <a:ext cx="8215370" cy="57150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Our course is </a:t>
            </a:r>
          </a:p>
          <a:p>
            <a:r>
              <a:rPr lang="en-US" sz="10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Basic Fields of </a:t>
            </a:r>
            <a:r>
              <a:rPr lang="en-US" sz="10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0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heoretical Linguistics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There </a:t>
            </a:r>
            <a:r>
              <a:rPr lang="en-US" dirty="0"/>
              <a:t>are many definitions of the concept of "language".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In </a:t>
            </a:r>
            <a:r>
              <a:rPr lang="en-US" dirty="0"/>
              <a:t>the most general sense, the notion of "</a:t>
            </a:r>
            <a:r>
              <a:rPr lang="en-US" b="1" dirty="0"/>
              <a:t>language</a:t>
            </a:r>
            <a:r>
              <a:rPr lang="en-US" dirty="0"/>
              <a:t>" can be defined </a:t>
            </a:r>
            <a:r>
              <a:rPr lang="en-US" dirty="0">
                <a:solidFill>
                  <a:srgbClr val="FF0000"/>
                </a:solidFill>
              </a:rPr>
              <a:t>as a system of </a:t>
            </a:r>
            <a:r>
              <a:rPr lang="en-US" dirty="0" smtClean="0">
                <a:solidFill>
                  <a:srgbClr val="FF0000"/>
                </a:solidFill>
              </a:rPr>
              <a:t>signs </a:t>
            </a:r>
            <a:r>
              <a:rPr lang="en-US" dirty="0">
                <a:solidFill>
                  <a:srgbClr val="FF0000"/>
                </a:solidFill>
              </a:rPr>
              <a:t>(symbols) that are used for communication and understanding the world.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457200" algn="just">
              <a:buNone/>
            </a:pPr>
            <a:r>
              <a:rPr lang="en-US" dirty="0" smtClean="0">
                <a:solidFill>
                  <a:srgbClr val="002060"/>
                </a:solidFill>
              </a:rPr>
              <a:t>Language </a:t>
            </a:r>
            <a:r>
              <a:rPr lang="en-US" dirty="0">
                <a:solidFill>
                  <a:srgbClr val="002060"/>
                </a:solidFill>
              </a:rPr>
              <a:t>is a social phenomenon, not a biological one (yet it is genetically predetermined), but it is not purposefully created.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5862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/>
              <a:t>subject</a:t>
            </a:r>
            <a:r>
              <a:rPr lang="en-US" dirty="0"/>
              <a:t> of linguistics is the structure and functions of language, patterns of historical development, classification of languages, etc.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615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7600" b="1" dirty="0" smtClean="0">
                <a:solidFill>
                  <a:srgbClr val="FF0000"/>
                </a:solidFill>
              </a:rPr>
              <a:t>QUESTION </a:t>
            </a:r>
            <a:r>
              <a:rPr lang="en-US" sz="7600" b="1" dirty="0">
                <a:solidFill>
                  <a:srgbClr val="FF0000"/>
                </a:solidFill>
              </a:rPr>
              <a:t>2. </a:t>
            </a:r>
          </a:p>
          <a:p>
            <a:pPr marL="0" indent="0" algn="ctr">
              <a:buNone/>
            </a:pPr>
            <a:r>
              <a:rPr lang="en-US" sz="7600" b="1" dirty="0" smtClean="0">
                <a:solidFill>
                  <a:srgbClr val="FF0000"/>
                </a:solidFill>
              </a:rPr>
              <a:t>Is Linguistics a </a:t>
            </a:r>
            <a:r>
              <a:rPr lang="en-US" sz="7600" b="1" dirty="0">
                <a:solidFill>
                  <a:srgbClr val="FF0000"/>
                </a:solidFill>
              </a:rPr>
              <a:t>humanitarian </a:t>
            </a:r>
            <a:r>
              <a:rPr lang="en-US" sz="7600" b="1" dirty="0" smtClean="0">
                <a:solidFill>
                  <a:srgbClr val="FF0000"/>
                </a:solidFill>
              </a:rPr>
              <a:t>discipline?</a:t>
            </a:r>
            <a:endParaRPr lang="ru-RU" sz="7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7600" dirty="0"/>
          </a:p>
        </p:txBody>
      </p:sp>
    </p:spTree>
    <p:extLst>
      <p:ext uri="{BB962C8B-B14F-4D97-AF65-F5344CB8AC3E}">
        <p14:creationId xmlns:p14="http://schemas.microsoft.com/office/powerpoint/2010/main" val="501486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457200" algn="just">
              <a:buNone/>
            </a:pPr>
            <a:r>
              <a:rPr lang="en-US" i="1" u="sng" dirty="0" smtClean="0"/>
              <a:t>A </a:t>
            </a:r>
            <a:r>
              <a:rPr lang="en-US" i="1" u="sng" dirty="0"/>
              <a:t>humanitarian </a:t>
            </a:r>
            <a:r>
              <a:rPr lang="en-US" i="1" u="sng" dirty="0" smtClean="0"/>
              <a:t>(anthropocentric) science </a:t>
            </a:r>
            <a:r>
              <a:rPr lang="en-US" i="1" dirty="0"/>
              <a:t>is the study of a person and people, their social activity.</a:t>
            </a:r>
            <a:endParaRPr lang="ru-RU" i="1" dirty="0"/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/>
          </a:p>
          <a:p>
            <a:pPr marL="514350" indent="-514350" algn="just"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Since the language does not exist by itself, but within a person, as it is associated with the thinking and consciousness of a person and is the most important means of human communication, linguistics is known as one of the central humanitarian sciences that study Man and human society.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68863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</a:t>
            </a:r>
            <a:r>
              <a:rPr lang="en-US" dirty="0"/>
              <a:t>, sometimes linguists say that </a:t>
            </a:r>
            <a:r>
              <a:rPr lang="en-US" dirty="0" smtClean="0"/>
              <a:t>the </a:t>
            </a:r>
            <a:r>
              <a:rPr lang="en-US" dirty="0"/>
              <a:t>object of linguistics is not a language, but </a:t>
            </a:r>
            <a:r>
              <a:rPr lang="en-US" b="1" dirty="0" smtClean="0"/>
              <a:t>the object of linguistics</a:t>
            </a:r>
            <a:r>
              <a:rPr lang="en-US" dirty="0" smtClean="0"/>
              <a:t> is </a:t>
            </a:r>
            <a:r>
              <a:rPr lang="en-US" dirty="0"/>
              <a:t>“homo </a:t>
            </a:r>
            <a:r>
              <a:rPr lang="en-US" dirty="0" err="1"/>
              <a:t>loquens</a:t>
            </a:r>
            <a:r>
              <a:rPr lang="en-US" dirty="0"/>
              <a:t>” (Latin).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785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term </a:t>
            </a:r>
            <a:r>
              <a:rPr lang="en-US" i="1" dirty="0"/>
              <a:t>homo </a:t>
            </a:r>
            <a:r>
              <a:rPr lang="en-US" i="1" dirty="0" err="1"/>
              <a:t>loquens</a:t>
            </a:r>
            <a:r>
              <a:rPr lang="en-US" dirty="0"/>
              <a:t> (from the Lat. </a:t>
            </a:r>
            <a:r>
              <a:rPr lang="en-US" i="1" dirty="0"/>
              <a:t>homo</a:t>
            </a:r>
            <a:r>
              <a:rPr lang="en-US" dirty="0"/>
              <a:t> “person, people” and </a:t>
            </a:r>
            <a:r>
              <a:rPr lang="en-US" i="1" dirty="0" err="1"/>
              <a:t>loquens</a:t>
            </a:r>
            <a:r>
              <a:rPr lang="en-US" dirty="0"/>
              <a:t> “talking”) means a speaking (writing) person, listening (reading) person, and in a broad sense – a person involved in speech communication.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600" b="1" dirty="0">
                <a:solidFill>
                  <a:srgbClr val="FF0000"/>
                </a:solidFill>
              </a:rPr>
              <a:t>QUESTION </a:t>
            </a:r>
            <a:r>
              <a:rPr lang="en-US" sz="7600" b="1" dirty="0" smtClean="0">
                <a:solidFill>
                  <a:srgbClr val="FF0000"/>
                </a:solidFill>
              </a:rPr>
              <a:t>3. </a:t>
            </a:r>
            <a:endParaRPr lang="en-US" sz="7600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7600" b="1" dirty="0" smtClean="0">
                <a:solidFill>
                  <a:srgbClr val="FF0000"/>
                </a:solidFill>
              </a:rPr>
              <a:t>Branches </a:t>
            </a:r>
            <a:r>
              <a:rPr lang="en-US" sz="7600" b="1" dirty="0">
                <a:solidFill>
                  <a:srgbClr val="FF0000"/>
                </a:solidFill>
              </a:rPr>
              <a:t>of </a:t>
            </a:r>
            <a:r>
              <a:rPr lang="en-US" sz="7600" b="1" dirty="0" smtClean="0">
                <a:solidFill>
                  <a:srgbClr val="FF0000"/>
                </a:solidFill>
              </a:rPr>
              <a:t>linguistics </a:t>
            </a:r>
            <a:endParaRPr lang="ru-RU" sz="7600" dirty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Theoretical linguistics vs. Applied linguistics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7600" dirty="0" smtClean="0">
                <a:solidFill>
                  <a:srgbClr val="00B050"/>
                </a:solidFill>
              </a:rPr>
              <a:t>Who is a linguist? </a:t>
            </a:r>
            <a:endParaRPr lang="ru-RU" sz="7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2784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marL="514350" indent="-514350" algn="ctr">
              <a:buNone/>
            </a:pPr>
            <a:endParaRPr lang="en-US" b="1" i="1" dirty="0" smtClean="0"/>
          </a:p>
          <a:p>
            <a:pPr marL="514350" indent="-514350" algn="ctr">
              <a:buNone/>
            </a:pPr>
            <a:endParaRPr lang="en-US" b="1" i="1" dirty="0"/>
          </a:p>
          <a:p>
            <a:pPr marL="514350" indent="-514350" algn="ctr">
              <a:buNone/>
            </a:pPr>
            <a:r>
              <a:rPr lang="en-US" b="1" i="1" dirty="0" smtClean="0"/>
              <a:t>Theoretical (descriptive) linguistics</a:t>
            </a:r>
            <a:r>
              <a:rPr lang="en-US" dirty="0" smtClean="0"/>
              <a:t> </a:t>
            </a:r>
            <a:r>
              <a:rPr lang="en-US" dirty="0"/>
              <a:t>focuses on acquiring new knowledge about the language. It tries to understand how languages function, how they appear, evolve and disappear</a:t>
            </a:r>
            <a:r>
              <a:rPr lang="en-US" dirty="0" smtClean="0"/>
              <a:t>.   </a:t>
            </a:r>
            <a:endParaRPr lang="ru-RU" dirty="0"/>
          </a:p>
          <a:p>
            <a:pPr marL="514350" indent="-514350" algn="ctr">
              <a:buNone/>
            </a:pPr>
            <a:r>
              <a:rPr lang="ru-RU" dirty="0" smtClean="0"/>
              <a:t> 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i="1" dirty="0"/>
              <a:t>Applied </a:t>
            </a:r>
            <a:r>
              <a:rPr lang="en-US" b="1" i="1" dirty="0" smtClean="0"/>
              <a:t>(practical) linguistics</a:t>
            </a:r>
            <a:r>
              <a:rPr lang="en-US" dirty="0" smtClean="0"/>
              <a:t> </a:t>
            </a:r>
            <a:r>
              <a:rPr lang="en-US" dirty="0"/>
              <a:t>uses the scientific knowledge about </a:t>
            </a:r>
            <a:r>
              <a:rPr lang="en-US" dirty="0" smtClean="0"/>
              <a:t>the language </a:t>
            </a:r>
            <a:r>
              <a:rPr lang="en-US" dirty="0"/>
              <a:t>and speech obtained by theoretical linguistics to solve practical problems (often outside linguistics itself):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creating </a:t>
            </a:r>
            <a:r>
              <a:rPr lang="en-US" dirty="0"/>
              <a:t>and improving writing,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teaching </a:t>
            </a:r>
            <a:r>
              <a:rPr lang="en-US" dirty="0"/>
              <a:t>how to write, </a:t>
            </a:r>
            <a:r>
              <a:rPr lang="en-US" dirty="0" smtClean="0"/>
              <a:t>to read, etc.</a:t>
            </a:r>
          </a:p>
          <a:p>
            <a:pPr>
              <a:buFontTx/>
              <a:buChar char="-"/>
            </a:pPr>
            <a:r>
              <a:rPr lang="en-US" dirty="0" smtClean="0"/>
              <a:t>teaching </a:t>
            </a:r>
            <a:r>
              <a:rPr lang="en-US" dirty="0"/>
              <a:t>speech culture,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teaching </a:t>
            </a:r>
            <a:r>
              <a:rPr lang="en-US" dirty="0"/>
              <a:t>non-native language,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-creating </a:t>
            </a:r>
            <a:r>
              <a:rPr lang="en-US" dirty="0"/>
              <a:t>automatic translation systems,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automatic </a:t>
            </a:r>
            <a:r>
              <a:rPr lang="en-US" dirty="0"/>
              <a:t>information search,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speech recognition. </a:t>
            </a:r>
          </a:p>
          <a:p>
            <a:pPr>
              <a:buFontTx/>
              <a:buChar char="-"/>
            </a:pPr>
            <a:r>
              <a:rPr lang="en-US" dirty="0" smtClean="0"/>
              <a:t>teaching </a:t>
            </a:r>
            <a:r>
              <a:rPr lang="en-US" dirty="0"/>
              <a:t>children their native </a:t>
            </a:r>
            <a:r>
              <a:rPr lang="en-US" dirty="0" smtClean="0"/>
              <a:t>language,</a:t>
            </a:r>
          </a:p>
          <a:p>
            <a:pPr>
              <a:buFontTx/>
              <a:buChar char="-"/>
            </a:pPr>
            <a:r>
              <a:rPr lang="en-US" dirty="0" smtClean="0"/>
              <a:t>literary </a:t>
            </a:r>
            <a:r>
              <a:rPr lang="en-US" dirty="0"/>
              <a:t>editing,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artistic word-making, etc.  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i="1" dirty="0" smtClean="0"/>
              <a:t>Branches of theoretical linguistics:</a:t>
            </a:r>
          </a:p>
          <a:p>
            <a:pPr marL="0" indent="0" algn="ctr">
              <a:buNone/>
            </a:pPr>
            <a:endParaRPr lang="en-US" b="1" i="1" dirty="0" smtClean="0"/>
          </a:p>
          <a:p>
            <a:pPr algn="ctr">
              <a:buFontTx/>
              <a:buChar char="-"/>
            </a:pPr>
            <a:r>
              <a:rPr lang="en-US" i="1" dirty="0" smtClean="0"/>
              <a:t>General linguistics vs. Special linguistics,</a:t>
            </a:r>
          </a:p>
          <a:p>
            <a:pPr algn="ctr">
              <a:buFontTx/>
              <a:buChar char="-"/>
            </a:pPr>
            <a:r>
              <a:rPr lang="en-US" i="1" dirty="0" smtClean="0"/>
              <a:t>Synchronic vs. </a:t>
            </a:r>
            <a:r>
              <a:rPr lang="en-US" i="1" dirty="0"/>
              <a:t>D</a:t>
            </a:r>
            <a:r>
              <a:rPr lang="en-US" i="1" dirty="0" smtClean="0"/>
              <a:t>iachronic linguistics,</a:t>
            </a:r>
          </a:p>
          <a:p>
            <a:pPr algn="ctr">
              <a:buFontTx/>
              <a:buChar char="-"/>
            </a:pPr>
            <a:r>
              <a:rPr lang="en-US" i="1" dirty="0" smtClean="0"/>
              <a:t>Internal linguistics vs. External linguistics</a:t>
            </a:r>
            <a:endParaRPr lang="ru-RU" i="1" dirty="0" smtClean="0"/>
          </a:p>
          <a:p>
            <a:pPr marL="514350" indent="-514350" algn="ctr">
              <a:buNone/>
            </a:pPr>
            <a:endParaRPr lang="en-US" b="1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ctr">
              <a:buNone/>
            </a:pPr>
            <a:r>
              <a:rPr lang="en-US" b="1" u="sng" dirty="0"/>
              <a:t>General linguistics vs. Special </a:t>
            </a:r>
            <a:r>
              <a:rPr lang="en-US" b="1" u="sng" dirty="0" smtClean="0"/>
              <a:t>linguistics</a:t>
            </a:r>
          </a:p>
          <a:p>
            <a:pPr>
              <a:buNone/>
            </a:pPr>
            <a:r>
              <a:rPr lang="en-US" b="1" dirty="0" smtClean="0"/>
              <a:t>General </a:t>
            </a:r>
            <a:r>
              <a:rPr lang="en-US" b="1" dirty="0"/>
              <a:t>linguistics</a:t>
            </a:r>
            <a:r>
              <a:rPr lang="en-US" dirty="0"/>
              <a:t> studies the general features of human language, examines the essence and nature of language, its origin and the general laws of its development and functioning.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Special</a:t>
            </a:r>
            <a:r>
              <a:rPr lang="en-US" dirty="0" smtClean="0"/>
              <a:t> </a:t>
            </a:r>
            <a:r>
              <a:rPr lang="en-US" b="1" dirty="0"/>
              <a:t>linguistics</a:t>
            </a:r>
            <a:r>
              <a:rPr lang="en-US" dirty="0"/>
              <a:t> studies a single language (Russian, English, Chinese, Spanish, etc.) or a group of related languages (</a:t>
            </a:r>
            <a:r>
              <a:rPr lang="en-US" dirty="0" smtClean="0"/>
              <a:t>Slavic languages, Germanic </a:t>
            </a:r>
            <a:r>
              <a:rPr lang="en-US" dirty="0"/>
              <a:t>languages</a:t>
            </a:r>
            <a:r>
              <a:rPr lang="en-US" dirty="0" smtClean="0"/>
              <a:t>, Turkish </a:t>
            </a:r>
            <a:r>
              <a:rPr lang="en-US" dirty="0"/>
              <a:t>languages</a:t>
            </a:r>
            <a:r>
              <a:rPr lang="en-US" dirty="0" smtClean="0"/>
              <a:t>).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/>
              <a:t>Synchronic vs. Diachronic </a:t>
            </a:r>
            <a:r>
              <a:rPr lang="en-US" b="1" u="sng" dirty="0" smtClean="0"/>
              <a:t>linguistics</a:t>
            </a:r>
          </a:p>
          <a:p>
            <a:pPr marL="0" indent="0" algn="ctr">
              <a:buNone/>
            </a:pPr>
            <a:endParaRPr lang="en-US" b="1" u="sng" dirty="0" smtClean="0"/>
          </a:p>
          <a:p>
            <a:pPr marL="0" indent="0">
              <a:buNone/>
            </a:pPr>
            <a:r>
              <a:rPr lang="en-US" b="1" dirty="0" smtClean="0"/>
              <a:t>Synchronic (static) linguistics</a:t>
            </a:r>
            <a:r>
              <a:rPr lang="en-US" dirty="0" smtClean="0"/>
              <a:t> </a:t>
            </a:r>
            <a:r>
              <a:rPr lang="en-US" dirty="0"/>
              <a:t>describes the facts of the language at some point in its historical development (for example, modern Russian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b="1" dirty="0" smtClean="0"/>
              <a:t>Diachronic (dynamic/historical) linguistics</a:t>
            </a:r>
            <a:r>
              <a:rPr lang="en-US" dirty="0" smtClean="0"/>
              <a:t> </a:t>
            </a:r>
            <a:r>
              <a:rPr lang="en-US" dirty="0"/>
              <a:t>traces the development of the language over a certain period of time.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4865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b="1" u="sng" dirty="0" smtClean="0"/>
              <a:t>Internal </a:t>
            </a:r>
            <a:r>
              <a:rPr lang="en-US" b="1" u="sng" dirty="0"/>
              <a:t>linguistics vs. External linguistics</a:t>
            </a: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Internal linguistics</a:t>
            </a:r>
            <a:r>
              <a:rPr lang="en-US" dirty="0"/>
              <a:t> studies the structural and system relations of language units without reference to external linguistic factors, i.e., language as a code, a sign system.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External</a:t>
            </a:r>
            <a:r>
              <a:rPr lang="en-US" dirty="0" smtClean="0"/>
              <a:t> </a:t>
            </a:r>
            <a:r>
              <a:rPr lang="en-US" b="1" dirty="0"/>
              <a:t>linguistics</a:t>
            </a:r>
            <a:r>
              <a:rPr lang="en-US" dirty="0"/>
              <a:t> studies the totality of ethnic, social, historical, and geographical factors that are connected with the development of the language.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16574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endParaRPr lang="en-US" b="1" cap="all" dirty="0" smtClean="0"/>
          </a:p>
          <a:p>
            <a:pPr marL="0" indent="0">
              <a:buNone/>
            </a:pPr>
            <a:endParaRPr lang="en-US" b="1" cap="all" dirty="0"/>
          </a:p>
          <a:p>
            <a:pPr marL="0" indent="0">
              <a:buNone/>
            </a:pPr>
            <a:r>
              <a:rPr lang="en-US" b="1" cap="all" dirty="0" smtClean="0"/>
              <a:t>Conclusion</a:t>
            </a:r>
            <a:r>
              <a:rPr lang="en-US"/>
              <a:t>: </a:t>
            </a:r>
            <a:r>
              <a:rPr lang="en-US" smtClean="0"/>
              <a:t>a language </a:t>
            </a:r>
            <a:r>
              <a:rPr lang="en-US" dirty="0"/>
              <a:t>is a multidimensional phenomenon, so linguistics is also a diverse (versatile) </a:t>
            </a:r>
            <a:r>
              <a:rPr lang="en-US" dirty="0" smtClean="0"/>
              <a:t>science.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0337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Ex. 1. Say if the statement is true or false.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1. Language is a biological phenomenon.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2. Linguistics is an exact science (STEM science).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3. Internal linguistics studies the impact of external (historical, geographical, social, etc.) linguistic factors on the language.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4. Special linguistics studies individual languages or a group of related languages.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5. Theoretical linguistics is primary, while applied linguistics is secondary.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6. The language was created by Man purposefully.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Ex. 2. What is it?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1. A code system that a person uses for communication and some other purposes and that was not created by a person specifically.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2. The science of natural human language.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3. A branch of linguistics that traces the development of a language over a certain period of time. </a:t>
            </a:r>
            <a:r>
              <a:rPr lang="en-US" b="1" dirty="0" smtClean="0"/>
              <a:t>Diachronic? </a:t>
            </a:r>
            <a:endParaRPr lang="ru-RU" b="1" dirty="0"/>
          </a:p>
          <a:p>
            <a:pPr marL="0" indent="0">
              <a:buNone/>
            </a:pPr>
            <a:r>
              <a:rPr lang="en-US" dirty="0"/>
              <a:t>4. Linguistics which uses the scientific knowledge about language and speech (obtained by theoretical linguistics) to solve practical problems.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Ex. 3. Give </a:t>
            </a:r>
            <a:r>
              <a:rPr lang="en-US" b="1" dirty="0" smtClean="0"/>
              <a:t>a  </a:t>
            </a:r>
            <a:r>
              <a:rPr lang="en-US" b="1" dirty="0"/>
              <a:t>synonym.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1. A language specialist.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2. Theoretical linguistics.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3. Diachronic.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4. Synchronic.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5. Humanitarian. 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1) </a:t>
            </a:r>
            <a:r>
              <a:rPr lang="en-US" dirty="0" smtClean="0"/>
              <a:t>a </a:t>
            </a:r>
            <a:r>
              <a:rPr lang="en-US" dirty="0"/>
              <a:t>linguist is someone who studies foreign languages or can speak them very well (Cambridge Dictionary)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2) a </a:t>
            </a:r>
            <a:r>
              <a:rPr lang="en-US" dirty="0"/>
              <a:t>linguist is </a:t>
            </a:r>
            <a:r>
              <a:rPr lang="en-US" dirty="0" smtClean="0"/>
              <a:t>someone </a:t>
            </a:r>
            <a:r>
              <a:rPr lang="en-US" dirty="0"/>
              <a:t>who teaches or studies </a:t>
            </a:r>
            <a:r>
              <a:rPr lang="en-US" dirty="0" smtClean="0"/>
              <a:t>linguistics (Cambridge Dictionary)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1984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Lecture 1</a:t>
            </a:r>
          </a:p>
          <a:p>
            <a:pPr algn="ctr">
              <a:buNone/>
            </a:pPr>
            <a:r>
              <a:rPr lang="en-US" sz="8000" b="1" cap="all" dirty="0"/>
              <a:t>Linguistics as a </a:t>
            </a:r>
            <a:r>
              <a:rPr lang="en-US" sz="8000" b="1" cap="all" dirty="0" smtClean="0"/>
              <a:t>science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Questions </a:t>
            </a:r>
            <a:r>
              <a:rPr lang="en-US" b="1" i="1" dirty="0">
                <a:solidFill>
                  <a:srgbClr val="FF0000"/>
                </a:solidFill>
              </a:rPr>
              <a:t>to </a:t>
            </a:r>
            <a:r>
              <a:rPr lang="en-US" b="1" i="1" dirty="0" smtClean="0">
                <a:solidFill>
                  <a:srgbClr val="FF0000"/>
                </a:solidFill>
              </a:rPr>
              <a:t>discuss</a:t>
            </a:r>
            <a:endParaRPr lang="ru-RU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smtClean="0"/>
              <a:t>What is linguistics?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smtClean="0"/>
              <a:t>Is linguistics a </a:t>
            </a:r>
            <a:r>
              <a:rPr lang="en-US" dirty="0"/>
              <a:t>humanitarian </a:t>
            </a:r>
            <a:r>
              <a:rPr lang="en-US" dirty="0" smtClean="0"/>
              <a:t>science</a:t>
            </a:r>
            <a:r>
              <a:rPr lang="en-US" dirty="0"/>
              <a:t>?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3. Branches of </a:t>
            </a:r>
            <a:r>
              <a:rPr lang="en-US" dirty="0" smtClean="0"/>
              <a:t>linguistics.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4542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Question 1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8000" dirty="0" smtClean="0">
                <a:solidFill>
                  <a:srgbClr val="FF0000"/>
                </a:solidFill>
              </a:rPr>
              <a:t>What </a:t>
            </a:r>
            <a:r>
              <a:rPr lang="en-US" sz="8000" dirty="0">
                <a:solidFill>
                  <a:srgbClr val="FF0000"/>
                </a:solidFill>
              </a:rPr>
              <a:t>is linguistics? </a:t>
            </a:r>
            <a:endParaRPr lang="ru-RU" sz="8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1604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just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en-US" b="1" dirty="0"/>
              <a:t>Linguistics</a:t>
            </a:r>
            <a:r>
              <a:rPr lang="en-US" dirty="0"/>
              <a:t> is the study of natural human language, its structure, functions, historical development, classification, etc.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Practical aims of linguistics:</a:t>
            </a:r>
          </a:p>
          <a:p>
            <a:pPr>
              <a:buFontTx/>
              <a:buChar char="-"/>
            </a:pPr>
            <a:r>
              <a:rPr lang="en-US" dirty="0"/>
              <a:t>to develop machine translation systems,</a:t>
            </a:r>
          </a:p>
          <a:p>
            <a:pPr>
              <a:buFontTx/>
              <a:buChar char="-"/>
            </a:pPr>
            <a:r>
              <a:rPr lang="en-US" dirty="0"/>
              <a:t>to compile dictionaries, </a:t>
            </a:r>
          </a:p>
          <a:p>
            <a:pPr>
              <a:buFontTx/>
              <a:buChar char="-"/>
            </a:pPr>
            <a:r>
              <a:rPr lang="en-US" dirty="0"/>
              <a:t>to develop methods of teaching foreign languages,</a:t>
            </a:r>
          </a:p>
          <a:p>
            <a:pPr>
              <a:buFontTx/>
              <a:buChar char="-"/>
            </a:pPr>
            <a:r>
              <a:rPr lang="en-US" dirty="0"/>
              <a:t>to optimize communication between people and peoples, etc.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544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r>
              <a:rPr lang="en-US" sz="4000" dirty="0" smtClean="0"/>
              <a:t>Thus</a:t>
            </a:r>
            <a:r>
              <a:rPr lang="en-US" sz="4000" dirty="0"/>
              <a:t>, the </a:t>
            </a:r>
            <a:r>
              <a:rPr lang="en-US" sz="4000" b="1" dirty="0"/>
              <a:t>object</a:t>
            </a:r>
            <a:r>
              <a:rPr lang="en-US" sz="4000" dirty="0"/>
              <a:t> of linguistics is </a:t>
            </a:r>
            <a:r>
              <a:rPr lang="en-US" sz="4000" u="sng" dirty="0"/>
              <a:t>natural human language</a:t>
            </a:r>
            <a:r>
              <a:rPr lang="en-US" sz="4000" dirty="0"/>
              <a:t>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292559-862D-4053-AB6C-1321AD0CBAE0}"/>
</file>

<file path=customXml/itemProps2.xml><?xml version="1.0" encoding="utf-8"?>
<ds:datastoreItem xmlns:ds="http://schemas.openxmlformats.org/officeDocument/2006/customXml" ds:itemID="{9F53E4BA-7551-4277-B11B-95D8A1E256F8}"/>
</file>

<file path=customXml/itemProps3.xml><?xml version="1.0" encoding="utf-8"?>
<ds:datastoreItem xmlns:ds="http://schemas.openxmlformats.org/officeDocument/2006/customXml" ds:itemID="{6E32AA34-987F-4DBB-98C9-A29E09D95175}"/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939</Words>
  <Application>Microsoft Office PowerPoint</Application>
  <PresentationFormat>Экран (4:3)</PresentationFormat>
  <Paragraphs>109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3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Question 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Internal linguistics vs. External linguistics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Оксана</cp:lastModifiedBy>
  <cp:revision>53</cp:revision>
  <dcterms:created xsi:type="dcterms:W3CDTF">2019-09-01T08:37:24Z</dcterms:created>
  <dcterms:modified xsi:type="dcterms:W3CDTF">2022-02-12T21:35:09Z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