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41.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0" r:id="rId2"/>
    <p:sldId id="359" r:id="rId3"/>
    <p:sldId id="283" r:id="rId4"/>
    <p:sldId id="258" r:id="rId5"/>
    <p:sldId id="303" r:id="rId6"/>
    <p:sldId id="299" r:id="rId7"/>
    <p:sldId id="300" r:id="rId8"/>
    <p:sldId id="301" r:id="rId9"/>
    <p:sldId id="302" r:id="rId10"/>
    <p:sldId id="307" r:id="rId11"/>
    <p:sldId id="361" r:id="rId12"/>
    <p:sldId id="308" r:id="rId13"/>
    <p:sldId id="309" r:id="rId14"/>
    <p:sldId id="310" r:id="rId15"/>
    <p:sldId id="311" r:id="rId16"/>
    <p:sldId id="312" r:id="rId17"/>
    <p:sldId id="313" r:id="rId18"/>
    <p:sldId id="314" r:id="rId19"/>
    <p:sldId id="315" r:id="rId20"/>
    <p:sldId id="317" r:id="rId21"/>
    <p:sldId id="316" r:id="rId22"/>
    <p:sldId id="318" r:id="rId23"/>
    <p:sldId id="319" r:id="rId24"/>
    <p:sldId id="362" r:id="rId25"/>
    <p:sldId id="363" r:id="rId26"/>
    <p:sldId id="364" r:id="rId27"/>
    <p:sldId id="366" r:id="rId28"/>
    <p:sldId id="365" r:id="rId29"/>
    <p:sldId id="367" r:id="rId30"/>
    <p:sldId id="368" r:id="rId31"/>
    <p:sldId id="369" r:id="rId32"/>
    <p:sldId id="370" r:id="rId33"/>
    <p:sldId id="371" r:id="rId34"/>
    <p:sldId id="372" r:id="rId35"/>
    <p:sldId id="321" r:id="rId36"/>
    <p:sldId id="322" r:id="rId37"/>
    <p:sldId id="324" r:id="rId38"/>
    <p:sldId id="323" r:id="rId39"/>
    <p:sldId id="325" r:id="rId40"/>
    <p:sldId id="326" r:id="rId41"/>
    <p:sldId id="334" r:id="rId42"/>
    <p:sldId id="327" r:id="rId43"/>
    <p:sldId id="328" r:id="rId44"/>
    <p:sldId id="329" r:id="rId45"/>
    <p:sldId id="330" r:id="rId46"/>
    <p:sldId id="331" r:id="rId47"/>
    <p:sldId id="332" r:id="rId48"/>
    <p:sldId id="333" r:id="rId49"/>
    <p:sldId id="284" r:id="rId50"/>
    <p:sldId id="271" r:id="rId51"/>
    <p:sldId id="335" r:id="rId52"/>
    <p:sldId id="336" r:id="rId53"/>
    <p:sldId id="270" r:id="rId54"/>
    <p:sldId id="337" r:id="rId55"/>
    <p:sldId id="338" r:id="rId56"/>
    <p:sldId id="339" r:id="rId57"/>
    <p:sldId id="340" r:id="rId58"/>
    <p:sldId id="341" r:id="rId59"/>
    <p:sldId id="342" r:id="rId60"/>
    <p:sldId id="344" r:id="rId61"/>
    <p:sldId id="373" r:id="rId62"/>
    <p:sldId id="377" r:id="rId63"/>
    <p:sldId id="381" r:id="rId64"/>
    <p:sldId id="382" r:id="rId65"/>
    <p:sldId id="383" r:id="rId66"/>
    <p:sldId id="378" r:id="rId67"/>
    <p:sldId id="385" r:id="rId68"/>
    <p:sldId id="379" r:id="rId69"/>
    <p:sldId id="374" r:id="rId70"/>
    <p:sldId id="384" r:id="rId71"/>
    <p:sldId id="375" r:id="rId72"/>
    <p:sldId id="376" r:id="rId73"/>
    <p:sldId id="380" r:id="rId74"/>
    <p:sldId id="345" r:id="rId75"/>
    <p:sldId id="346" r:id="rId76"/>
    <p:sldId id="386" r:id="rId77"/>
    <p:sldId id="356" r:id="rId78"/>
    <p:sldId id="357" r:id="rId79"/>
    <p:sldId id="387" r:id="rId80"/>
    <p:sldId id="391" r:id="rId81"/>
    <p:sldId id="392" r:id="rId82"/>
    <p:sldId id="393" r:id="rId83"/>
    <p:sldId id="388" r:id="rId84"/>
    <p:sldId id="389" r:id="rId85"/>
    <p:sldId id="390" r:id="rId86"/>
    <p:sldId id="352" r:id="rId87"/>
    <p:sldId id="353" r:id="rId88"/>
    <p:sldId id="354" r:id="rId89"/>
    <p:sldId id="355" r:id="rId90"/>
    <p:sldId id="265"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1DC59-10B6-4623-AA18-1B5365A6AD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571480"/>
            <a:ext cx="7786742" cy="5715040"/>
          </a:xfrm>
        </p:spPr>
        <p:style>
          <a:lnRef idx="1">
            <a:schemeClr val="accent2"/>
          </a:lnRef>
          <a:fillRef idx="2">
            <a:schemeClr val="accent2"/>
          </a:fillRef>
          <a:effectRef idx="1">
            <a:schemeClr val="accent2"/>
          </a:effectRef>
          <a:fontRef idx="minor">
            <a:schemeClr val="dk1"/>
          </a:fontRef>
        </p:style>
        <p:txBody>
          <a:bodyPr>
            <a:normAutofit/>
          </a:bodyPr>
          <a:lstStyle/>
          <a:p>
            <a:endParaRPr lang="en-US" dirty="0" smtClean="0">
              <a:latin typeface="Times New Roman" pitchFamily="18" charset="0"/>
              <a:cs typeface="Times New Roman" pitchFamily="18" charset="0"/>
            </a:endParaRPr>
          </a:p>
          <a:p>
            <a:r>
              <a:rPr lang="en-US" sz="3000" i="1" dirty="0" smtClean="0">
                <a:solidFill>
                  <a:schemeClr val="tx1"/>
                </a:solidFill>
                <a:latin typeface="Times New Roman" pitchFamily="18" charset="0"/>
                <a:cs typeface="Times New Roman" pitchFamily="18" charset="0"/>
              </a:rPr>
              <a:t>Our course is </a:t>
            </a:r>
            <a:r>
              <a:rPr lang="en-US" sz="10000" i="1" dirty="0" smtClean="0">
                <a:solidFill>
                  <a:srgbClr val="00B050"/>
                </a:solidFill>
                <a:latin typeface="Times New Roman" pitchFamily="18" charset="0"/>
                <a:cs typeface="Times New Roman" pitchFamily="18" charset="0"/>
              </a:rPr>
              <a:t>Linguistics</a:t>
            </a:r>
            <a:r>
              <a:rPr lang="ru-RU" sz="10000" i="1" dirty="0" smtClean="0">
                <a:solidFill>
                  <a:srgbClr val="00B050"/>
                </a:solidFill>
                <a:latin typeface="Times New Roman" pitchFamily="18" charset="0"/>
                <a:cs typeface="Times New Roman" pitchFamily="18" charset="0"/>
              </a:rPr>
              <a:t> </a:t>
            </a:r>
            <a:r>
              <a:rPr lang="en-US" sz="10000" i="1" dirty="0" smtClean="0">
                <a:solidFill>
                  <a:srgbClr val="00B050"/>
                </a:solidFill>
                <a:latin typeface="Times New Roman" pitchFamily="18" charset="0"/>
                <a:cs typeface="Times New Roman" pitchFamily="18" charset="0"/>
              </a:rPr>
              <a:t>of discourse</a:t>
            </a:r>
          </a:p>
          <a:p>
            <a:endParaRPr lang="ru-RU" sz="100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87407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500" b="1" dirty="0" smtClean="0"/>
              <a:t>a sentence!!!! </a:t>
            </a:r>
          </a:p>
          <a:p>
            <a:pPr marL="0" indent="0">
              <a:buNone/>
            </a:pPr>
            <a:endParaRPr lang="en-US" dirty="0"/>
          </a:p>
        </p:txBody>
      </p:sp>
    </p:spTree>
    <p:extLst>
      <p:ext uri="{BB962C8B-B14F-4D97-AF65-F5344CB8AC3E}">
        <p14:creationId xmlns:p14="http://schemas.microsoft.com/office/powerpoint/2010/main" val="102365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i="1" dirty="0" smtClean="0"/>
              <a:t>It </a:t>
            </a:r>
            <a:r>
              <a:rPr lang="en-US" b="1" i="1" dirty="0"/>
              <a:t>is sentences that we use for </a:t>
            </a:r>
            <a:r>
              <a:rPr lang="en-US" b="1" i="1" dirty="0" smtClean="0"/>
              <a:t>communication. </a:t>
            </a:r>
            <a:endParaRPr lang="ru-RU" b="1" i="1" dirty="0"/>
          </a:p>
          <a:p>
            <a:pPr marL="0" indent="0">
              <a:buNone/>
            </a:pPr>
            <a:endParaRPr lang="ru-RU" dirty="0"/>
          </a:p>
        </p:txBody>
      </p:sp>
    </p:spTree>
    <p:extLst>
      <p:ext uri="{BB962C8B-B14F-4D97-AF65-F5344CB8AC3E}">
        <p14:creationId xmlns:p14="http://schemas.microsoft.com/office/powerpoint/2010/main" val="325579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lstStyle/>
          <a:p>
            <a:pPr marL="0" indent="0">
              <a:buNone/>
            </a:pPr>
            <a:endParaRPr lang="en-US" dirty="0" smtClean="0"/>
          </a:p>
          <a:p>
            <a:pPr marL="0" indent="0">
              <a:buNone/>
            </a:pPr>
            <a:endParaRPr lang="en-US" dirty="0"/>
          </a:p>
          <a:p>
            <a:pPr marL="0" indent="0" algn="ctr">
              <a:buNone/>
            </a:pPr>
            <a:r>
              <a:rPr lang="en-US" dirty="0" smtClean="0"/>
              <a:t>The </a:t>
            </a:r>
            <a:r>
              <a:rPr lang="en-US" dirty="0"/>
              <a:t>meaning (the function) of the sentence depends on a particular speech situation. </a:t>
            </a:r>
            <a:endParaRPr lang="ru-RU" dirty="0"/>
          </a:p>
          <a:p>
            <a:pPr marL="0" indent="0">
              <a:buNone/>
            </a:pPr>
            <a:endParaRPr lang="ru-RU" dirty="0"/>
          </a:p>
        </p:txBody>
      </p:sp>
    </p:spTree>
    <p:extLst>
      <p:ext uri="{BB962C8B-B14F-4D97-AF65-F5344CB8AC3E}">
        <p14:creationId xmlns:p14="http://schemas.microsoft.com/office/powerpoint/2010/main" val="232971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lgn="ctr">
              <a:buNone/>
            </a:pPr>
            <a:endParaRPr lang="en-US" dirty="0" smtClean="0"/>
          </a:p>
          <a:p>
            <a:pPr marL="0" indent="0" algn="ctr">
              <a:buNone/>
            </a:pPr>
            <a:endParaRPr lang="en-US" dirty="0"/>
          </a:p>
          <a:p>
            <a:pPr marL="0" indent="0" algn="ctr">
              <a:buNone/>
            </a:pPr>
            <a:r>
              <a:rPr lang="en-US" sz="7000" dirty="0" smtClean="0"/>
              <a:t>For </a:t>
            </a:r>
            <a:r>
              <a:rPr lang="en-US" sz="7000" dirty="0"/>
              <a:t>example</a:t>
            </a:r>
            <a:endParaRPr lang="ru-RU" sz="7000" dirty="0"/>
          </a:p>
        </p:txBody>
      </p:sp>
    </p:spTree>
    <p:extLst>
      <p:ext uri="{BB962C8B-B14F-4D97-AF65-F5344CB8AC3E}">
        <p14:creationId xmlns:p14="http://schemas.microsoft.com/office/powerpoint/2010/main" val="10620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0" algn="ctr">
              <a:buNone/>
            </a:pPr>
            <a:endParaRPr lang="en-US" sz="7000" dirty="0" smtClean="0">
              <a:solidFill>
                <a:schemeClr val="tx2">
                  <a:lumMod val="60000"/>
                  <a:lumOff val="40000"/>
                </a:schemeClr>
              </a:solidFill>
            </a:endParaRPr>
          </a:p>
          <a:p>
            <a:pPr marL="0" indent="0" algn="ctr">
              <a:buNone/>
            </a:pPr>
            <a:r>
              <a:rPr lang="en-US" sz="7000" dirty="0" smtClean="0">
                <a:solidFill>
                  <a:schemeClr val="tx2">
                    <a:lumMod val="60000"/>
                    <a:lumOff val="40000"/>
                  </a:schemeClr>
                </a:solidFill>
              </a:rPr>
              <a:t>"</a:t>
            </a:r>
            <a:r>
              <a:rPr lang="en-US" sz="7000" i="1" dirty="0">
                <a:solidFill>
                  <a:schemeClr val="tx2">
                    <a:lumMod val="60000"/>
                    <a:lumOff val="40000"/>
                  </a:schemeClr>
                </a:solidFill>
              </a:rPr>
              <a:t>Why did you do this?”</a:t>
            </a:r>
            <a:endParaRPr lang="ru-RU" sz="7000" dirty="0">
              <a:solidFill>
                <a:schemeClr val="tx2">
                  <a:lumMod val="60000"/>
                  <a:lumOff val="40000"/>
                </a:schemeClr>
              </a:solidFill>
            </a:endParaRPr>
          </a:p>
        </p:txBody>
      </p:sp>
    </p:spTree>
    <p:extLst>
      <p:ext uri="{BB962C8B-B14F-4D97-AF65-F5344CB8AC3E}">
        <p14:creationId xmlns:p14="http://schemas.microsoft.com/office/powerpoint/2010/main" val="37349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1216" y="548680"/>
            <a:ext cx="8229600" cy="5505475"/>
          </a:xfrm>
        </p:spPr>
        <p:txBody>
          <a:bodyPr/>
          <a:lstStyle/>
          <a:p>
            <a:pPr marL="0" indent="0" algn="ctr">
              <a:buNone/>
            </a:pPr>
            <a:r>
              <a:rPr lang="en-US" i="1" dirty="0"/>
              <a:t>Why did you do this</a:t>
            </a:r>
            <a:r>
              <a:rPr lang="en-US" i="1" dirty="0" smtClean="0"/>
              <a:t>?</a:t>
            </a:r>
          </a:p>
          <a:p>
            <a:pPr marL="0" indent="0">
              <a:buNone/>
            </a:pPr>
            <a:endParaRPr lang="en-US" i="1" dirty="0"/>
          </a:p>
          <a:p>
            <a:pPr marL="0" indent="0">
              <a:buNone/>
            </a:pPr>
            <a:endParaRPr lang="ru-RU" dirty="0"/>
          </a:p>
        </p:txBody>
      </p:sp>
      <p:pic>
        <p:nvPicPr>
          <p:cNvPr id="1026" name="Picture 2" descr="https://w7.pngwing.com/pngs/534/528/png-transparent-thinking-emoji-illustration-emojipedia-sticker-emoticon-thinking-face-people-computer-wallpa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28799"/>
            <a:ext cx="4392488" cy="41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2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707424"/>
            <a:ext cx="8229600" cy="2457880"/>
          </a:xfrm>
        </p:spPr>
        <p:txBody>
          <a:bodyPr/>
          <a:lstStyle/>
          <a:p>
            <a:pPr marL="0" indent="0" algn="ctr">
              <a:buNone/>
            </a:pPr>
            <a:endParaRPr lang="en-US" i="1" dirty="0"/>
          </a:p>
          <a:p>
            <a:pPr marL="0" indent="0" algn="ctr">
              <a:buNone/>
            </a:pPr>
            <a:endParaRPr lang="ru-RU" dirty="0"/>
          </a:p>
        </p:txBody>
      </p:sp>
      <p:pic>
        <p:nvPicPr>
          <p:cNvPr id="2050" name="Picture 2" descr="https://avatarfiles.alphacoders.com/163/163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74515"/>
            <a:ext cx="5042247" cy="36658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75655" y="974098"/>
            <a:ext cx="6050359" cy="861774"/>
          </a:xfrm>
          <a:prstGeom prst="rect">
            <a:avLst/>
          </a:prstGeom>
        </p:spPr>
        <p:txBody>
          <a:bodyPr wrap="square">
            <a:spAutoFit/>
          </a:bodyPr>
          <a:lstStyle/>
          <a:p>
            <a:pPr algn="ctr"/>
            <a:r>
              <a:rPr lang="en-US" sz="5000" b="1" i="1" dirty="0"/>
              <a:t>Why did you do this?</a:t>
            </a:r>
          </a:p>
        </p:txBody>
      </p:sp>
    </p:spTree>
    <p:extLst>
      <p:ext uri="{BB962C8B-B14F-4D97-AF65-F5344CB8AC3E}">
        <p14:creationId xmlns:p14="http://schemas.microsoft.com/office/powerpoint/2010/main" val="127959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88640"/>
            <a:ext cx="7546032" cy="5894115"/>
          </a:xfrm>
        </p:spPr>
        <p:txBody>
          <a:bodyPr/>
          <a:lstStyle/>
          <a:p>
            <a:pPr marL="0" indent="0" algn="ctr">
              <a:buNone/>
            </a:pPr>
            <a:r>
              <a:rPr lang="en-US" dirty="0" smtClean="0"/>
              <a:t>Why did you do this?</a:t>
            </a:r>
          </a:p>
          <a:p>
            <a:pPr marL="0" indent="0">
              <a:buNone/>
            </a:pPr>
            <a:endParaRPr lang="ru-RU" dirty="0"/>
          </a:p>
        </p:txBody>
      </p:sp>
      <p:pic>
        <p:nvPicPr>
          <p:cNvPr id="4098" name="Picture 2" descr="https://i.pinimg.com/736x/e0/6c/4b/e06c4bc58b653ee9b5743566a3dcc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32941"/>
            <a:ext cx="4850160" cy="44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61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1216" y="548680"/>
            <a:ext cx="8229600" cy="5505475"/>
          </a:xfrm>
        </p:spPr>
        <p:txBody>
          <a:bodyPr/>
          <a:lstStyle/>
          <a:p>
            <a:pPr marL="0" indent="0" algn="ctr">
              <a:buNone/>
            </a:pPr>
            <a:r>
              <a:rPr lang="en-US" i="1" dirty="0"/>
              <a:t>Why did you do this</a:t>
            </a:r>
            <a:r>
              <a:rPr lang="en-US" i="1" dirty="0" smtClean="0"/>
              <a:t>?</a:t>
            </a:r>
          </a:p>
          <a:p>
            <a:pPr marL="0" indent="0">
              <a:buNone/>
            </a:pPr>
            <a:endParaRPr lang="en-US" i="1" dirty="0"/>
          </a:p>
          <a:p>
            <a:pPr marL="0" indent="0">
              <a:buNone/>
            </a:pPr>
            <a:endParaRPr lang="ru-RU" dirty="0"/>
          </a:p>
        </p:txBody>
      </p:sp>
      <p:pic>
        <p:nvPicPr>
          <p:cNvPr id="3076" name="Picture 4" descr="https://img2.freepng.ru/20190706/qoh/kisspng-emoticon-emoji-smiley-portable-network-graphics-cl-5d2168f4856432.9496580715624706445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91" y="1268760"/>
            <a:ext cx="85725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4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lgn="ctr">
              <a:buNone/>
            </a:pPr>
            <a:r>
              <a:rPr lang="en-US" dirty="0" smtClean="0"/>
              <a:t>Why did you do this?</a:t>
            </a:r>
          </a:p>
          <a:p>
            <a:pPr marL="0" indent="0">
              <a:buNone/>
            </a:pPr>
            <a:endParaRPr lang="ru-RU" dirty="0"/>
          </a:p>
        </p:txBody>
      </p:sp>
      <p:pic>
        <p:nvPicPr>
          <p:cNvPr id="5" name="Рисунок 4" descr="https://pro2-bar-s3-cdn-cf6.myportfolio.com/b313295ee376d0038dfe3d318fa34622/ab1cbf51-3411-4dd1-afc3-470e7c693211_car_4x3.jpg?h=7ad331ccbd66324faf6659fbd25bc2a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68760"/>
            <a:ext cx="6264696" cy="4608512"/>
          </a:xfrm>
          <a:prstGeom prst="rect">
            <a:avLst/>
          </a:prstGeom>
          <a:noFill/>
          <a:ln>
            <a:noFill/>
          </a:ln>
        </p:spPr>
      </p:pic>
    </p:spTree>
    <p:extLst>
      <p:ext uri="{BB962C8B-B14F-4D97-AF65-F5344CB8AC3E}">
        <p14:creationId xmlns:p14="http://schemas.microsoft.com/office/powerpoint/2010/main" val="122767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571480"/>
            <a:ext cx="7786742" cy="571504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Lecture</a:t>
            </a:r>
            <a:r>
              <a:rPr lang="ru-RU" sz="4000" smtClean="0">
                <a:latin typeface="Times New Roman" pitchFamily="18" charset="0"/>
                <a:cs typeface="Times New Roman" pitchFamily="18" charset="0"/>
              </a:rPr>
              <a:t> </a:t>
            </a:r>
            <a:r>
              <a:rPr lang="ru-RU" sz="4000" smtClean="0">
                <a:latin typeface="Times New Roman" pitchFamily="18" charset="0"/>
                <a:cs typeface="Times New Roman" pitchFamily="18" charset="0"/>
              </a:rPr>
              <a:t>5-6</a:t>
            </a:r>
            <a:endParaRPr lang="en-US" sz="4000" b="1" i="1" dirty="0" smtClean="0">
              <a:solidFill>
                <a:srgbClr val="00B050"/>
              </a:solidFill>
              <a:latin typeface="Times New Roman" pitchFamily="18" charset="0"/>
              <a:cs typeface="Times New Roman" pitchFamily="18" charset="0"/>
            </a:endParaRPr>
          </a:p>
          <a:p>
            <a:endParaRPr lang="en-US" sz="5000" b="1" i="1" dirty="0" smtClean="0">
              <a:solidFill>
                <a:srgbClr val="00B050"/>
              </a:solidFill>
              <a:latin typeface="Times New Roman" pitchFamily="18" charset="0"/>
              <a:cs typeface="Times New Roman" pitchFamily="18" charset="0"/>
            </a:endParaRPr>
          </a:p>
          <a:p>
            <a:r>
              <a:rPr lang="en-US" sz="5000" b="1" i="1" dirty="0" smtClean="0">
                <a:solidFill>
                  <a:srgbClr val="00B050"/>
                </a:solidFill>
                <a:latin typeface="Times New Roman" pitchFamily="18" charset="0"/>
                <a:cs typeface="Times New Roman" pitchFamily="18" charset="0"/>
              </a:rPr>
              <a:t>BASIC UNITS </a:t>
            </a:r>
          </a:p>
          <a:p>
            <a:r>
              <a:rPr lang="en-US" sz="5000" b="1" i="1" dirty="0" smtClean="0">
                <a:solidFill>
                  <a:srgbClr val="00B050"/>
                </a:solidFill>
                <a:latin typeface="Times New Roman" pitchFamily="18" charset="0"/>
                <a:cs typeface="Times New Roman" pitchFamily="18" charset="0"/>
              </a:rPr>
              <a:t>OF DISCOURSE</a:t>
            </a:r>
          </a:p>
          <a:p>
            <a:endParaRPr lang="ru-RU" sz="100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376686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lgn="ctr">
              <a:buNone/>
            </a:pPr>
            <a:r>
              <a:rPr lang="en-US" i="1" dirty="0"/>
              <a:t>Why did you do this?</a:t>
            </a:r>
            <a:r>
              <a:rPr lang="en-US" dirty="0"/>
              <a:t> </a:t>
            </a:r>
            <a:endParaRPr lang="en-US" dirty="0" smtClean="0"/>
          </a:p>
          <a:p>
            <a:pPr marL="0" indent="0">
              <a:buNone/>
            </a:pPr>
            <a:endParaRPr lang="ru-RU" dirty="0"/>
          </a:p>
        </p:txBody>
      </p:sp>
      <p:pic>
        <p:nvPicPr>
          <p:cNvPr id="5" name="Рисунок 4" descr="https://a.d-cd.net/n-AAAgKdKuA-960.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5328592" cy="4680520"/>
          </a:xfrm>
          <a:prstGeom prst="rect">
            <a:avLst/>
          </a:prstGeom>
          <a:noFill/>
          <a:ln>
            <a:noFill/>
          </a:ln>
        </p:spPr>
      </p:pic>
    </p:spTree>
    <p:extLst>
      <p:ext uri="{BB962C8B-B14F-4D97-AF65-F5344CB8AC3E}">
        <p14:creationId xmlns:p14="http://schemas.microsoft.com/office/powerpoint/2010/main" val="396292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4"/>
            <a:ext cx="8280919" cy="6747819"/>
          </a:xfrm>
        </p:spPr>
        <p:txBody>
          <a:bodyPr/>
          <a:lstStyle/>
          <a:p>
            <a:pPr marL="0" indent="0" algn="ctr">
              <a:buNone/>
            </a:pPr>
            <a:r>
              <a:rPr lang="en-US" i="1" dirty="0"/>
              <a:t>Why did you do this</a:t>
            </a:r>
            <a:r>
              <a:rPr lang="en-US" i="1" dirty="0" smtClean="0"/>
              <a:t>?</a:t>
            </a:r>
          </a:p>
          <a:p>
            <a:pPr marL="0" indent="0">
              <a:buNone/>
            </a:pPr>
            <a:endParaRPr lang="en-US" i="1" dirty="0"/>
          </a:p>
          <a:p>
            <a:pPr marL="0" indent="0">
              <a:buNone/>
            </a:pPr>
            <a:endParaRPr lang="ru-RU" dirty="0"/>
          </a:p>
        </p:txBody>
      </p:sp>
      <p:pic>
        <p:nvPicPr>
          <p:cNvPr id="7" name="Picture 4" descr="https://cdn.clipart.email/5d3fafe76db121b9cdae8f387e6a1aa7_emoji-emojis-emojisticker-shh-shhemoji-sticker-stickers-shh-_860-9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489654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3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lgn="ctr">
              <a:buNone/>
            </a:pPr>
            <a:r>
              <a:rPr lang="en-US" dirty="0" smtClean="0"/>
              <a:t>Why did you this?</a:t>
            </a:r>
          </a:p>
          <a:p>
            <a:pPr marL="0" indent="0">
              <a:buNone/>
            </a:pPr>
            <a:endParaRPr lang="ru-RU" dirty="0"/>
          </a:p>
        </p:txBody>
      </p:sp>
      <p:pic>
        <p:nvPicPr>
          <p:cNvPr id="4" name="Рисунок 3" descr="https://static1.bigstockphoto.com/2/5/4/large1500/452416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052736"/>
            <a:ext cx="5184576" cy="5256584"/>
          </a:xfrm>
          <a:prstGeom prst="rect">
            <a:avLst/>
          </a:prstGeom>
          <a:noFill/>
          <a:ln>
            <a:noFill/>
          </a:ln>
        </p:spPr>
      </p:pic>
    </p:spTree>
    <p:extLst>
      <p:ext uri="{BB962C8B-B14F-4D97-AF65-F5344CB8AC3E}">
        <p14:creationId xmlns:p14="http://schemas.microsoft.com/office/powerpoint/2010/main" val="312174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Why did you do this?</a:t>
            </a:r>
            <a:endParaRPr lang="ru-RU" dirty="0"/>
          </a:p>
        </p:txBody>
      </p:sp>
      <p:pic>
        <p:nvPicPr>
          <p:cNvPr id="8194" name="Picture 2" descr="http://1.bp.blogspot.com/-glvc7dCXY50/U8lvvRGhIDI/AAAAAAAAKfA/41CbG9Kg5SU/s1600/helloo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1958181"/>
            <a:ext cx="428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9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Why did you do this?</a:t>
            </a:r>
            <a:endParaRPr lang="ru-RU" dirty="0"/>
          </a:p>
        </p:txBody>
      </p:sp>
      <p:sp>
        <p:nvSpPr>
          <p:cNvPr id="3" name="Объект 2"/>
          <p:cNvSpPr>
            <a:spLocks noGrp="1"/>
          </p:cNvSpPr>
          <p:nvPr>
            <p:ph idx="1"/>
          </p:nvPr>
        </p:nvSpPr>
        <p:spPr/>
        <p:txBody>
          <a:bodyPr/>
          <a:lstStyle/>
          <a:p>
            <a:pPr>
              <a:buFontTx/>
              <a:buChar char="-"/>
            </a:pPr>
            <a:r>
              <a:rPr lang="en-US" dirty="0" smtClean="0"/>
              <a:t>A question</a:t>
            </a:r>
          </a:p>
          <a:p>
            <a:pPr>
              <a:buFontTx/>
              <a:buChar char="-"/>
            </a:pPr>
            <a:r>
              <a:rPr lang="en-US" dirty="0" smtClean="0"/>
              <a:t>A surprise</a:t>
            </a:r>
          </a:p>
          <a:p>
            <a:pPr>
              <a:buFontTx/>
              <a:buChar char="-"/>
            </a:pPr>
            <a:r>
              <a:rPr lang="en-US" dirty="0" smtClean="0"/>
              <a:t>A threat </a:t>
            </a:r>
          </a:p>
          <a:p>
            <a:pPr>
              <a:buFontTx/>
              <a:buChar char="-"/>
            </a:pPr>
            <a:r>
              <a:rPr lang="en-US" dirty="0" smtClean="0"/>
              <a:t>Advice</a:t>
            </a:r>
          </a:p>
          <a:p>
            <a:pPr>
              <a:buFontTx/>
              <a:buChar char="-"/>
            </a:pPr>
            <a:r>
              <a:rPr lang="en-US" dirty="0" smtClean="0"/>
              <a:t>Warning </a:t>
            </a:r>
          </a:p>
          <a:p>
            <a:pPr marL="0" indent="0">
              <a:buNone/>
            </a:pPr>
            <a:r>
              <a:rPr lang="en-US" dirty="0"/>
              <a:t> </a:t>
            </a:r>
            <a:r>
              <a:rPr lang="en-US" dirty="0" smtClean="0"/>
              <a:t>    etc., etc., etc.</a:t>
            </a:r>
          </a:p>
          <a:p>
            <a:pPr>
              <a:buFontTx/>
              <a:buChar char="-"/>
            </a:pPr>
            <a:endParaRPr lang="en-US" dirty="0" smtClean="0"/>
          </a:p>
          <a:p>
            <a:pPr>
              <a:buFontTx/>
              <a:buChar char="-"/>
            </a:pPr>
            <a:endParaRPr lang="ru-RU" dirty="0"/>
          </a:p>
        </p:txBody>
      </p:sp>
    </p:spTree>
    <p:extLst>
      <p:ext uri="{BB962C8B-B14F-4D97-AF65-F5344CB8AC3E}">
        <p14:creationId xmlns:p14="http://schemas.microsoft.com/office/powerpoint/2010/main" val="228615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457200" algn="just">
              <a:buNone/>
            </a:pPr>
            <a:endParaRPr lang="en-US" i="1" dirty="0" smtClean="0"/>
          </a:p>
          <a:p>
            <a:pPr marL="0" indent="457200" algn="just">
              <a:buNone/>
            </a:pPr>
            <a:r>
              <a:rPr lang="en-US" i="1" dirty="0" smtClean="0"/>
              <a:t>To interpret a sentence in a proper way, we should take into account the participants of the communication, their intentions, the time and place of the communication and other factors.</a:t>
            </a:r>
            <a:endParaRPr lang="ru-RU" i="1" dirty="0"/>
          </a:p>
        </p:txBody>
      </p:sp>
    </p:spTree>
    <p:extLst>
      <p:ext uri="{BB962C8B-B14F-4D97-AF65-F5344CB8AC3E}">
        <p14:creationId xmlns:p14="http://schemas.microsoft.com/office/powerpoint/2010/main" val="234097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Your hair is so long. </a:t>
            </a:r>
            <a:endParaRPr lang="ru-RU" dirty="0"/>
          </a:p>
        </p:txBody>
      </p:sp>
      <p:pic>
        <p:nvPicPr>
          <p:cNvPr id="2050" name="Picture 2" descr="https://banner2.cleanpng.com/20181202/plo/kisspng-hair-clipper-hairdresser-beauty-parlour-clip-art-h-clipartist-net-ampquot-black-5c047a54cf7ad3.930009341543797332849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1" y="1600200"/>
            <a:ext cx="4392488" cy="49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4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Your hair is so long. </a:t>
            </a:r>
            <a:endParaRPr lang="ru-RU" dirty="0"/>
          </a:p>
        </p:txBody>
      </p:sp>
      <p:pic>
        <p:nvPicPr>
          <p:cNvPr id="4098" name="Picture 2" descr="https://thumbs.dreamstime.com/b/little-girl-surprised-cute-happy-making-expression-hands-face-big-smile-403949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348880"/>
            <a:ext cx="4104456" cy="34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7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Your hair is </a:t>
            </a:r>
            <a:r>
              <a:rPr lang="en-US" dirty="0" smtClean="0"/>
              <a:t>so long. </a:t>
            </a:r>
            <a:endParaRPr lang="ru-RU" dirty="0"/>
          </a:p>
        </p:txBody>
      </p:sp>
      <p:pic>
        <p:nvPicPr>
          <p:cNvPr id="3074" name="Picture 2" descr="https://avatars.mds.yandex.net/get-zen_doc/1591494/pub_5d95b012028d6800af3abce3_5d9701a504af1f00ab4cf4ce/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42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Your hair is so long.</a:t>
            </a:r>
            <a:endParaRPr lang="ru-RU" dirty="0"/>
          </a:p>
        </p:txBody>
      </p:sp>
      <p:pic>
        <p:nvPicPr>
          <p:cNvPr id="5122" name="Picture 2" descr="https://e-w-e.ru/wp-content/uploads/2017/09/13-1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3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Autofit/>
          </a:bodyPr>
          <a:lstStyle/>
          <a:p>
            <a:pPr algn="ctr">
              <a:buNone/>
            </a:pPr>
            <a:r>
              <a:rPr lang="en-US" sz="5000" b="1" i="1" dirty="0" smtClean="0">
                <a:solidFill>
                  <a:srgbClr val="FF0000"/>
                </a:solidFill>
              </a:rPr>
              <a:t>Questions to discuss</a:t>
            </a:r>
            <a:endParaRPr lang="ru-RU" sz="5000" b="1" i="1" dirty="0" smtClean="0">
              <a:solidFill>
                <a:srgbClr val="FF0000"/>
              </a:solidFill>
            </a:endParaRPr>
          </a:p>
          <a:p>
            <a:pPr marL="914400" indent="-914400">
              <a:buAutoNum type="arabicPeriod"/>
            </a:pPr>
            <a:r>
              <a:rPr lang="en-US" sz="5400" dirty="0" smtClean="0">
                <a:solidFill>
                  <a:srgbClr val="FF0000"/>
                </a:solidFill>
              </a:rPr>
              <a:t>The </a:t>
            </a:r>
            <a:r>
              <a:rPr lang="en-US" sz="5400" dirty="0">
                <a:solidFill>
                  <a:srgbClr val="FF0000"/>
                </a:solidFill>
              </a:rPr>
              <a:t>smallest unit of </a:t>
            </a:r>
            <a:r>
              <a:rPr lang="en-US" sz="5400" dirty="0" smtClean="0">
                <a:solidFill>
                  <a:srgbClr val="FF0000"/>
                </a:solidFill>
              </a:rPr>
              <a:t>discourse. </a:t>
            </a:r>
          </a:p>
          <a:p>
            <a:pPr marL="914400" indent="-914400">
              <a:buAutoNum type="arabicPeriod"/>
            </a:pPr>
            <a:r>
              <a:rPr lang="en-US" sz="5400" dirty="0" smtClean="0">
                <a:solidFill>
                  <a:srgbClr val="FF0000"/>
                </a:solidFill>
              </a:rPr>
              <a:t>Types </a:t>
            </a:r>
            <a:r>
              <a:rPr lang="en-US" sz="5400" dirty="0">
                <a:solidFill>
                  <a:srgbClr val="FF0000"/>
                </a:solidFill>
              </a:rPr>
              <a:t>of speech act</a:t>
            </a:r>
            <a:r>
              <a:rPr lang="en-US" sz="5400" dirty="0" smtClean="0">
                <a:solidFill>
                  <a:srgbClr val="FF0000"/>
                </a:solidFill>
              </a:rPr>
              <a:t>.</a:t>
            </a:r>
            <a:endParaRPr lang="ru-RU" sz="54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 hair is so long.</a:t>
            </a:r>
            <a:endParaRPr lang="ru-RU" dirty="0"/>
          </a:p>
        </p:txBody>
      </p:sp>
      <p:pic>
        <p:nvPicPr>
          <p:cNvPr id="6146" name="Picture 2" descr="https://avatars.mds.yandex.net/get-zen_doc/1579326/pub_5db34da178125e00ac526470_5db34ee4c05c7100ad0e97dd/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500" y="1962944"/>
            <a:ext cx="7239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60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My computer is broken.</a:t>
            </a:r>
            <a:endParaRPr lang="ru-RU" dirty="0"/>
          </a:p>
        </p:txBody>
      </p:sp>
      <p:pic>
        <p:nvPicPr>
          <p:cNvPr id="7172" name="Picture 4" descr="https://pbs.twimg.com/media/EAoOfVcX4AA0FSz.jpg: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7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My computer is broken.</a:t>
            </a:r>
            <a:endParaRPr lang="ru-RU" dirty="0"/>
          </a:p>
        </p:txBody>
      </p:sp>
      <p:pic>
        <p:nvPicPr>
          <p:cNvPr id="8194" name="Picture 2" descr="https://e5v4d7a2.stackpathcdn.com/wp-content/uploads/2018/01/Happy-Dude.jpg?x7535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My computer is broken </a:t>
            </a:r>
            <a:endParaRPr lang="ru-RU" dirty="0"/>
          </a:p>
        </p:txBody>
      </p:sp>
      <p:pic>
        <p:nvPicPr>
          <p:cNvPr id="9218" name="Picture 2" descr="https://clipground.com/images/people-talking-on-phone-clipart-black-and-white-1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525658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84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My computer is broken</a:t>
            </a:r>
            <a:r>
              <a:rPr lang="ru-RU" dirty="0" smtClean="0"/>
              <a:t> = </a:t>
            </a:r>
            <a:r>
              <a:rPr lang="en-US" dirty="0" smtClean="0"/>
              <a:t>I am not ready for today </a:t>
            </a:r>
            <a:endParaRPr lang="ru-RU" dirty="0"/>
          </a:p>
        </p:txBody>
      </p:sp>
      <p:pic>
        <p:nvPicPr>
          <p:cNvPr id="10244" name="Picture 4" descr="https://stihi.ru/pics/2017/06/01/23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38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endParaRPr lang="en-US" dirty="0" smtClean="0"/>
          </a:p>
          <a:p>
            <a:pPr marL="0" indent="0">
              <a:buNone/>
            </a:pPr>
            <a:r>
              <a:rPr lang="en-US" dirty="0" smtClean="0"/>
              <a:t>So</a:t>
            </a:r>
            <a:r>
              <a:rPr lang="en-US" dirty="0"/>
              <a:t>, </a:t>
            </a:r>
            <a:r>
              <a:rPr lang="en-US" dirty="0" smtClean="0"/>
              <a:t>a </a:t>
            </a:r>
            <a:r>
              <a:rPr lang="en-US" dirty="0"/>
              <a:t>minimal </a:t>
            </a:r>
            <a:r>
              <a:rPr lang="en-US" dirty="0" smtClean="0"/>
              <a:t>unit </a:t>
            </a:r>
            <a:r>
              <a:rPr lang="en-US" dirty="0"/>
              <a:t>of </a:t>
            </a:r>
            <a:r>
              <a:rPr lang="en-US" dirty="0" smtClean="0"/>
              <a:t>discourse is a sentence.</a:t>
            </a:r>
            <a:endParaRPr lang="ru-RU" dirty="0"/>
          </a:p>
          <a:p>
            <a:pPr marL="0" indent="0">
              <a:buNone/>
            </a:pPr>
            <a:endParaRPr lang="ru-RU" dirty="0"/>
          </a:p>
        </p:txBody>
      </p:sp>
    </p:spTree>
    <p:extLst>
      <p:ext uri="{BB962C8B-B14F-4D97-AF65-F5344CB8AC3E}">
        <p14:creationId xmlns:p14="http://schemas.microsoft.com/office/powerpoint/2010/main" val="183381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marL="0" indent="0">
              <a:buNone/>
            </a:pPr>
            <a:r>
              <a:rPr lang="en-US" dirty="0"/>
              <a:t>But linguistics of discourse doesn’t use the term “a sentence”. </a:t>
            </a:r>
            <a:endParaRPr lang="ru-RU" dirty="0"/>
          </a:p>
        </p:txBody>
      </p:sp>
    </p:spTree>
    <p:extLst>
      <p:ext uri="{BB962C8B-B14F-4D97-AF65-F5344CB8AC3E}">
        <p14:creationId xmlns:p14="http://schemas.microsoft.com/office/powerpoint/2010/main" val="1487142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577483"/>
          </a:xfrm>
        </p:spPr>
        <p:txBody>
          <a:bodyPr>
            <a:normAutofit/>
          </a:bodyPr>
          <a:lstStyle/>
          <a:p>
            <a:pPr marL="0" indent="0" algn="ctr">
              <a:buNone/>
            </a:pPr>
            <a:endParaRPr lang="en-US" sz="7000" i="1" u="sng" dirty="0" smtClean="0">
              <a:solidFill>
                <a:srgbClr val="00B050"/>
              </a:solidFill>
            </a:endParaRPr>
          </a:p>
          <a:p>
            <a:pPr marL="0" indent="0" algn="ctr">
              <a:buNone/>
            </a:pPr>
            <a:r>
              <a:rPr lang="en-US" sz="7000" i="1" u="sng" dirty="0" smtClean="0">
                <a:solidFill>
                  <a:srgbClr val="00B050"/>
                </a:solidFill>
              </a:rPr>
              <a:t>Speech act = sentence</a:t>
            </a:r>
            <a:endParaRPr lang="ru-RU" sz="7000" i="1" u="sng" dirty="0">
              <a:solidFill>
                <a:srgbClr val="00B050"/>
              </a:solidFill>
            </a:endParaRPr>
          </a:p>
        </p:txBody>
      </p:sp>
    </p:spTree>
    <p:extLst>
      <p:ext uri="{BB962C8B-B14F-4D97-AF65-F5344CB8AC3E}">
        <p14:creationId xmlns:p14="http://schemas.microsoft.com/office/powerpoint/2010/main" val="3123457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r>
              <a:rPr lang="en-US" dirty="0"/>
              <a:t>In fact, a speech act is a sentence but a sentence as a communicative unit (not a structural one).</a:t>
            </a:r>
            <a:endParaRPr lang="ru-RU" dirty="0"/>
          </a:p>
        </p:txBody>
      </p:sp>
    </p:spTree>
    <p:extLst>
      <p:ext uri="{BB962C8B-B14F-4D97-AF65-F5344CB8AC3E}">
        <p14:creationId xmlns:p14="http://schemas.microsoft.com/office/powerpoint/2010/main" val="3367374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dirty="0"/>
              <a:t>So, we use the term “a sentence” to show that it is a structural phenomenon (used for building larger units of the language and speech like a text), while we use the term “a speech act” to show that it is used as a communicative phenomenon (for communication).</a:t>
            </a:r>
            <a:endParaRPr lang="ru-RU" dirty="0"/>
          </a:p>
          <a:p>
            <a:pPr marL="0" indent="0">
              <a:buNone/>
            </a:pPr>
            <a:endParaRPr lang="ru-RU" dirty="0"/>
          </a:p>
        </p:txBody>
      </p:sp>
    </p:spTree>
    <p:extLst>
      <p:ext uri="{BB962C8B-B14F-4D97-AF65-F5344CB8AC3E}">
        <p14:creationId xmlns:p14="http://schemas.microsoft.com/office/powerpoint/2010/main" val="273004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pPr>
            <a:endParaRPr lang="en-US" dirty="0" smtClean="0"/>
          </a:p>
          <a:p>
            <a:pPr algn="ctr">
              <a:buNone/>
            </a:pPr>
            <a:r>
              <a:rPr lang="en-US" sz="4000" dirty="0" smtClean="0">
                <a:solidFill>
                  <a:srgbClr val="FF0000"/>
                </a:solidFill>
                <a:latin typeface="Times New Roman" pitchFamily="18" charset="0"/>
                <a:cs typeface="Times New Roman" pitchFamily="18" charset="0"/>
              </a:rPr>
              <a:t>Question 1</a:t>
            </a:r>
            <a:endParaRPr lang="en-US" dirty="0" smtClean="0">
              <a:solidFill>
                <a:srgbClr val="FF0000"/>
              </a:solidFill>
            </a:endParaRPr>
          </a:p>
          <a:p>
            <a:pPr marL="914400" indent="-914400">
              <a:buAutoNum type="arabicPeriod"/>
            </a:pPr>
            <a:r>
              <a:rPr lang="en-US" sz="9600" dirty="0">
                <a:solidFill>
                  <a:srgbClr val="FF0000"/>
                </a:solidFill>
              </a:rPr>
              <a:t>The smallest unit of discourse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en-US" dirty="0"/>
              <a:t>Thus, the official definition of “a speech act” can be as </a:t>
            </a:r>
            <a:r>
              <a:rPr lang="en-US" dirty="0" smtClean="0"/>
              <a:t>follows.</a:t>
            </a:r>
            <a:endParaRPr lang="ru-RU" dirty="0"/>
          </a:p>
          <a:p>
            <a:pPr marL="0" indent="0">
              <a:buNone/>
            </a:pPr>
            <a:endParaRPr lang="ru-RU" dirty="0"/>
          </a:p>
        </p:txBody>
      </p:sp>
    </p:spTree>
    <p:extLst>
      <p:ext uri="{BB962C8B-B14F-4D97-AF65-F5344CB8AC3E}">
        <p14:creationId xmlns:p14="http://schemas.microsoft.com/office/powerpoint/2010/main" val="120240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9337" y="476672"/>
            <a:ext cx="8229600" cy="5721499"/>
          </a:xfrm>
        </p:spPr>
        <p:txBody>
          <a:bodyPr/>
          <a:lstStyle/>
          <a:p>
            <a:pPr marL="0" indent="0">
              <a:buNone/>
            </a:pPr>
            <a:r>
              <a:rPr lang="en-US" dirty="0"/>
              <a:t>A</a:t>
            </a:r>
            <a:r>
              <a:rPr lang="en-US" b="1" i="1" u="sng" dirty="0" smtClean="0"/>
              <a:t> </a:t>
            </a:r>
            <a:r>
              <a:rPr lang="en-US" b="1" i="1" u="sng" dirty="0"/>
              <a:t>speech act</a:t>
            </a:r>
            <a:r>
              <a:rPr lang="en-US" dirty="0"/>
              <a:t> (an utterance, a message) is an intentional communicative action that takes the form of a </a:t>
            </a:r>
            <a:r>
              <a:rPr lang="en-US" dirty="0" smtClean="0"/>
              <a:t>sentence.</a:t>
            </a:r>
          </a:p>
          <a:p>
            <a:pPr marL="0" indent="0">
              <a:buNone/>
            </a:pPr>
            <a:endParaRPr lang="en-US" dirty="0"/>
          </a:p>
          <a:p>
            <a:pPr marL="0" indent="0">
              <a:buNone/>
            </a:pPr>
            <a:r>
              <a:rPr lang="en-US" dirty="0" smtClean="0">
                <a:solidFill>
                  <a:srgbClr val="FF0000"/>
                </a:solidFill>
              </a:rPr>
              <a:t>A</a:t>
            </a:r>
            <a:r>
              <a:rPr lang="en-US" dirty="0">
                <a:solidFill>
                  <a:srgbClr val="FF0000"/>
                </a:solidFill>
              </a:rPr>
              <a:t>n</a:t>
            </a:r>
            <a:r>
              <a:rPr lang="en-US" dirty="0" smtClean="0">
                <a:solidFill>
                  <a:srgbClr val="FF0000"/>
                </a:solidFill>
              </a:rPr>
              <a:t> illocutionary act = speech act </a:t>
            </a:r>
            <a:endParaRPr lang="ru-RU" dirty="0">
              <a:solidFill>
                <a:srgbClr val="FF0000"/>
              </a:solidFill>
            </a:endParaRPr>
          </a:p>
        </p:txBody>
      </p:sp>
    </p:spTree>
    <p:extLst>
      <p:ext uri="{BB962C8B-B14F-4D97-AF65-F5344CB8AC3E}">
        <p14:creationId xmlns:p14="http://schemas.microsoft.com/office/powerpoint/2010/main" val="2057616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lgn="ctr">
              <a:buNone/>
            </a:pPr>
            <a:endParaRPr lang="en-US" dirty="0" smtClean="0"/>
          </a:p>
          <a:p>
            <a:pPr marL="0" indent="0" algn="ctr">
              <a:buNone/>
            </a:pPr>
            <a:endParaRPr lang="en-US" dirty="0"/>
          </a:p>
          <a:p>
            <a:pPr marL="0" indent="0" algn="ctr">
              <a:buNone/>
            </a:pPr>
            <a:r>
              <a:rPr lang="en-US" dirty="0" smtClean="0"/>
              <a:t>Examples </a:t>
            </a:r>
            <a:r>
              <a:rPr lang="en-US" dirty="0"/>
              <a:t>of speech </a:t>
            </a:r>
            <a:r>
              <a:rPr lang="en-US" dirty="0" smtClean="0"/>
              <a:t>acts</a:t>
            </a:r>
          </a:p>
        </p:txBody>
      </p:sp>
    </p:spTree>
    <p:extLst>
      <p:ext uri="{BB962C8B-B14F-4D97-AF65-F5344CB8AC3E}">
        <p14:creationId xmlns:p14="http://schemas.microsoft.com/office/powerpoint/2010/main" val="1387077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Apology</a:t>
            </a:r>
            <a:endParaRPr lang="ru-RU" dirty="0"/>
          </a:p>
        </p:txBody>
      </p:sp>
      <p:pic>
        <p:nvPicPr>
          <p:cNvPr id="9220" name="Picture 4" descr="https://www.sorryimages.love/images/quotes/english/general/i-am-sorry-for-what-52650-148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901" y="1600200"/>
            <a:ext cx="79161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0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Request </a:t>
            </a:r>
            <a:endParaRPr lang="ru-RU" dirty="0"/>
          </a:p>
        </p:txBody>
      </p:sp>
      <p:pic>
        <p:nvPicPr>
          <p:cNvPr id="10242" name="Picture 2" descr="https://sun9-14.userapi.com/e4o_6dvtLTFL87AceQdp_VtX-iwMD_dev-hZbQ/u0v4nLrbtQQ.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47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Order </a:t>
            </a:r>
            <a:endParaRPr lang="ru-RU" dirty="0"/>
          </a:p>
        </p:txBody>
      </p:sp>
      <p:pic>
        <p:nvPicPr>
          <p:cNvPr id="12290" name="Picture 2" descr="https://im0-tub-by.yandex.net/i?id=917af525840022aab8b31c639be0e0de&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417638"/>
            <a:ext cx="5616624" cy="496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42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Statement</a:t>
            </a:r>
            <a:endParaRPr lang="ru-RU" dirty="0"/>
          </a:p>
        </p:txBody>
      </p:sp>
      <p:pic>
        <p:nvPicPr>
          <p:cNvPr id="11266" name="Picture 2" descr="https://i.ytimg.com/vi/lnpA2QPIZNU/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1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Invitation </a:t>
            </a:r>
            <a:endParaRPr lang="ru-RU" dirty="0"/>
          </a:p>
        </p:txBody>
      </p:sp>
      <p:pic>
        <p:nvPicPr>
          <p:cNvPr id="13316" name="Picture 4" descr="https://sd.keepcalms.com/i/you-are-invited-for-my-birthday-party-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2302" y="1600200"/>
            <a:ext cx="387939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02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 </a:t>
            </a:r>
            <a:endParaRPr lang="ru-RU" dirty="0"/>
          </a:p>
        </p:txBody>
      </p:sp>
      <p:pic>
        <p:nvPicPr>
          <p:cNvPr id="14338" name="Picture 2" descr="https://ds04.infourok.ru/uploads/ex/0631/001a1de0-e802ae6a/img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28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 </a:t>
            </a:r>
            <a:r>
              <a:rPr lang="ru-RU" dirty="0" smtClean="0"/>
              <a:t>2</a:t>
            </a:r>
            <a:endParaRPr lang="ru-RU" dirty="0"/>
          </a:p>
        </p:txBody>
      </p:sp>
      <p:sp>
        <p:nvSpPr>
          <p:cNvPr id="3" name="Содержимое 2"/>
          <p:cNvSpPr>
            <a:spLocks noGrp="1"/>
          </p:cNvSpPr>
          <p:nvPr>
            <p:ph idx="1"/>
          </p:nvPr>
        </p:nvSpPr>
        <p:spPr/>
        <p:txBody>
          <a:bodyPr>
            <a:normAutofit/>
          </a:bodyPr>
          <a:lstStyle/>
          <a:p>
            <a:pPr algn="ctr">
              <a:buNone/>
            </a:pPr>
            <a:r>
              <a:rPr lang="ru-RU" sz="4500" b="1" i="1" dirty="0" smtClean="0"/>
              <a:t> </a:t>
            </a:r>
          </a:p>
          <a:p>
            <a:pPr algn="ctr">
              <a:buNone/>
            </a:pPr>
            <a:r>
              <a:rPr lang="en-US" sz="6000" b="1" cap="all" dirty="0"/>
              <a:t>types of speech act</a:t>
            </a:r>
            <a:endParaRPr lang="ru-RU" sz="60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85000" lnSpcReduction="20000"/>
          </a:bodyPr>
          <a:lstStyle/>
          <a:p>
            <a:pPr marL="0" indent="457200" algn="just">
              <a:buNone/>
            </a:pPr>
            <a:r>
              <a:rPr lang="en-US" i="1" dirty="0" smtClean="0">
                <a:solidFill>
                  <a:srgbClr val="00B050"/>
                </a:solidFill>
              </a:rPr>
              <a:t>The </a:t>
            </a:r>
            <a:r>
              <a:rPr lang="en-US" i="1" dirty="0">
                <a:solidFill>
                  <a:srgbClr val="00B050"/>
                </a:solidFill>
              </a:rPr>
              <a:t>influence of the pulse duration has to be corrected in the calibration procedure. A laser energy meter not depending on a </a:t>
            </a:r>
            <a:r>
              <a:rPr lang="en-US" i="1" dirty="0" err="1">
                <a:solidFill>
                  <a:srgbClr val="00B050"/>
                </a:solidFill>
              </a:rPr>
              <a:t>cw</a:t>
            </a:r>
            <a:r>
              <a:rPr lang="en-US" i="1" dirty="0">
                <a:solidFill>
                  <a:srgbClr val="00B050"/>
                </a:solidFill>
              </a:rPr>
              <a:t> laser radiant power scale is described in [90Yua]. In this instrument the light pressure of the laser beam sensed by two mirrors is converted by a moving coil to an electrical signal. The main advantages of this system are fast response and no interruption of the laser beam. The device has been investigated for single laser pulses of radiant energies between 10 </a:t>
            </a:r>
            <a:r>
              <a:rPr lang="en-US" i="1" dirty="0" err="1">
                <a:solidFill>
                  <a:srgbClr val="00B050"/>
                </a:solidFill>
              </a:rPr>
              <a:t>mJ</a:t>
            </a:r>
            <a:r>
              <a:rPr lang="en-US" i="1" dirty="0">
                <a:solidFill>
                  <a:srgbClr val="00B050"/>
                </a:solidFill>
              </a:rPr>
              <a:t> and 6 J. Another method not interrupting the laser beam is the </a:t>
            </a:r>
            <a:r>
              <a:rPr lang="en-US" i="1" dirty="0" err="1">
                <a:solidFill>
                  <a:srgbClr val="00B050"/>
                </a:solidFill>
              </a:rPr>
              <a:t>photoacoustic</a:t>
            </a:r>
            <a:r>
              <a:rPr lang="en-US" i="1" dirty="0">
                <a:solidFill>
                  <a:srgbClr val="00B050"/>
                </a:solidFill>
              </a:rPr>
              <a:t> </a:t>
            </a:r>
            <a:r>
              <a:rPr lang="en-US" i="1" dirty="0" err="1">
                <a:solidFill>
                  <a:srgbClr val="00B050"/>
                </a:solidFill>
              </a:rPr>
              <a:t>calorimetry</a:t>
            </a:r>
            <a:r>
              <a:rPr lang="en-US" i="1" dirty="0">
                <a:solidFill>
                  <a:srgbClr val="00B050"/>
                </a:solidFill>
              </a:rPr>
              <a:t> [86Kim]. There, the radiant energy incident upon a mirror is absorbed at the mirror surface. The absorbed energy generates elastic strain waves which propagate through the mirror substrate. The strain waves eventually pass through a piezoelectric transducer attached to the back of the mirror substrate.</a:t>
            </a:r>
            <a:endParaRPr lang="ru-RU" i="1" dirty="0">
              <a:solidFill>
                <a:srgbClr val="00B050"/>
              </a:solidFill>
            </a:endParaRPr>
          </a:p>
        </p:txBody>
      </p:sp>
    </p:spTree>
    <p:extLst>
      <p:ext uri="{BB962C8B-B14F-4D97-AF65-F5344CB8AC3E}">
        <p14:creationId xmlns:p14="http://schemas.microsoft.com/office/powerpoint/2010/main" val="1680513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4000" b="1" u="sng" dirty="0" smtClean="0"/>
              <a:t>Parameters/criteria to classify speech acts: </a:t>
            </a:r>
            <a:endParaRPr lang="ru-RU" sz="4000" b="1" u="sng" dirty="0"/>
          </a:p>
          <a:p>
            <a:pPr marL="0" indent="0">
              <a:buNone/>
            </a:pPr>
            <a:r>
              <a:rPr lang="en-US" sz="4000" dirty="0"/>
              <a:t>1) </a:t>
            </a:r>
            <a:r>
              <a:rPr lang="en-US" sz="4000" dirty="0" smtClean="0"/>
              <a:t> by the communicative </a:t>
            </a:r>
            <a:r>
              <a:rPr lang="en-US" sz="4000" dirty="0"/>
              <a:t>goal (illocutionary force/function, intentions of the speaker),</a:t>
            </a:r>
            <a:endParaRPr lang="ru-RU" sz="4000" dirty="0"/>
          </a:p>
          <a:p>
            <a:pPr marL="0" indent="0">
              <a:buNone/>
            </a:pPr>
            <a:r>
              <a:rPr lang="en-US" sz="4000" dirty="0"/>
              <a:t>2) b</a:t>
            </a:r>
            <a:r>
              <a:rPr lang="en-US" sz="4000" dirty="0" smtClean="0"/>
              <a:t>y the </a:t>
            </a:r>
            <a:r>
              <a:rPr lang="en-US" sz="4000" dirty="0"/>
              <a:t>way the communicative goal is </a:t>
            </a:r>
            <a:r>
              <a:rPr lang="en-US" sz="4000" dirty="0" smtClean="0"/>
              <a:t>represented.</a:t>
            </a:r>
            <a:endParaRPr lang="ru-RU" sz="4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457200" algn="just">
              <a:buNone/>
            </a:pPr>
            <a:r>
              <a:rPr lang="en-US" b="1" i="1" dirty="0"/>
              <a:t>The criterion “the illocutionary force/communicative goal”</a:t>
            </a:r>
            <a:r>
              <a:rPr lang="en-US" dirty="0"/>
              <a:t> helps us differentiate between the following </a:t>
            </a:r>
            <a:r>
              <a:rPr lang="en-US" b="1" i="1" dirty="0"/>
              <a:t>types of speech acts</a:t>
            </a:r>
            <a:r>
              <a:rPr lang="en-US" dirty="0"/>
              <a:t> (John Searle and Daniel </a:t>
            </a:r>
            <a:r>
              <a:rPr lang="en-US" dirty="0" err="1"/>
              <a:t>Vanderveken</a:t>
            </a:r>
            <a:r>
              <a:rPr lang="en-US" dirty="0"/>
              <a:t>, 1986):</a:t>
            </a:r>
            <a:endParaRPr lang="ru-RU" dirty="0"/>
          </a:p>
          <a:p>
            <a:pPr marL="0" indent="0">
              <a:buNone/>
            </a:pPr>
            <a:endParaRPr lang="ru-RU" dirty="0"/>
          </a:p>
        </p:txBody>
      </p:sp>
    </p:spTree>
    <p:extLst>
      <p:ext uri="{BB962C8B-B14F-4D97-AF65-F5344CB8AC3E}">
        <p14:creationId xmlns:p14="http://schemas.microsoft.com/office/powerpoint/2010/main" val="2295822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en-US" b="1" dirty="0" smtClean="0"/>
              <a:t>1)</a:t>
            </a:r>
            <a:r>
              <a:rPr lang="en-US" b="1" dirty="0"/>
              <a:t> </a:t>
            </a:r>
            <a:r>
              <a:rPr lang="en-US" b="1" dirty="0" smtClean="0"/>
              <a:t>assertive/representative</a:t>
            </a:r>
            <a:r>
              <a:rPr lang="en-US" dirty="0" smtClean="0"/>
              <a:t> </a:t>
            </a:r>
            <a:r>
              <a:rPr lang="en-US" dirty="0"/>
              <a:t>– </a:t>
            </a:r>
            <a:r>
              <a:rPr lang="en-US" dirty="0" smtClean="0"/>
              <a:t>statements </a:t>
            </a:r>
            <a:r>
              <a:rPr lang="en-US" dirty="0"/>
              <a:t>(memo, confirmation, disagreement, etc.):</a:t>
            </a:r>
            <a:endParaRPr lang="ru-RU" dirty="0"/>
          </a:p>
        </p:txBody>
      </p:sp>
      <p:pic>
        <p:nvPicPr>
          <p:cNvPr id="15364" name="Picture 4" descr="https://slideplayer.com/slide/4187158/14/images/7/It+is+going+to+rain%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4225" y="2349500"/>
            <a:ext cx="5035550" cy="37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191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5768997"/>
          </a:xfrm>
        </p:spPr>
        <p:style>
          <a:lnRef idx="2">
            <a:schemeClr val="accent2"/>
          </a:lnRef>
          <a:fillRef idx="1">
            <a:schemeClr val="lt1"/>
          </a:fillRef>
          <a:effectRef idx="0">
            <a:schemeClr val="accent2"/>
          </a:effectRef>
          <a:fontRef idx="minor">
            <a:schemeClr val="dk1"/>
          </a:fontRef>
        </p:style>
        <p:txBody>
          <a:bodyPr>
            <a:normAutofit/>
          </a:bodyPr>
          <a:lstStyle/>
          <a:p>
            <a:pPr indent="342900" algn="just">
              <a:buNone/>
            </a:pPr>
            <a:endParaRPr lang="en-US" sz="4000" b="1" i="1" dirty="0" smtClean="0">
              <a:latin typeface="Times New Roman" pitchFamily="18" charset="0"/>
              <a:cs typeface="Times New Roman" pitchFamily="18" charset="0"/>
            </a:endParaRPr>
          </a:p>
          <a:p>
            <a:pPr indent="342900" algn="just">
              <a:buNone/>
            </a:pPr>
            <a:r>
              <a:rPr lang="en-US" sz="4000" b="1" i="1" dirty="0" smtClean="0">
                <a:latin typeface="Times New Roman" pitchFamily="18" charset="0"/>
                <a:cs typeface="Times New Roman" pitchFamily="18" charset="0"/>
              </a:rPr>
              <a:t>She came back home yesterday.</a:t>
            </a:r>
          </a:p>
          <a:p>
            <a:pPr indent="342900" algn="just">
              <a:buNone/>
            </a:pPr>
            <a:r>
              <a:rPr lang="en-US" sz="4000" b="1" i="1" dirty="0" smtClean="0">
                <a:latin typeface="Times New Roman" pitchFamily="18" charset="0"/>
                <a:cs typeface="Times New Roman" pitchFamily="18" charset="0"/>
              </a:rPr>
              <a:t>I don’t think so.</a:t>
            </a:r>
          </a:p>
          <a:p>
            <a:pPr indent="342900" algn="just">
              <a:buNone/>
            </a:pPr>
            <a:r>
              <a:rPr lang="en-US" sz="4000" b="1" i="1" dirty="0" smtClean="0">
                <a:latin typeface="Times New Roman" pitchFamily="18" charset="0"/>
                <a:cs typeface="Times New Roman" pitchFamily="18" charset="0"/>
              </a:rPr>
              <a:t>I live in London.</a:t>
            </a:r>
          </a:p>
          <a:p>
            <a:pPr indent="0" algn="just">
              <a:buNone/>
            </a:pPr>
            <a:endParaRPr lang="ru-RU" sz="4000" dirty="0" smtClean="0">
              <a:latin typeface="Times New Roman" pitchFamily="18" charset="0"/>
              <a:cs typeface="Times New Roman" pitchFamily="18" charset="0"/>
            </a:endParaRPr>
          </a:p>
          <a:p>
            <a:pPr indent="342900" algn="just">
              <a:buAutoNum type="arabicPeriod"/>
            </a:pPr>
            <a:endParaRPr lang="ru-RU"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r>
              <a:rPr lang="en-US" dirty="0" smtClean="0"/>
              <a:t>2) </a:t>
            </a:r>
            <a:r>
              <a:rPr lang="en-US" b="1" dirty="0" smtClean="0"/>
              <a:t>directive</a:t>
            </a:r>
            <a:r>
              <a:rPr lang="en-US" dirty="0" smtClean="0"/>
              <a:t> </a:t>
            </a:r>
            <a:r>
              <a:rPr lang="en-US" dirty="0"/>
              <a:t>– speech acts expressing inducement, acts that make us do something, imperative speech acts (</a:t>
            </a:r>
            <a:r>
              <a:rPr lang="en-US" dirty="0">
                <a:solidFill>
                  <a:srgbClr val="00B0F0"/>
                </a:solidFill>
              </a:rPr>
              <a:t>request, order, advice, recommendation, demand, </a:t>
            </a:r>
            <a:r>
              <a:rPr lang="en-US" dirty="0" smtClean="0">
                <a:solidFill>
                  <a:srgbClr val="00B0F0"/>
                </a:solidFill>
              </a:rPr>
              <a:t>command, invitations, </a:t>
            </a:r>
            <a:r>
              <a:rPr lang="en-US" dirty="0" smtClean="0"/>
              <a:t>etc</a:t>
            </a:r>
            <a:r>
              <a:rPr lang="en-US" dirty="0"/>
              <a:t>.): </a:t>
            </a:r>
            <a:endParaRPr lang="en-US" dirty="0" smtClean="0"/>
          </a:p>
          <a:p>
            <a:pPr marL="0" indent="0">
              <a:buNone/>
            </a:pPr>
            <a:r>
              <a:rPr lang="en-US" sz="2000" i="1" dirty="0" smtClean="0"/>
              <a:t>Please</a:t>
            </a:r>
            <a:r>
              <a:rPr lang="en-US" sz="2000" i="1" dirty="0"/>
              <a:t>, don’t forget to buy some milk on your way home.</a:t>
            </a:r>
            <a:r>
              <a:rPr lang="en-US" sz="2000" dirty="0"/>
              <a:t> </a:t>
            </a:r>
            <a:endParaRPr lang="en-US" sz="2000" dirty="0" smtClean="0"/>
          </a:p>
          <a:p>
            <a:pPr marL="0" indent="0">
              <a:buNone/>
            </a:pPr>
            <a:r>
              <a:rPr lang="en-US" sz="2000" i="1" dirty="0" smtClean="0"/>
              <a:t>Could </a:t>
            </a:r>
            <a:r>
              <a:rPr lang="en-US" sz="2000" i="1" dirty="0"/>
              <a:t>you do it for me? </a:t>
            </a:r>
            <a:endParaRPr lang="en-US" sz="2000" i="1" dirty="0" smtClean="0"/>
          </a:p>
          <a:p>
            <a:pPr marL="0" indent="0">
              <a:buNone/>
            </a:pPr>
            <a:r>
              <a:rPr lang="en-US" sz="2000" i="1" dirty="0" smtClean="0"/>
              <a:t>The </a:t>
            </a:r>
            <a:r>
              <a:rPr lang="en-US" sz="2000" i="1" dirty="0"/>
              <a:t>passengers are welcome to proceed to the boarding gate. </a:t>
            </a:r>
            <a:endParaRPr lang="en-US" sz="2000" i="1" dirty="0" smtClean="0"/>
          </a:p>
          <a:p>
            <a:pPr marL="0" indent="0">
              <a:buNone/>
            </a:pPr>
            <a:r>
              <a:rPr lang="en-US" sz="2000" i="1" dirty="0" smtClean="0"/>
              <a:t>I’m </a:t>
            </a:r>
            <a:r>
              <a:rPr lang="en-US" sz="2000" i="1" dirty="0"/>
              <a:t>cold. </a:t>
            </a:r>
            <a:endParaRPr lang="en-US" sz="2000" i="1" dirty="0" smtClean="0"/>
          </a:p>
          <a:p>
            <a:pPr marL="0" indent="0">
              <a:buNone/>
            </a:pPr>
            <a:r>
              <a:rPr lang="en-US" sz="2000" i="1" dirty="0" smtClean="0"/>
              <a:t>You </a:t>
            </a:r>
            <a:r>
              <a:rPr lang="en-US" sz="2000" i="1" dirty="0"/>
              <a:t>should eat more</a:t>
            </a:r>
            <a:r>
              <a:rPr lang="en-US" sz="2000" i="1" dirty="0" smtClean="0"/>
              <a:t>.</a:t>
            </a:r>
          </a:p>
          <a:p>
            <a:pPr marL="0" indent="0">
              <a:buNone/>
            </a:pPr>
            <a:endParaRPr lang="ru-RU" sz="2000" dirty="0" smtClean="0"/>
          </a:p>
          <a:p>
            <a:pPr marL="0" indent="0">
              <a:buNone/>
            </a:pPr>
            <a:endParaRPr lang="ru-RU" dirty="0"/>
          </a:p>
        </p:txBody>
      </p:sp>
      <p:pic>
        <p:nvPicPr>
          <p:cNvPr id="4" name="Рисунок 3" descr="https://i.pinimg.com/236x/0b/fb/ea/0bfbea99d2f953e825537e9fac1c6abf.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668838"/>
            <a:ext cx="1800225" cy="1457325"/>
          </a:xfrm>
          <a:prstGeom prst="rect">
            <a:avLst/>
          </a:prstGeom>
          <a:noFill/>
          <a:ln>
            <a:noFill/>
          </a:ln>
        </p:spPr>
      </p:pic>
    </p:spTree>
    <p:extLst>
      <p:ext uri="{BB962C8B-B14F-4D97-AF65-F5344CB8AC3E}">
        <p14:creationId xmlns:p14="http://schemas.microsoft.com/office/powerpoint/2010/main" val="110823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5505475"/>
          </a:xfrm>
        </p:spPr>
        <p:txBody>
          <a:bodyPr/>
          <a:lstStyle/>
          <a:p>
            <a:pPr marL="0" indent="0">
              <a:buNone/>
            </a:pPr>
            <a:r>
              <a:rPr lang="en-US" b="1" dirty="0" smtClean="0"/>
              <a:t>3) interrogatives/questions</a:t>
            </a:r>
            <a:r>
              <a:rPr lang="en-US" dirty="0" smtClean="0"/>
              <a:t> </a:t>
            </a:r>
            <a:r>
              <a:rPr lang="en-US" dirty="0"/>
              <a:t>– requests for information: </a:t>
            </a:r>
            <a:endParaRPr lang="en-US" i="1" dirty="0"/>
          </a:p>
          <a:p>
            <a:pPr marL="0" indent="0">
              <a:buNone/>
            </a:pPr>
            <a:r>
              <a:rPr lang="en-US" i="1" dirty="0" smtClean="0"/>
              <a:t>When </a:t>
            </a:r>
            <a:r>
              <a:rPr lang="en-US" i="1" dirty="0"/>
              <a:t>are you leaving? </a:t>
            </a:r>
            <a:endParaRPr lang="en-US" i="1" dirty="0" smtClean="0"/>
          </a:p>
          <a:p>
            <a:pPr marL="0" indent="0">
              <a:buNone/>
            </a:pPr>
            <a:r>
              <a:rPr lang="en-US" i="1" dirty="0" smtClean="0"/>
              <a:t>I'd </a:t>
            </a:r>
            <a:r>
              <a:rPr lang="en-US" i="1" dirty="0"/>
              <a:t>like to know when you'll be back. </a:t>
            </a:r>
            <a:endParaRPr lang="en-US" i="1" dirty="0" smtClean="0"/>
          </a:p>
          <a:p>
            <a:pPr marL="0" indent="0">
              <a:buNone/>
            </a:pPr>
            <a:endParaRPr lang="en-US" i="1" dirty="0"/>
          </a:p>
          <a:p>
            <a:pPr marL="0" indent="0">
              <a:buNone/>
            </a:pPr>
            <a:endParaRPr lang="ru-RU" dirty="0"/>
          </a:p>
        </p:txBody>
      </p:sp>
      <p:pic>
        <p:nvPicPr>
          <p:cNvPr id="4" name="Рисунок 3" descr="https://sellmynote.org/wp-content/uploads/2016/05/question_mark_pers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068960"/>
            <a:ext cx="3495675" cy="3124200"/>
          </a:xfrm>
          <a:prstGeom prst="rect">
            <a:avLst/>
          </a:prstGeom>
          <a:noFill/>
          <a:ln>
            <a:noFill/>
          </a:ln>
        </p:spPr>
      </p:pic>
    </p:spTree>
    <p:extLst>
      <p:ext uri="{BB962C8B-B14F-4D97-AF65-F5344CB8AC3E}">
        <p14:creationId xmlns:p14="http://schemas.microsoft.com/office/powerpoint/2010/main" val="3722873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b="1" dirty="0" smtClean="0"/>
              <a:t>4) </a:t>
            </a:r>
            <a:r>
              <a:rPr lang="en-US" b="1" dirty="0" err="1" smtClean="0"/>
              <a:t>commissives</a:t>
            </a:r>
            <a:r>
              <a:rPr lang="en-US" b="1" dirty="0" smtClean="0"/>
              <a:t>/</a:t>
            </a:r>
            <a:r>
              <a:rPr lang="en-US" b="1" dirty="0" err="1" smtClean="0"/>
              <a:t>promissives</a:t>
            </a:r>
            <a:r>
              <a:rPr lang="en-US" b="1" dirty="0" smtClean="0"/>
              <a:t> </a:t>
            </a:r>
            <a:r>
              <a:rPr lang="en-US" dirty="0"/>
              <a:t>– promises, guarantees, etc</a:t>
            </a:r>
            <a:r>
              <a:rPr lang="en-US" i="1" dirty="0" smtClean="0"/>
              <a:t>. </a:t>
            </a:r>
          </a:p>
          <a:p>
            <a:pPr marL="0" indent="0">
              <a:buNone/>
            </a:pPr>
            <a:r>
              <a:rPr lang="en-US" i="1" dirty="0" smtClean="0"/>
              <a:t>I </a:t>
            </a:r>
            <a:r>
              <a:rPr lang="en-US" i="1" dirty="0"/>
              <a:t>will be on time. </a:t>
            </a:r>
            <a:endParaRPr lang="en-US" i="1" dirty="0" smtClean="0"/>
          </a:p>
          <a:p>
            <a:pPr marL="0" indent="0">
              <a:buNone/>
            </a:pPr>
            <a:r>
              <a:rPr lang="en-US" i="1" dirty="0" smtClean="0"/>
              <a:t>I'll </a:t>
            </a:r>
            <a:r>
              <a:rPr lang="en-US" i="1" dirty="0"/>
              <a:t>fix it this weekend. </a:t>
            </a:r>
            <a:endParaRPr lang="en-US" i="1" dirty="0" smtClean="0"/>
          </a:p>
          <a:p>
            <a:pPr marL="0" indent="0">
              <a:buNone/>
            </a:pPr>
            <a:r>
              <a:rPr lang="en-US" i="1" dirty="0" smtClean="0"/>
              <a:t>I </a:t>
            </a:r>
            <a:r>
              <a:rPr lang="en-US" i="1" dirty="0"/>
              <a:t>will definitely do it</a:t>
            </a:r>
            <a:r>
              <a:rPr lang="en-US" i="1" dirty="0" smtClean="0"/>
              <a:t>!</a:t>
            </a:r>
          </a:p>
          <a:p>
            <a:pPr marL="0" indent="0">
              <a:buNone/>
            </a:pPr>
            <a:endParaRPr lang="ru-RU" dirty="0"/>
          </a:p>
          <a:p>
            <a:pPr marL="0" indent="0">
              <a:buNone/>
            </a:pPr>
            <a:endParaRPr lang="ru-RU" dirty="0"/>
          </a:p>
        </p:txBody>
      </p:sp>
      <p:pic>
        <p:nvPicPr>
          <p:cNvPr id="7" name="Рисунок 6" descr="https://restoredministriesblog.files.wordpress.com/2017/06/img_52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01008"/>
            <a:ext cx="2736304" cy="2448272"/>
          </a:xfrm>
          <a:prstGeom prst="rect">
            <a:avLst/>
          </a:prstGeom>
          <a:noFill/>
          <a:ln>
            <a:noFill/>
          </a:ln>
        </p:spPr>
      </p:pic>
    </p:spTree>
    <p:extLst>
      <p:ext uri="{BB962C8B-B14F-4D97-AF65-F5344CB8AC3E}">
        <p14:creationId xmlns:p14="http://schemas.microsoft.com/office/powerpoint/2010/main" val="3157678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en-US" b="1" dirty="0" smtClean="0"/>
              <a:t>5) </a:t>
            </a:r>
            <a:r>
              <a:rPr lang="en-US" b="1" dirty="0" err="1" smtClean="0"/>
              <a:t>menacive</a:t>
            </a:r>
            <a:r>
              <a:rPr lang="en-US" dirty="0" smtClean="0"/>
              <a:t> </a:t>
            </a:r>
            <a:r>
              <a:rPr lang="en-US" dirty="0"/>
              <a:t>– threat: </a:t>
            </a:r>
            <a:endParaRPr lang="en-US" dirty="0" smtClean="0"/>
          </a:p>
          <a:p>
            <a:pPr marL="0" indent="0">
              <a:buNone/>
            </a:pPr>
            <a:r>
              <a:rPr lang="en-US" i="1" dirty="0" smtClean="0"/>
              <a:t>You’ll </a:t>
            </a:r>
            <a:r>
              <a:rPr lang="en-US" i="1" dirty="0"/>
              <a:t>pay for it. </a:t>
            </a:r>
            <a:endParaRPr lang="en-US" i="1" dirty="0" smtClean="0"/>
          </a:p>
          <a:p>
            <a:pPr marL="0" indent="0">
              <a:buNone/>
            </a:pPr>
            <a:r>
              <a:rPr lang="en-US" i="1" dirty="0" smtClean="0"/>
              <a:t>I’ll </a:t>
            </a:r>
            <a:r>
              <a:rPr lang="en-US" i="1" dirty="0"/>
              <a:t>give away </a:t>
            </a:r>
            <a:r>
              <a:rPr lang="en-US" i="1" dirty="0" smtClean="0"/>
              <a:t>all </a:t>
            </a:r>
            <a:r>
              <a:rPr lang="en-US" i="1" dirty="0"/>
              <a:t>your secrets</a:t>
            </a:r>
            <a:r>
              <a:rPr lang="en-US" i="1" dirty="0" smtClean="0"/>
              <a:t>.</a:t>
            </a:r>
          </a:p>
          <a:p>
            <a:pPr marL="0" indent="0">
              <a:buNone/>
            </a:pPr>
            <a:endParaRPr lang="en-US" i="1" dirty="0"/>
          </a:p>
          <a:p>
            <a:pPr marL="0" indent="0">
              <a:buNone/>
            </a:pPr>
            <a:endParaRPr lang="ru-RU" dirty="0"/>
          </a:p>
        </p:txBody>
      </p:sp>
      <p:pic>
        <p:nvPicPr>
          <p:cNvPr id="5" name="Рисунок 4" descr="https://yt3.ggpht.com/a/AGF-l79mt4M65LWoz4M6DFbSNnOeN2Wt0AzoUrVHyg=s900-c-k-c0xffffffff-no-rj-mo"/>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08920"/>
            <a:ext cx="4032448" cy="3562698"/>
          </a:xfrm>
          <a:prstGeom prst="rect">
            <a:avLst/>
          </a:prstGeom>
          <a:noFill/>
          <a:ln>
            <a:noFill/>
          </a:ln>
        </p:spPr>
      </p:pic>
    </p:spTree>
    <p:extLst>
      <p:ext uri="{BB962C8B-B14F-4D97-AF65-F5344CB8AC3E}">
        <p14:creationId xmlns:p14="http://schemas.microsoft.com/office/powerpoint/2010/main" val="42479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b="1" dirty="0" smtClean="0"/>
              <a:t>6) </a:t>
            </a:r>
            <a:r>
              <a:rPr lang="en-US" b="1" dirty="0" err="1"/>
              <a:t>expressives</a:t>
            </a:r>
            <a:r>
              <a:rPr lang="en-US" b="1" dirty="0"/>
              <a:t> – </a:t>
            </a:r>
            <a:r>
              <a:rPr lang="en-US" dirty="0"/>
              <a:t>etiquette speech acts </a:t>
            </a:r>
            <a:r>
              <a:rPr lang="en-US" dirty="0">
                <a:solidFill>
                  <a:srgbClr val="00B0F0"/>
                </a:solidFill>
              </a:rPr>
              <a:t>(</a:t>
            </a:r>
            <a:r>
              <a:rPr lang="en-US" i="1" dirty="0">
                <a:solidFill>
                  <a:srgbClr val="00B0F0"/>
                </a:solidFill>
              </a:rPr>
              <a:t>congratulations, apologies, thanks, expressions of sympathy, greetings, farewells</a:t>
            </a:r>
            <a:r>
              <a:rPr lang="en-US" dirty="0">
                <a:solidFill>
                  <a:srgbClr val="00B0F0"/>
                </a:solidFill>
              </a:rPr>
              <a:t>) </a:t>
            </a:r>
            <a:r>
              <a:rPr lang="en-US" dirty="0"/>
              <a:t>or </a:t>
            </a:r>
            <a:r>
              <a:rPr lang="en-US" i="1" dirty="0">
                <a:solidFill>
                  <a:srgbClr val="00B0F0"/>
                </a:solidFill>
              </a:rPr>
              <a:t>exclamations</a:t>
            </a:r>
            <a:r>
              <a:rPr lang="en-US" dirty="0"/>
              <a:t> </a:t>
            </a:r>
            <a:r>
              <a:rPr lang="en-US" i="1" dirty="0" smtClean="0"/>
              <a:t>(</a:t>
            </a:r>
            <a:r>
              <a:rPr lang="en-US" i="1" dirty="0"/>
              <a:t>Haven’t seen you for ages! Time flies!), </a:t>
            </a:r>
            <a:r>
              <a:rPr lang="en-US" i="1" dirty="0">
                <a:solidFill>
                  <a:srgbClr val="00B0F0"/>
                </a:solidFill>
              </a:rPr>
              <a:t>indignation</a:t>
            </a:r>
            <a:r>
              <a:rPr lang="en-US" i="1" dirty="0"/>
              <a:t> (How dare you!?), </a:t>
            </a:r>
            <a:r>
              <a:rPr lang="en-US" i="1" dirty="0">
                <a:solidFill>
                  <a:srgbClr val="00B0F0"/>
                </a:solidFill>
              </a:rPr>
              <a:t>surprise</a:t>
            </a:r>
            <a:r>
              <a:rPr lang="en-US" i="1" dirty="0"/>
              <a:t> (When did you get married</a:t>
            </a:r>
            <a:r>
              <a:rPr lang="en-US" i="1" dirty="0" smtClean="0"/>
              <a:t>?!). </a:t>
            </a:r>
          </a:p>
          <a:p>
            <a:pPr marL="0" indent="0">
              <a:buNone/>
            </a:pPr>
            <a:endParaRPr lang="ru-RU" dirty="0"/>
          </a:p>
          <a:p>
            <a:pPr marL="0" indent="0">
              <a:buNone/>
            </a:pPr>
            <a:endParaRPr lang="ru-RU" dirty="0"/>
          </a:p>
        </p:txBody>
      </p:sp>
      <p:pic>
        <p:nvPicPr>
          <p:cNvPr id="4" name="Рисунок 3" descr="https://www.desktopbackground.org/download/1440x900/2015/09/21/1014259_thank-you-005-quotes_1600x1200_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677527"/>
            <a:ext cx="3181350" cy="2438400"/>
          </a:xfrm>
          <a:prstGeom prst="rect">
            <a:avLst/>
          </a:prstGeom>
          <a:noFill/>
          <a:ln>
            <a:noFill/>
          </a:ln>
        </p:spPr>
      </p:pic>
    </p:spTree>
    <p:extLst>
      <p:ext uri="{BB962C8B-B14F-4D97-AF65-F5344CB8AC3E}">
        <p14:creationId xmlns:p14="http://schemas.microsoft.com/office/powerpoint/2010/main" val="1832140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457200" algn="just">
              <a:buNone/>
            </a:pPr>
            <a:endParaRPr lang="ru-RU" dirty="0" smtClean="0"/>
          </a:p>
          <a:p>
            <a:pPr marL="0" indent="457200" algn="just">
              <a:buNone/>
            </a:pPr>
            <a:r>
              <a:rPr lang="en-US" dirty="0" smtClean="0"/>
              <a:t>This </a:t>
            </a:r>
            <a:r>
              <a:rPr lang="en-US" dirty="0"/>
              <a:t>classification of speech acts isn’t perfect, because discourse is full of cases of double-nature. </a:t>
            </a:r>
            <a:endParaRPr lang="ru-RU" dirty="0"/>
          </a:p>
          <a:p>
            <a:pPr marL="0" indent="0">
              <a:buNone/>
            </a:pPr>
            <a:endParaRPr lang="ru-RU" dirty="0"/>
          </a:p>
        </p:txBody>
      </p:sp>
    </p:spTree>
    <p:extLst>
      <p:ext uri="{BB962C8B-B14F-4D97-AF65-F5344CB8AC3E}">
        <p14:creationId xmlns:p14="http://schemas.microsoft.com/office/powerpoint/2010/main" val="422526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lgn="ctr">
              <a:buNone/>
            </a:pPr>
            <a:endParaRPr lang="en-US" i="1" dirty="0" smtClean="0">
              <a:solidFill>
                <a:srgbClr val="FF0000"/>
              </a:solidFill>
            </a:endParaRPr>
          </a:p>
          <a:p>
            <a:pPr marL="0" indent="0" algn="ctr">
              <a:buNone/>
            </a:pPr>
            <a:endParaRPr lang="en-US" i="1" dirty="0">
              <a:solidFill>
                <a:srgbClr val="FF0000"/>
              </a:solidFill>
            </a:endParaRPr>
          </a:p>
          <a:p>
            <a:pPr marL="0" indent="0" algn="ctr">
              <a:buNone/>
            </a:pPr>
            <a:endParaRPr lang="en-US" i="1" dirty="0" smtClean="0">
              <a:solidFill>
                <a:srgbClr val="FF0000"/>
              </a:solidFill>
            </a:endParaRPr>
          </a:p>
          <a:p>
            <a:pPr marL="0" indent="0" algn="ctr">
              <a:buNone/>
            </a:pPr>
            <a:r>
              <a:rPr lang="en-US" sz="6000" i="1" dirty="0" smtClean="0">
                <a:solidFill>
                  <a:schemeClr val="accent1"/>
                </a:solidFill>
              </a:rPr>
              <a:t>Is </a:t>
            </a:r>
            <a:r>
              <a:rPr lang="en-US" sz="6000" i="1" dirty="0">
                <a:solidFill>
                  <a:schemeClr val="accent1"/>
                </a:solidFill>
              </a:rPr>
              <a:t>it a word? </a:t>
            </a:r>
            <a:endParaRPr lang="ru-RU" sz="6000" i="1" dirty="0">
              <a:solidFill>
                <a:schemeClr val="accent1"/>
              </a:solidFill>
            </a:endParaRPr>
          </a:p>
        </p:txBody>
      </p:sp>
    </p:spTree>
    <p:extLst>
      <p:ext uri="{BB962C8B-B14F-4D97-AF65-F5344CB8AC3E}">
        <p14:creationId xmlns:p14="http://schemas.microsoft.com/office/powerpoint/2010/main" val="624705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92500" lnSpcReduction="10000"/>
          </a:bodyPr>
          <a:lstStyle/>
          <a:p>
            <a:pPr marL="0" indent="0">
              <a:buNone/>
            </a:pPr>
            <a:r>
              <a:rPr lang="en-US" b="1" i="1" dirty="0" smtClean="0"/>
              <a:t>So, the </a:t>
            </a:r>
            <a:r>
              <a:rPr lang="en-US" b="1" i="1" dirty="0"/>
              <a:t>criterion “the illocutionary force/communicative goal”</a:t>
            </a:r>
            <a:r>
              <a:rPr lang="en-US" dirty="0"/>
              <a:t> helps us differentiate between the following </a:t>
            </a:r>
            <a:r>
              <a:rPr lang="en-US" b="1" i="1" dirty="0"/>
              <a:t>types of speech </a:t>
            </a:r>
            <a:r>
              <a:rPr lang="en-US" b="1" i="1" dirty="0" smtClean="0"/>
              <a:t>acts:</a:t>
            </a:r>
            <a:r>
              <a:rPr lang="en-US" dirty="0" smtClean="0"/>
              <a:t> </a:t>
            </a:r>
            <a:endParaRPr lang="ru-RU" dirty="0"/>
          </a:p>
          <a:p>
            <a:pPr marL="0" indent="0">
              <a:buNone/>
            </a:pPr>
            <a:r>
              <a:rPr lang="en-US" dirty="0"/>
              <a:t>- </a:t>
            </a:r>
            <a:r>
              <a:rPr lang="en-US" dirty="0" err="1" smtClean="0">
                <a:solidFill>
                  <a:srgbClr val="FF0000"/>
                </a:solidFill>
              </a:rPr>
              <a:t>assertives</a:t>
            </a:r>
            <a:r>
              <a:rPr lang="en-US" dirty="0" smtClean="0">
                <a:solidFill>
                  <a:srgbClr val="FF0000"/>
                </a:solidFill>
              </a:rPr>
              <a:t>/representatives</a:t>
            </a:r>
            <a:r>
              <a:rPr lang="en-US" dirty="0" smtClean="0"/>
              <a:t>; </a:t>
            </a:r>
            <a:endParaRPr lang="ru-RU" dirty="0"/>
          </a:p>
          <a:p>
            <a:pPr marL="0" indent="0">
              <a:buNone/>
            </a:pPr>
            <a:r>
              <a:rPr lang="en-US" dirty="0"/>
              <a:t>- </a:t>
            </a:r>
            <a:r>
              <a:rPr lang="en-US" dirty="0" smtClean="0"/>
              <a:t>directives; </a:t>
            </a:r>
            <a:endParaRPr lang="ru-RU" dirty="0"/>
          </a:p>
          <a:p>
            <a:pPr marL="0" indent="0">
              <a:buNone/>
            </a:pPr>
            <a:r>
              <a:rPr lang="en-US" i="1" dirty="0">
                <a:solidFill>
                  <a:schemeClr val="accent1"/>
                </a:solidFill>
              </a:rPr>
              <a:t>- </a:t>
            </a:r>
            <a:r>
              <a:rPr lang="en-US" dirty="0" smtClean="0">
                <a:solidFill>
                  <a:schemeClr val="accent1"/>
                </a:solidFill>
              </a:rPr>
              <a:t>interrogatives/questions; </a:t>
            </a:r>
            <a:endParaRPr lang="ru-RU" dirty="0">
              <a:solidFill>
                <a:schemeClr val="accent1"/>
              </a:solidFill>
            </a:endParaRPr>
          </a:p>
          <a:p>
            <a:pPr marL="0" indent="0">
              <a:buNone/>
            </a:pPr>
            <a:r>
              <a:rPr lang="en-US" dirty="0"/>
              <a:t>- </a:t>
            </a:r>
            <a:r>
              <a:rPr lang="en-US" dirty="0" err="1" smtClean="0"/>
              <a:t>commissives</a:t>
            </a:r>
            <a:r>
              <a:rPr lang="en-US" dirty="0" smtClean="0"/>
              <a:t>/</a:t>
            </a:r>
            <a:r>
              <a:rPr lang="en-US" dirty="0" err="1" smtClean="0"/>
              <a:t>promissives</a:t>
            </a:r>
            <a:r>
              <a:rPr lang="en-US" dirty="0" smtClean="0"/>
              <a:t>; </a:t>
            </a:r>
            <a:endParaRPr lang="ru-RU" dirty="0"/>
          </a:p>
          <a:p>
            <a:pPr marL="0" indent="0">
              <a:buNone/>
            </a:pPr>
            <a:r>
              <a:rPr lang="en-US" dirty="0"/>
              <a:t>- </a:t>
            </a:r>
            <a:r>
              <a:rPr lang="en-US" dirty="0" err="1" smtClean="0">
                <a:solidFill>
                  <a:schemeClr val="accent1"/>
                </a:solidFill>
              </a:rPr>
              <a:t>menacives</a:t>
            </a:r>
            <a:r>
              <a:rPr lang="en-US" dirty="0" smtClean="0">
                <a:solidFill>
                  <a:schemeClr val="accent1"/>
                </a:solidFill>
              </a:rPr>
              <a:t>; </a:t>
            </a:r>
            <a:endParaRPr lang="ru-RU" dirty="0">
              <a:solidFill>
                <a:schemeClr val="accent1"/>
              </a:solidFill>
            </a:endParaRPr>
          </a:p>
          <a:p>
            <a:pPr marL="0" indent="0">
              <a:buNone/>
            </a:pPr>
            <a:r>
              <a:rPr lang="en-US" dirty="0"/>
              <a:t>- </a:t>
            </a:r>
            <a:r>
              <a:rPr lang="en-US" dirty="0" smtClean="0">
                <a:solidFill>
                  <a:srgbClr val="FF0000"/>
                </a:solidFill>
              </a:rPr>
              <a:t>Declaratives</a:t>
            </a:r>
            <a:r>
              <a:rPr lang="en-US" dirty="0" smtClean="0"/>
              <a:t> – statement (Our lecture will start a bit later);</a:t>
            </a:r>
            <a:endParaRPr lang="ru-RU" dirty="0"/>
          </a:p>
          <a:p>
            <a:pPr marL="0" indent="0">
              <a:buNone/>
            </a:pPr>
            <a:r>
              <a:rPr lang="en-US" dirty="0"/>
              <a:t>- </a:t>
            </a:r>
            <a:r>
              <a:rPr lang="en-US" dirty="0" err="1" smtClean="0"/>
              <a:t>expressives</a:t>
            </a:r>
            <a:r>
              <a:rPr lang="en-US" dirty="0" smtClean="0"/>
              <a:t>. </a:t>
            </a:r>
            <a:endParaRPr lang="ru-RU" dirty="0"/>
          </a:p>
          <a:p>
            <a:pPr marL="0" indent="0">
              <a:buNone/>
            </a:pPr>
            <a:endParaRPr lang="ru-RU" dirty="0"/>
          </a:p>
        </p:txBody>
      </p:sp>
    </p:spTree>
    <p:extLst>
      <p:ext uri="{BB962C8B-B14F-4D97-AF65-F5344CB8AC3E}">
        <p14:creationId xmlns:p14="http://schemas.microsoft.com/office/powerpoint/2010/main" val="385185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type of speech act is it? </a:t>
            </a:r>
            <a:br>
              <a:rPr lang="en-US" dirty="0" smtClean="0"/>
            </a:br>
            <a:r>
              <a:rPr lang="en-US" sz="2000" dirty="0" smtClean="0"/>
              <a:t>(</a:t>
            </a:r>
            <a:r>
              <a:rPr lang="en-US" sz="2200" dirty="0" smtClean="0"/>
              <a:t>assertive; directive; </a:t>
            </a:r>
            <a:r>
              <a:rPr lang="en-US" sz="2200" dirty="0" smtClean="0">
                <a:solidFill>
                  <a:schemeClr val="tx2"/>
                </a:solidFill>
              </a:rPr>
              <a:t>interrogative; </a:t>
            </a:r>
            <a:r>
              <a:rPr lang="en-US" sz="2200" dirty="0" err="1" smtClean="0">
                <a:solidFill>
                  <a:schemeClr val="tx2"/>
                </a:solidFill>
              </a:rPr>
              <a:t>commissive</a:t>
            </a:r>
            <a:r>
              <a:rPr lang="en-US" sz="2200" dirty="0" smtClean="0">
                <a:solidFill>
                  <a:schemeClr val="tx2"/>
                </a:solidFill>
              </a:rPr>
              <a:t>; </a:t>
            </a:r>
            <a:r>
              <a:rPr lang="en-US" sz="2200" dirty="0" err="1" smtClean="0">
                <a:solidFill>
                  <a:schemeClr val="tx2"/>
                </a:solidFill>
              </a:rPr>
              <a:t>menacive</a:t>
            </a:r>
            <a:r>
              <a:rPr lang="en-US" sz="2200" dirty="0" smtClean="0">
                <a:solidFill>
                  <a:schemeClr val="tx2"/>
                </a:solidFill>
              </a:rPr>
              <a:t>; </a:t>
            </a:r>
            <a:r>
              <a:rPr lang="en-US" sz="2200" dirty="0" smtClean="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lgn="ctr">
              <a:buNone/>
            </a:pPr>
            <a:r>
              <a:rPr lang="en-US" sz="6000" i="1" dirty="0" smtClean="0">
                <a:solidFill>
                  <a:schemeClr val="tx2">
                    <a:lumMod val="60000"/>
                    <a:lumOff val="40000"/>
                  </a:schemeClr>
                </a:solidFill>
              </a:rPr>
              <a:t>Go and get it!</a:t>
            </a:r>
            <a:endParaRPr lang="ru-RU" sz="6000" i="1" dirty="0">
              <a:solidFill>
                <a:schemeClr val="tx2">
                  <a:lumMod val="60000"/>
                  <a:lumOff val="40000"/>
                </a:schemeClr>
              </a:solidFill>
            </a:endParaRPr>
          </a:p>
        </p:txBody>
      </p:sp>
    </p:spTree>
    <p:extLst>
      <p:ext uri="{BB962C8B-B14F-4D97-AF65-F5344CB8AC3E}">
        <p14:creationId xmlns:p14="http://schemas.microsoft.com/office/powerpoint/2010/main" val="3796143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interrogative; </a:t>
            </a:r>
            <a:r>
              <a:rPr lang="en-US" sz="2200" dirty="0" err="1"/>
              <a:t>commissive</a:t>
            </a:r>
            <a:r>
              <a:rPr lang="en-US" sz="2200" dirty="0"/>
              <a:t>; </a:t>
            </a:r>
            <a:r>
              <a:rPr lang="en-US" sz="2200" dirty="0" err="1"/>
              <a:t>menacive</a:t>
            </a:r>
            <a:r>
              <a:rPr lang="en-US" sz="2200" dirty="0"/>
              <a:t>; declarative; expressive)</a:t>
            </a:r>
            <a:endParaRPr lang="ru-RU" sz="2200" dirty="0"/>
          </a:p>
        </p:txBody>
      </p:sp>
      <p:sp>
        <p:nvSpPr>
          <p:cNvPr id="3" name="Объект 2"/>
          <p:cNvSpPr>
            <a:spLocks noGrp="1"/>
          </p:cNvSpPr>
          <p:nvPr>
            <p:ph idx="1"/>
          </p:nvPr>
        </p:nvSpPr>
        <p:spPr/>
        <p:txBody>
          <a:bodyPr>
            <a:normAutofit/>
          </a:bodyPr>
          <a:lstStyle/>
          <a:p>
            <a:pPr marL="0" indent="0" algn="ctr">
              <a:buNone/>
            </a:pPr>
            <a:endParaRPr lang="en-US" sz="5000" i="1" dirty="0" smtClean="0">
              <a:solidFill>
                <a:schemeClr val="tx2">
                  <a:lumMod val="60000"/>
                  <a:lumOff val="40000"/>
                </a:schemeClr>
              </a:solidFill>
            </a:endParaRPr>
          </a:p>
          <a:p>
            <a:pPr marL="0" indent="0" algn="ctr">
              <a:buNone/>
            </a:pPr>
            <a:r>
              <a:rPr lang="en-US" sz="5000" i="1" dirty="0" smtClean="0">
                <a:solidFill>
                  <a:schemeClr val="tx2">
                    <a:lumMod val="60000"/>
                    <a:lumOff val="40000"/>
                  </a:schemeClr>
                </a:solidFill>
              </a:rPr>
              <a:t>I </a:t>
            </a:r>
            <a:r>
              <a:rPr lang="en-US" sz="5000" i="1" dirty="0">
                <a:solidFill>
                  <a:schemeClr val="tx2">
                    <a:lumMod val="60000"/>
                    <a:lumOff val="40000"/>
                  </a:schemeClr>
                </a:solidFill>
              </a:rPr>
              <a:t>will not let you do </a:t>
            </a:r>
            <a:r>
              <a:rPr lang="en-US" sz="5000" i="1" dirty="0" smtClean="0">
                <a:solidFill>
                  <a:schemeClr val="tx2">
                    <a:lumMod val="60000"/>
                    <a:lumOff val="40000"/>
                  </a:schemeClr>
                </a:solidFill>
              </a:rPr>
              <a:t>that.</a:t>
            </a:r>
            <a:endParaRPr lang="ru-RU" sz="5000" i="1" dirty="0">
              <a:solidFill>
                <a:schemeClr val="tx2">
                  <a:lumMod val="60000"/>
                  <a:lumOff val="40000"/>
                </a:schemeClr>
              </a:solidFill>
            </a:endParaRPr>
          </a:p>
        </p:txBody>
      </p:sp>
    </p:spTree>
    <p:extLst>
      <p:ext uri="{BB962C8B-B14F-4D97-AF65-F5344CB8AC3E}">
        <p14:creationId xmlns:p14="http://schemas.microsoft.com/office/powerpoint/2010/main" val="1208598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lgn="ctr">
              <a:buNone/>
            </a:pPr>
            <a:endParaRPr lang="en-US" i="1" dirty="0" smtClean="0">
              <a:solidFill>
                <a:schemeClr val="tx2">
                  <a:lumMod val="60000"/>
                  <a:lumOff val="40000"/>
                </a:schemeClr>
              </a:solidFill>
            </a:endParaRPr>
          </a:p>
          <a:p>
            <a:pPr marL="0" indent="0" algn="ctr">
              <a:buNone/>
            </a:pPr>
            <a:endParaRPr lang="en-US" i="1" dirty="0">
              <a:solidFill>
                <a:schemeClr val="tx2">
                  <a:lumMod val="60000"/>
                  <a:lumOff val="40000"/>
                </a:schemeClr>
              </a:solidFill>
            </a:endParaRPr>
          </a:p>
          <a:p>
            <a:pPr marL="0" indent="0" algn="ctr">
              <a:buNone/>
            </a:pPr>
            <a:r>
              <a:rPr lang="en-US" i="1" dirty="0" smtClean="0">
                <a:solidFill>
                  <a:schemeClr val="tx2">
                    <a:lumMod val="60000"/>
                    <a:lumOff val="40000"/>
                  </a:schemeClr>
                </a:solidFill>
              </a:rPr>
              <a:t>Well</a:t>
            </a:r>
            <a:r>
              <a:rPr lang="en-US" i="1" dirty="0">
                <a:solidFill>
                  <a:schemeClr val="tx2">
                    <a:lumMod val="60000"/>
                    <a:lumOff val="40000"/>
                  </a:schemeClr>
                </a:solidFill>
              </a:rPr>
              <a:t>, you know how it is... I could tell everything to her if you do not </a:t>
            </a:r>
            <a:r>
              <a:rPr lang="en-US" i="1" dirty="0" smtClean="0">
                <a:solidFill>
                  <a:schemeClr val="tx2">
                    <a:lumMod val="60000"/>
                    <a:lumOff val="40000"/>
                  </a:schemeClr>
                </a:solidFill>
              </a:rPr>
              <a:t>come.</a:t>
            </a:r>
            <a:endParaRPr lang="ru-RU" i="1" dirty="0">
              <a:solidFill>
                <a:schemeClr val="tx2">
                  <a:lumMod val="60000"/>
                  <a:lumOff val="40000"/>
                </a:schemeClr>
              </a:solidFill>
            </a:endParaRPr>
          </a:p>
        </p:txBody>
      </p:sp>
    </p:spTree>
    <p:extLst>
      <p:ext uri="{BB962C8B-B14F-4D97-AF65-F5344CB8AC3E}">
        <p14:creationId xmlns:p14="http://schemas.microsoft.com/office/powerpoint/2010/main" val="2245587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i="1" dirty="0" smtClean="0">
              <a:solidFill>
                <a:schemeClr val="tx2">
                  <a:lumMod val="60000"/>
                  <a:lumOff val="40000"/>
                </a:schemeClr>
              </a:solidFill>
            </a:endParaRPr>
          </a:p>
          <a:p>
            <a:pPr marL="0" indent="0">
              <a:buNone/>
            </a:pPr>
            <a:endParaRPr lang="en-US" i="1" dirty="0">
              <a:solidFill>
                <a:schemeClr val="tx2">
                  <a:lumMod val="60000"/>
                  <a:lumOff val="40000"/>
                </a:schemeClr>
              </a:solidFill>
            </a:endParaRPr>
          </a:p>
          <a:p>
            <a:pPr marL="0" indent="0" algn="ctr">
              <a:buNone/>
            </a:pPr>
            <a:r>
              <a:rPr lang="en-US" sz="4000" i="1" dirty="0" smtClean="0">
                <a:solidFill>
                  <a:schemeClr val="tx2">
                    <a:lumMod val="60000"/>
                    <a:lumOff val="40000"/>
                  </a:schemeClr>
                </a:solidFill>
              </a:rPr>
              <a:t>Congratulations </a:t>
            </a:r>
            <a:r>
              <a:rPr lang="en-US" sz="4000" i="1" dirty="0">
                <a:solidFill>
                  <a:schemeClr val="tx2">
                    <a:lumMod val="60000"/>
                    <a:lumOff val="40000"/>
                  </a:schemeClr>
                </a:solidFill>
              </a:rPr>
              <a:t>for having achieved this </a:t>
            </a:r>
            <a:r>
              <a:rPr lang="en-US" sz="4000" i="1" dirty="0" smtClean="0">
                <a:solidFill>
                  <a:schemeClr val="tx2">
                    <a:lumMod val="60000"/>
                    <a:lumOff val="40000"/>
                  </a:schemeClr>
                </a:solidFill>
              </a:rPr>
              <a:t>success.</a:t>
            </a:r>
            <a:endParaRPr lang="ru-RU" sz="4000" i="1" dirty="0">
              <a:solidFill>
                <a:schemeClr val="tx2">
                  <a:lumMod val="60000"/>
                  <a:lumOff val="40000"/>
                </a:schemeClr>
              </a:solidFill>
            </a:endParaRPr>
          </a:p>
        </p:txBody>
      </p:sp>
    </p:spTree>
    <p:extLst>
      <p:ext uri="{BB962C8B-B14F-4D97-AF65-F5344CB8AC3E}">
        <p14:creationId xmlns:p14="http://schemas.microsoft.com/office/powerpoint/2010/main" val="1091846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i="1" dirty="0" smtClean="0">
                <a:solidFill>
                  <a:schemeClr val="tx2">
                    <a:lumMod val="60000"/>
                    <a:lumOff val="40000"/>
                  </a:schemeClr>
                </a:solidFill>
              </a:rPr>
              <a:t>I </a:t>
            </a:r>
            <a:r>
              <a:rPr lang="en-US" sz="6000" i="1" dirty="0">
                <a:solidFill>
                  <a:schemeClr val="tx2">
                    <a:lumMod val="60000"/>
                    <a:lumOff val="40000"/>
                  </a:schemeClr>
                </a:solidFill>
              </a:rPr>
              <a:t>end the </a:t>
            </a:r>
            <a:r>
              <a:rPr lang="en-US" sz="6000" i="1" dirty="0" smtClean="0">
                <a:solidFill>
                  <a:schemeClr val="tx2">
                    <a:lumMod val="60000"/>
                    <a:lumOff val="40000"/>
                  </a:schemeClr>
                </a:solidFill>
              </a:rPr>
              <a:t>session.</a:t>
            </a:r>
            <a:endParaRPr lang="ru-RU" sz="6000" i="1" dirty="0">
              <a:solidFill>
                <a:schemeClr val="tx2">
                  <a:lumMod val="60000"/>
                  <a:lumOff val="40000"/>
                </a:schemeClr>
              </a:solidFill>
            </a:endParaRPr>
          </a:p>
        </p:txBody>
      </p:sp>
    </p:spTree>
    <p:extLst>
      <p:ext uri="{BB962C8B-B14F-4D97-AF65-F5344CB8AC3E}">
        <p14:creationId xmlns:p14="http://schemas.microsoft.com/office/powerpoint/2010/main" val="1406997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i="1" dirty="0" smtClean="0">
                <a:solidFill>
                  <a:schemeClr val="tx2">
                    <a:lumMod val="60000"/>
                    <a:lumOff val="40000"/>
                  </a:schemeClr>
                </a:solidFill>
              </a:rPr>
              <a:t>I'm </a:t>
            </a:r>
            <a:r>
              <a:rPr lang="en-US" sz="6000" i="1" dirty="0">
                <a:solidFill>
                  <a:schemeClr val="tx2">
                    <a:lumMod val="60000"/>
                    <a:lumOff val="40000"/>
                  </a:schemeClr>
                </a:solidFill>
              </a:rPr>
              <a:t>sorry I said </a:t>
            </a:r>
            <a:r>
              <a:rPr lang="en-US" sz="6000" i="1" dirty="0" smtClean="0">
                <a:solidFill>
                  <a:schemeClr val="tx2">
                    <a:lumMod val="60000"/>
                    <a:lumOff val="40000"/>
                  </a:schemeClr>
                </a:solidFill>
              </a:rPr>
              <a:t>that.</a:t>
            </a:r>
            <a:endParaRPr lang="ru-RU" sz="6000" i="1" dirty="0">
              <a:solidFill>
                <a:schemeClr val="tx2">
                  <a:lumMod val="60000"/>
                  <a:lumOff val="40000"/>
                </a:schemeClr>
              </a:solidFill>
            </a:endParaRPr>
          </a:p>
        </p:txBody>
      </p:sp>
    </p:spTree>
    <p:extLst>
      <p:ext uri="{BB962C8B-B14F-4D97-AF65-F5344CB8AC3E}">
        <p14:creationId xmlns:p14="http://schemas.microsoft.com/office/powerpoint/2010/main" val="2296741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i="1" dirty="0" smtClean="0">
                <a:solidFill>
                  <a:schemeClr val="tx2">
                    <a:lumMod val="60000"/>
                    <a:lumOff val="40000"/>
                  </a:schemeClr>
                </a:solidFill>
              </a:rPr>
              <a:t>If </a:t>
            </a:r>
            <a:r>
              <a:rPr lang="en-US" i="1" dirty="0">
                <a:solidFill>
                  <a:schemeClr val="tx2">
                    <a:lumMod val="60000"/>
                    <a:lumOff val="40000"/>
                  </a:schemeClr>
                </a:solidFill>
              </a:rPr>
              <a:t>you do not come, I will tell everything to </a:t>
            </a:r>
            <a:r>
              <a:rPr lang="en-US" i="1" dirty="0" smtClean="0">
                <a:solidFill>
                  <a:schemeClr val="tx2">
                    <a:lumMod val="60000"/>
                    <a:lumOff val="40000"/>
                  </a:schemeClr>
                </a:solidFill>
              </a:rPr>
              <a:t>her.</a:t>
            </a:r>
            <a:endParaRPr lang="ru-RU" i="1" dirty="0">
              <a:solidFill>
                <a:schemeClr val="tx2">
                  <a:lumMod val="60000"/>
                  <a:lumOff val="40000"/>
                </a:schemeClr>
              </a:solidFill>
            </a:endParaRPr>
          </a:p>
        </p:txBody>
      </p:sp>
    </p:spTree>
    <p:extLst>
      <p:ext uri="{BB962C8B-B14F-4D97-AF65-F5344CB8AC3E}">
        <p14:creationId xmlns:p14="http://schemas.microsoft.com/office/powerpoint/2010/main" val="1094626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normAutofit/>
          </a:bodyPr>
          <a:lstStyle/>
          <a:p>
            <a:pPr marL="0" indent="0">
              <a:buNone/>
            </a:pPr>
            <a:endParaRPr lang="en-US" sz="4000" i="1" dirty="0" smtClean="0">
              <a:solidFill>
                <a:schemeClr val="tx2">
                  <a:lumMod val="60000"/>
                  <a:lumOff val="40000"/>
                </a:schemeClr>
              </a:solidFill>
            </a:endParaRPr>
          </a:p>
          <a:p>
            <a:pPr marL="0" indent="0">
              <a:buNone/>
            </a:pPr>
            <a:endParaRPr lang="en-US" sz="4000" i="1" dirty="0">
              <a:solidFill>
                <a:schemeClr val="tx2">
                  <a:lumMod val="60000"/>
                  <a:lumOff val="40000"/>
                </a:schemeClr>
              </a:solidFill>
            </a:endParaRPr>
          </a:p>
          <a:p>
            <a:pPr marL="0" indent="0" algn="ctr">
              <a:buNone/>
            </a:pPr>
            <a:r>
              <a:rPr lang="en-US" sz="4000" i="1" dirty="0" smtClean="0">
                <a:solidFill>
                  <a:schemeClr val="tx2">
                    <a:lumMod val="60000"/>
                    <a:lumOff val="40000"/>
                  </a:schemeClr>
                </a:solidFill>
              </a:rPr>
              <a:t>I'll </a:t>
            </a:r>
            <a:r>
              <a:rPr lang="en-US" sz="4000" i="1" dirty="0">
                <a:solidFill>
                  <a:schemeClr val="tx2">
                    <a:lumMod val="60000"/>
                    <a:lumOff val="40000"/>
                  </a:schemeClr>
                </a:solidFill>
              </a:rPr>
              <a:t>be there before </a:t>
            </a:r>
            <a:r>
              <a:rPr lang="en-US" sz="4000" i="1" dirty="0" smtClean="0">
                <a:solidFill>
                  <a:schemeClr val="tx2">
                    <a:lumMod val="60000"/>
                    <a:lumOff val="40000"/>
                  </a:schemeClr>
                </a:solidFill>
              </a:rPr>
              <a:t>nine.</a:t>
            </a:r>
            <a:endParaRPr lang="ru-RU" sz="4000" i="1" dirty="0">
              <a:solidFill>
                <a:schemeClr val="tx2">
                  <a:lumMod val="60000"/>
                  <a:lumOff val="40000"/>
                </a:schemeClr>
              </a:solidFill>
            </a:endParaRPr>
          </a:p>
        </p:txBody>
      </p:sp>
    </p:spTree>
    <p:extLst>
      <p:ext uri="{BB962C8B-B14F-4D97-AF65-F5344CB8AC3E}">
        <p14:creationId xmlns:p14="http://schemas.microsoft.com/office/powerpoint/2010/main" val="310907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sz="4000" i="1" dirty="0" smtClean="0">
              <a:solidFill>
                <a:schemeClr val="tx2">
                  <a:lumMod val="60000"/>
                  <a:lumOff val="40000"/>
                </a:schemeClr>
              </a:solidFill>
            </a:endParaRPr>
          </a:p>
          <a:p>
            <a:pPr marL="0" indent="0">
              <a:buNone/>
            </a:pPr>
            <a:endParaRPr lang="en-US" sz="4000" i="1" dirty="0">
              <a:solidFill>
                <a:schemeClr val="tx2">
                  <a:lumMod val="60000"/>
                  <a:lumOff val="40000"/>
                </a:schemeClr>
              </a:solidFill>
            </a:endParaRPr>
          </a:p>
          <a:p>
            <a:pPr marL="0" indent="0" algn="ctr">
              <a:buNone/>
            </a:pPr>
            <a:r>
              <a:rPr lang="en-US" sz="4000" i="1" dirty="0" smtClean="0">
                <a:solidFill>
                  <a:schemeClr val="tx2">
                    <a:lumMod val="60000"/>
                    <a:lumOff val="40000"/>
                  </a:schemeClr>
                </a:solidFill>
              </a:rPr>
              <a:t>It’s time</a:t>
            </a:r>
            <a:r>
              <a:rPr lang="ru-RU" sz="4000" i="1" dirty="0" smtClean="0">
                <a:solidFill>
                  <a:schemeClr val="tx2">
                    <a:lumMod val="60000"/>
                    <a:lumOff val="40000"/>
                  </a:schemeClr>
                </a:solidFill>
              </a:rPr>
              <a:t> </a:t>
            </a:r>
            <a:r>
              <a:rPr lang="en-US" sz="4000" i="1" dirty="0" smtClean="0">
                <a:solidFill>
                  <a:schemeClr val="tx2">
                    <a:lumMod val="60000"/>
                    <a:lumOff val="40000"/>
                  </a:schemeClr>
                </a:solidFill>
              </a:rPr>
              <a:t>for dinner.</a:t>
            </a:r>
            <a:endParaRPr lang="en-US" sz="4000" i="1" dirty="0">
              <a:solidFill>
                <a:schemeClr val="tx2">
                  <a:lumMod val="60000"/>
                  <a:lumOff val="40000"/>
                </a:schemeClr>
              </a:solidFill>
            </a:endParaRPr>
          </a:p>
          <a:p>
            <a:pPr marL="0" indent="0">
              <a:buNone/>
            </a:pPr>
            <a:endParaRPr lang="ru-RU" dirty="0"/>
          </a:p>
        </p:txBody>
      </p:sp>
    </p:spTree>
    <p:extLst>
      <p:ext uri="{BB962C8B-B14F-4D97-AF65-F5344CB8AC3E}">
        <p14:creationId xmlns:p14="http://schemas.microsoft.com/office/powerpoint/2010/main" val="45596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lgn="ctr">
              <a:buNone/>
            </a:pPr>
            <a:endParaRPr lang="en-US" i="1" dirty="0" smtClean="0">
              <a:solidFill>
                <a:srgbClr val="FF0000"/>
              </a:solidFill>
            </a:endParaRPr>
          </a:p>
          <a:p>
            <a:pPr marL="0" indent="0" algn="ctr">
              <a:buNone/>
            </a:pPr>
            <a:endParaRPr lang="en-US" i="1" dirty="0">
              <a:solidFill>
                <a:srgbClr val="FF0000"/>
              </a:solidFill>
            </a:endParaRPr>
          </a:p>
          <a:p>
            <a:pPr marL="0" indent="0" algn="ctr">
              <a:buNone/>
            </a:pPr>
            <a:endParaRPr lang="en-US" i="1" dirty="0" smtClean="0">
              <a:solidFill>
                <a:srgbClr val="FF0000"/>
              </a:solidFill>
            </a:endParaRPr>
          </a:p>
          <a:p>
            <a:pPr marL="0" indent="0" algn="ctr">
              <a:buNone/>
            </a:pPr>
            <a:r>
              <a:rPr lang="en-US" sz="5000" i="1" dirty="0" smtClean="0">
                <a:solidFill>
                  <a:schemeClr val="accent1"/>
                </a:solidFill>
              </a:rPr>
              <a:t>Is </a:t>
            </a:r>
            <a:r>
              <a:rPr lang="en-US" sz="5000" i="1" dirty="0">
                <a:solidFill>
                  <a:schemeClr val="accent1"/>
                </a:solidFill>
              </a:rPr>
              <a:t>it a sound (phoneme)? </a:t>
            </a:r>
            <a:endParaRPr lang="en-US" sz="5000" i="1" dirty="0" smtClean="0">
              <a:solidFill>
                <a:schemeClr val="accent1"/>
              </a:solidFill>
            </a:endParaRPr>
          </a:p>
        </p:txBody>
      </p:sp>
    </p:spTree>
    <p:extLst>
      <p:ext uri="{BB962C8B-B14F-4D97-AF65-F5344CB8AC3E}">
        <p14:creationId xmlns:p14="http://schemas.microsoft.com/office/powerpoint/2010/main" val="3989399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i="1" dirty="0" smtClean="0">
                <a:solidFill>
                  <a:schemeClr val="tx2">
                    <a:lumMod val="60000"/>
                    <a:lumOff val="40000"/>
                  </a:schemeClr>
                </a:solidFill>
              </a:rPr>
              <a:t>By </a:t>
            </a:r>
            <a:r>
              <a:rPr lang="en-US" sz="4000" i="1" dirty="0">
                <a:solidFill>
                  <a:schemeClr val="tx2">
                    <a:lumMod val="60000"/>
                    <a:lumOff val="40000"/>
                  </a:schemeClr>
                </a:solidFill>
              </a:rPr>
              <a:t>the power conferred by law, now I declare you husband and </a:t>
            </a:r>
            <a:r>
              <a:rPr lang="en-US" sz="4000" i="1" dirty="0" smtClean="0">
                <a:solidFill>
                  <a:schemeClr val="tx2">
                    <a:lumMod val="60000"/>
                    <a:lumOff val="40000"/>
                  </a:schemeClr>
                </a:solidFill>
              </a:rPr>
              <a:t>wife.</a:t>
            </a:r>
            <a:endParaRPr lang="ru-RU" sz="4000" i="1" dirty="0">
              <a:solidFill>
                <a:schemeClr val="tx2">
                  <a:lumMod val="60000"/>
                  <a:lumOff val="40000"/>
                </a:schemeClr>
              </a:solidFill>
            </a:endParaRPr>
          </a:p>
        </p:txBody>
      </p:sp>
    </p:spTree>
    <p:extLst>
      <p:ext uri="{BB962C8B-B14F-4D97-AF65-F5344CB8AC3E}">
        <p14:creationId xmlns:p14="http://schemas.microsoft.com/office/powerpoint/2010/main" val="2758751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i="1" dirty="0" smtClean="0">
                <a:solidFill>
                  <a:schemeClr val="tx2">
                    <a:lumMod val="60000"/>
                    <a:lumOff val="40000"/>
                  </a:schemeClr>
                </a:solidFill>
              </a:rPr>
              <a:t>I’m </a:t>
            </a:r>
            <a:r>
              <a:rPr lang="en-US" sz="4000" i="1" dirty="0">
                <a:solidFill>
                  <a:schemeClr val="tx2">
                    <a:lumMod val="60000"/>
                    <a:lumOff val="40000"/>
                  </a:schemeClr>
                </a:solidFill>
              </a:rPr>
              <a:t>having a birthday party next week.</a:t>
            </a:r>
          </a:p>
          <a:p>
            <a:pPr marL="0" indent="0">
              <a:buNone/>
            </a:pPr>
            <a:endParaRPr lang="ru-RU" dirty="0"/>
          </a:p>
        </p:txBody>
      </p:sp>
    </p:spTree>
    <p:extLst>
      <p:ext uri="{BB962C8B-B14F-4D97-AF65-F5344CB8AC3E}">
        <p14:creationId xmlns:p14="http://schemas.microsoft.com/office/powerpoint/2010/main" val="2593108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i="1" dirty="0" smtClean="0">
                <a:solidFill>
                  <a:schemeClr val="tx2">
                    <a:lumMod val="60000"/>
                    <a:lumOff val="40000"/>
                  </a:schemeClr>
                </a:solidFill>
              </a:rPr>
              <a:t>There </a:t>
            </a:r>
            <a:r>
              <a:rPr lang="en-US" sz="4000" i="1" dirty="0">
                <a:solidFill>
                  <a:schemeClr val="tx2">
                    <a:lumMod val="60000"/>
                    <a:lumOff val="40000"/>
                  </a:schemeClr>
                </a:solidFill>
              </a:rPr>
              <a:t>is no better cook than </a:t>
            </a:r>
            <a:r>
              <a:rPr lang="en-US" sz="4000" i="1" dirty="0" smtClean="0">
                <a:solidFill>
                  <a:schemeClr val="tx2">
                    <a:lumMod val="60000"/>
                    <a:lumOff val="40000"/>
                  </a:schemeClr>
                </a:solidFill>
              </a:rPr>
              <a:t>me.</a:t>
            </a:r>
            <a:endParaRPr lang="ru-RU" sz="4000" i="1" dirty="0">
              <a:solidFill>
                <a:schemeClr val="tx2">
                  <a:lumMod val="60000"/>
                  <a:lumOff val="40000"/>
                </a:schemeClr>
              </a:solidFill>
            </a:endParaRPr>
          </a:p>
        </p:txBody>
      </p:sp>
    </p:spTree>
    <p:extLst>
      <p:ext uri="{BB962C8B-B14F-4D97-AF65-F5344CB8AC3E}">
        <p14:creationId xmlns:p14="http://schemas.microsoft.com/office/powerpoint/2010/main" val="4243749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type of speech act is it? </a:t>
            </a:r>
            <a:br>
              <a:rPr lang="en-US" dirty="0"/>
            </a:br>
            <a:r>
              <a:rPr lang="en-US" sz="2200" dirty="0"/>
              <a:t>(assertive; directive; </a:t>
            </a:r>
            <a:r>
              <a:rPr lang="en-US" sz="2200" dirty="0">
                <a:solidFill>
                  <a:schemeClr val="tx2"/>
                </a:solidFill>
              </a:rPr>
              <a:t>interrogative; </a:t>
            </a:r>
            <a:r>
              <a:rPr lang="en-US" sz="2200" dirty="0" err="1">
                <a:solidFill>
                  <a:schemeClr val="tx2"/>
                </a:solidFill>
              </a:rPr>
              <a:t>commissive</a:t>
            </a:r>
            <a:r>
              <a:rPr lang="en-US" sz="2200" dirty="0">
                <a:solidFill>
                  <a:schemeClr val="tx2"/>
                </a:solidFill>
              </a:rPr>
              <a:t>; </a:t>
            </a:r>
            <a:r>
              <a:rPr lang="en-US" sz="2200" dirty="0" err="1">
                <a:solidFill>
                  <a:schemeClr val="tx2"/>
                </a:solidFill>
              </a:rPr>
              <a:t>menacive</a:t>
            </a:r>
            <a:r>
              <a:rPr lang="en-US" sz="2200" dirty="0">
                <a:solidFill>
                  <a:schemeClr val="tx2"/>
                </a:solidFill>
              </a:rPr>
              <a:t>; </a:t>
            </a:r>
            <a:r>
              <a:rPr lang="en-US" sz="2200" dirty="0"/>
              <a:t>declarative; expressive)</a:t>
            </a:r>
            <a:endParaRPr lang="ru-RU" sz="2200" dirty="0"/>
          </a:p>
        </p:txBody>
      </p:sp>
      <p:sp>
        <p:nvSpPr>
          <p:cNvPr id="3" name="Объект 2"/>
          <p:cNvSpPr>
            <a:spLocks noGrp="1"/>
          </p:cNvSpPr>
          <p:nvPr>
            <p:ph idx="1"/>
          </p:nvPr>
        </p:nvSpPr>
        <p:spPr/>
        <p:txBody>
          <a:bodyPr/>
          <a:lstStyle/>
          <a:p>
            <a:pPr marL="0" indent="0" algn="ctr">
              <a:buNone/>
            </a:pPr>
            <a:endParaRPr lang="en-US" dirty="0" smtClean="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i="1" dirty="0" smtClean="0">
                <a:solidFill>
                  <a:schemeClr val="tx2">
                    <a:lumMod val="60000"/>
                    <a:lumOff val="40000"/>
                  </a:schemeClr>
                </a:solidFill>
              </a:rPr>
              <a:t>I </a:t>
            </a:r>
            <a:r>
              <a:rPr lang="en-US" i="1" dirty="0">
                <a:solidFill>
                  <a:schemeClr val="tx2">
                    <a:lumMod val="60000"/>
                    <a:lumOff val="40000"/>
                  </a:schemeClr>
                </a:solidFill>
              </a:rPr>
              <a:t>bet he will not have the courage to appear before his </a:t>
            </a:r>
            <a:r>
              <a:rPr lang="en-US" i="1" dirty="0" smtClean="0">
                <a:solidFill>
                  <a:schemeClr val="tx2">
                    <a:lumMod val="60000"/>
                    <a:lumOff val="40000"/>
                  </a:schemeClr>
                </a:solidFill>
              </a:rPr>
              <a:t>parents.</a:t>
            </a:r>
            <a:endParaRPr lang="ru-RU" i="1" dirty="0">
              <a:solidFill>
                <a:schemeClr val="tx2">
                  <a:lumMod val="60000"/>
                  <a:lumOff val="40000"/>
                </a:schemeClr>
              </a:solidFill>
            </a:endParaRPr>
          </a:p>
        </p:txBody>
      </p:sp>
    </p:spTree>
    <p:extLst>
      <p:ext uri="{BB962C8B-B14F-4D97-AF65-F5344CB8AC3E}">
        <p14:creationId xmlns:p14="http://schemas.microsoft.com/office/powerpoint/2010/main" val="751200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0" indent="0">
              <a:buNone/>
            </a:pPr>
            <a:r>
              <a:rPr lang="en-US" b="1" i="1" dirty="0"/>
              <a:t>The criterion “the way the communicative goal is expressed”</a:t>
            </a:r>
            <a:r>
              <a:rPr lang="en-US" dirty="0"/>
              <a:t> helps us differentiate between the following </a:t>
            </a:r>
            <a:r>
              <a:rPr lang="en-US" b="1" i="1" dirty="0"/>
              <a:t>types of speech acts</a:t>
            </a:r>
            <a:r>
              <a:rPr lang="en-US" dirty="0" smtClean="0"/>
              <a:t>:</a:t>
            </a:r>
          </a:p>
          <a:p>
            <a:pPr>
              <a:buFontTx/>
              <a:buChar char="-"/>
            </a:pPr>
            <a:r>
              <a:rPr lang="en-US" dirty="0"/>
              <a:t>d</a:t>
            </a:r>
            <a:r>
              <a:rPr lang="en-US" dirty="0" smtClean="0"/>
              <a:t>irect speech acts;</a:t>
            </a:r>
          </a:p>
          <a:p>
            <a:pPr>
              <a:buFontTx/>
              <a:buChar char="-"/>
            </a:pPr>
            <a:r>
              <a:rPr lang="en-US" dirty="0"/>
              <a:t>i</a:t>
            </a:r>
            <a:r>
              <a:rPr lang="en-US" dirty="0" smtClean="0"/>
              <a:t>ndirect speech acts.</a:t>
            </a:r>
            <a:endParaRPr lang="ru-RU" dirty="0"/>
          </a:p>
          <a:p>
            <a:pPr marL="0" indent="0">
              <a:buNone/>
            </a:pPr>
            <a:endParaRPr lang="ru-RU" dirty="0"/>
          </a:p>
        </p:txBody>
      </p:sp>
    </p:spTree>
    <p:extLst>
      <p:ext uri="{BB962C8B-B14F-4D97-AF65-F5344CB8AC3E}">
        <p14:creationId xmlns:p14="http://schemas.microsoft.com/office/powerpoint/2010/main" val="3191021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buNone/>
            </a:pPr>
            <a:r>
              <a:rPr lang="en-US" b="1" i="1" dirty="0"/>
              <a:t>Direct speech acts</a:t>
            </a:r>
            <a:r>
              <a:rPr lang="en-US" dirty="0"/>
              <a:t> are statements in which the speaker means literally what he </a:t>
            </a:r>
            <a:r>
              <a:rPr lang="en-US" dirty="0" smtClean="0"/>
              <a:t>says. </a:t>
            </a:r>
          </a:p>
          <a:p>
            <a:pPr marL="0" indent="0">
              <a:buNone/>
            </a:pPr>
            <a:r>
              <a:rPr lang="en-US" i="1" dirty="0">
                <a:solidFill>
                  <a:srgbClr val="FF0000"/>
                </a:solidFill>
              </a:rPr>
              <a:t>What time is it? </a:t>
            </a:r>
          </a:p>
          <a:p>
            <a:pPr marL="0" indent="0">
              <a:buNone/>
            </a:pPr>
            <a:r>
              <a:rPr lang="en-US" i="1" dirty="0">
                <a:solidFill>
                  <a:srgbClr val="FF0000"/>
                </a:solidFill>
              </a:rPr>
              <a:t>Please fasten your seat belts. </a:t>
            </a:r>
          </a:p>
          <a:p>
            <a:pPr marL="0" indent="0">
              <a:buNone/>
            </a:pPr>
            <a:r>
              <a:rPr lang="en-US" i="1" dirty="0">
                <a:solidFill>
                  <a:srgbClr val="FF0000"/>
                </a:solidFill>
              </a:rPr>
              <a:t>Pandas don't hibernate. </a:t>
            </a:r>
          </a:p>
          <a:p>
            <a:pPr marL="0" indent="0">
              <a:buNone/>
            </a:pPr>
            <a:r>
              <a:rPr lang="en-US" i="1" dirty="0">
                <a:solidFill>
                  <a:schemeClr val="tx2">
                    <a:lumMod val="60000"/>
                    <a:lumOff val="40000"/>
                  </a:schemeClr>
                </a:solidFill>
              </a:rPr>
              <a:t>I pronounce you wife and husband. </a:t>
            </a:r>
          </a:p>
          <a:p>
            <a:pPr marL="0" indent="0">
              <a:buNone/>
            </a:pPr>
            <a:r>
              <a:rPr lang="en-US" i="1" dirty="0">
                <a:solidFill>
                  <a:schemeClr val="tx2">
                    <a:lumMod val="60000"/>
                    <a:lumOff val="40000"/>
                  </a:schemeClr>
                </a:solidFill>
              </a:rPr>
              <a:t>I congratulate you on …</a:t>
            </a:r>
            <a:endParaRPr lang="ru-RU" dirty="0">
              <a:solidFill>
                <a:schemeClr val="tx2">
                  <a:lumMod val="60000"/>
                  <a:lumOff val="40000"/>
                </a:schemeClr>
              </a:solidFill>
            </a:endParaRPr>
          </a:p>
          <a:p>
            <a:pPr marL="0" indent="0">
              <a:buNone/>
            </a:pPr>
            <a:endParaRPr lang="ru-RU" dirty="0"/>
          </a:p>
        </p:txBody>
      </p:sp>
    </p:spTree>
    <p:extLst>
      <p:ext uri="{BB962C8B-B14F-4D97-AF65-F5344CB8AC3E}">
        <p14:creationId xmlns:p14="http://schemas.microsoft.com/office/powerpoint/2010/main" val="1693267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5865515"/>
          </a:xfrm>
        </p:spPr>
        <p:txBody>
          <a:bodyPr/>
          <a:lstStyle/>
          <a:p>
            <a:pPr marL="0" indent="0">
              <a:buNone/>
            </a:pPr>
            <a:r>
              <a:rPr lang="en-US" dirty="0" smtClean="0"/>
              <a:t>                         </a:t>
            </a:r>
            <a:r>
              <a:rPr lang="en-US" dirty="0"/>
              <a:t>D</a:t>
            </a:r>
            <a:r>
              <a:rPr lang="en-US" dirty="0" smtClean="0"/>
              <a:t>irect speech acts</a:t>
            </a:r>
          </a:p>
          <a:p>
            <a:pPr marL="0" indent="0">
              <a:buNone/>
            </a:pPr>
            <a:endParaRPr lang="en-US" dirty="0"/>
          </a:p>
          <a:p>
            <a:pPr marL="0" indent="0">
              <a:buNone/>
            </a:pPr>
            <a:endParaRPr lang="en-US" dirty="0" smtClean="0"/>
          </a:p>
          <a:p>
            <a:pPr marL="0" indent="0">
              <a:buNone/>
            </a:pPr>
            <a:r>
              <a:rPr lang="en-US" dirty="0" err="1" smtClean="0"/>
              <a:t>Performative</a:t>
            </a:r>
            <a:r>
              <a:rPr lang="en-US" dirty="0" smtClean="0"/>
              <a:t>                               Non-</a:t>
            </a:r>
            <a:r>
              <a:rPr lang="en-US" dirty="0" err="1" smtClean="0"/>
              <a:t>performative</a:t>
            </a:r>
            <a:endParaRPr lang="en-US" dirty="0" smtClean="0"/>
          </a:p>
          <a:p>
            <a:pPr marL="0" indent="0">
              <a:buNone/>
            </a:pPr>
            <a:r>
              <a:rPr lang="en-US" dirty="0" smtClean="0"/>
              <a:t>speech acts                                    speech acts</a:t>
            </a:r>
            <a:endParaRPr lang="ru-RU" dirty="0"/>
          </a:p>
        </p:txBody>
      </p:sp>
      <p:cxnSp>
        <p:nvCxnSpPr>
          <p:cNvPr id="9" name="Прямая со стрелкой 8"/>
          <p:cNvCxnSpPr/>
          <p:nvPr/>
        </p:nvCxnSpPr>
        <p:spPr>
          <a:xfrm flipH="1">
            <a:off x="1835696" y="1052736"/>
            <a:ext cx="151216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932040" y="1052736"/>
            <a:ext cx="1296144"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73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en-US" b="1" i="1" dirty="0" smtClean="0"/>
              <a:t>A </a:t>
            </a:r>
            <a:r>
              <a:rPr lang="en-US" b="1" i="1" dirty="0" err="1" smtClean="0"/>
              <a:t>performative</a:t>
            </a:r>
            <a:r>
              <a:rPr lang="en-US" b="1" i="1" dirty="0" smtClean="0"/>
              <a:t> speech act </a:t>
            </a:r>
            <a:r>
              <a:rPr lang="en-US" dirty="0" smtClean="0"/>
              <a:t>is an utterance that is used not for describing reality but for changing reality, for doing things.</a:t>
            </a:r>
          </a:p>
          <a:p>
            <a:pPr marL="0" indent="0">
              <a:buNone/>
            </a:pPr>
            <a:r>
              <a:rPr lang="en-US" dirty="0"/>
              <a:t>For example, when Paul says </a:t>
            </a:r>
            <a:r>
              <a:rPr lang="en-US" i="1" dirty="0"/>
              <a:t>"I promise to do the </a:t>
            </a:r>
            <a:r>
              <a:rPr lang="en-US" i="1" dirty="0" smtClean="0"/>
              <a:t>dishes“</a:t>
            </a:r>
            <a:r>
              <a:rPr lang="en-US" dirty="0" smtClean="0"/>
              <a:t>, he </a:t>
            </a:r>
            <a:r>
              <a:rPr lang="en-US" dirty="0"/>
              <a:t>thereby does not just say </a:t>
            </a:r>
            <a:r>
              <a:rPr lang="en-US" dirty="0" smtClean="0"/>
              <a:t>something, he makes a promise and, thus, changes reality.</a:t>
            </a:r>
            <a:endParaRPr lang="ru-RU" dirty="0"/>
          </a:p>
        </p:txBody>
      </p:sp>
    </p:spTree>
    <p:extLst>
      <p:ext uri="{BB962C8B-B14F-4D97-AF65-F5344CB8AC3E}">
        <p14:creationId xmlns:p14="http://schemas.microsoft.com/office/powerpoint/2010/main" val="1570187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92500" lnSpcReduction="10000"/>
          </a:bodyPr>
          <a:lstStyle/>
          <a:p>
            <a:pPr marL="0" indent="0">
              <a:buNone/>
            </a:pPr>
            <a:r>
              <a:rPr lang="en-US" dirty="0" smtClean="0"/>
              <a:t>Examples of </a:t>
            </a:r>
            <a:r>
              <a:rPr lang="en-US" dirty="0" err="1" smtClean="0"/>
              <a:t>performative</a:t>
            </a:r>
            <a:r>
              <a:rPr lang="en-US" dirty="0" smtClean="0"/>
              <a:t> speech acts:</a:t>
            </a:r>
          </a:p>
          <a:p>
            <a:pPr marL="0" indent="0">
              <a:buNone/>
            </a:pPr>
            <a:r>
              <a:rPr lang="en-US" dirty="0" smtClean="0"/>
              <a:t>- “I </a:t>
            </a:r>
            <a:r>
              <a:rPr lang="en-US" dirty="0"/>
              <a:t>now pronounce you married" </a:t>
            </a:r>
            <a:endParaRPr lang="en-US" dirty="0" smtClean="0"/>
          </a:p>
          <a:p>
            <a:r>
              <a:rPr lang="en-US" dirty="0" smtClean="0"/>
              <a:t>"I order you to go“</a:t>
            </a:r>
          </a:p>
          <a:p>
            <a:r>
              <a:rPr lang="en-US" dirty="0" smtClean="0"/>
              <a:t>"</a:t>
            </a:r>
            <a:r>
              <a:rPr lang="en-US" dirty="0"/>
              <a:t>I accept your apology"</a:t>
            </a:r>
          </a:p>
          <a:p>
            <a:r>
              <a:rPr lang="en-US" dirty="0"/>
              <a:t>"I sentence you to death"</a:t>
            </a:r>
          </a:p>
          <a:p>
            <a:r>
              <a:rPr lang="en-US" dirty="0"/>
              <a:t>"I divorce </a:t>
            </a:r>
            <a:r>
              <a:rPr lang="en-US" dirty="0" smtClean="0"/>
              <a:t>you”</a:t>
            </a:r>
            <a:endParaRPr lang="en-US" dirty="0"/>
          </a:p>
          <a:p>
            <a:r>
              <a:rPr lang="en-US" dirty="0"/>
              <a:t>"I swear to do that</a:t>
            </a:r>
            <a:r>
              <a:rPr lang="en-US" dirty="0" smtClean="0"/>
              <a:t>",</a:t>
            </a:r>
          </a:p>
          <a:p>
            <a:r>
              <a:rPr lang="en-US" dirty="0" smtClean="0"/>
              <a:t> </a:t>
            </a:r>
            <a:r>
              <a:rPr lang="en-US" dirty="0"/>
              <a:t>"I promise to be there"</a:t>
            </a:r>
          </a:p>
          <a:p>
            <a:r>
              <a:rPr lang="en-US" dirty="0" smtClean="0"/>
              <a:t>“We </a:t>
            </a:r>
            <a:r>
              <a:rPr lang="en-US" dirty="0"/>
              <a:t>apologize"</a:t>
            </a:r>
          </a:p>
          <a:p>
            <a:r>
              <a:rPr lang="en-US" dirty="0" smtClean="0"/>
              <a:t>“I declare war"</a:t>
            </a:r>
          </a:p>
          <a:p>
            <a:r>
              <a:rPr lang="en-US" dirty="0" smtClean="0"/>
              <a:t>"</a:t>
            </a:r>
            <a:r>
              <a:rPr lang="en-US" dirty="0"/>
              <a:t>I resign" </a:t>
            </a:r>
          </a:p>
          <a:p>
            <a:pPr marL="0" indent="0">
              <a:buNone/>
            </a:pPr>
            <a:endParaRPr lang="ru-RU" dirty="0"/>
          </a:p>
        </p:txBody>
      </p:sp>
    </p:spTree>
    <p:extLst>
      <p:ext uri="{BB962C8B-B14F-4D97-AF65-F5344CB8AC3E}">
        <p14:creationId xmlns:p14="http://schemas.microsoft.com/office/powerpoint/2010/main" val="1370088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Performative</a:t>
            </a:r>
            <a:r>
              <a:rPr lang="en-US" dirty="0" smtClean="0"/>
              <a:t> or non-</a:t>
            </a:r>
            <a:r>
              <a:rPr lang="en-US" dirty="0" err="1" smtClean="0"/>
              <a:t>performative</a:t>
            </a:r>
            <a:r>
              <a:rPr lang="en-US" dirty="0" smtClean="0"/>
              <a:t>?</a:t>
            </a:r>
            <a:endParaRPr lang="ru-RU" dirty="0"/>
          </a:p>
        </p:txBody>
      </p:sp>
      <p:sp>
        <p:nvSpPr>
          <p:cNvPr id="3" name="Объект 2"/>
          <p:cNvSpPr>
            <a:spLocks noGrp="1"/>
          </p:cNvSpPr>
          <p:nvPr>
            <p:ph idx="1"/>
          </p:nvPr>
        </p:nvSpPr>
        <p:spPr/>
        <p:txBody>
          <a:bodyPr>
            <a:normAutofit fontScale="92500" lnSpcReduction="10000"/>
          </a:bodyPr>
          <a:lstStyle/>
          <a:p>
            <a:pPr marL="514350" indent="-514350">
              <a:buFont typeface="+mj-lt"/>
              <a:buAutoNum type="arabicPeriod"/>
            </a:pPr>
            <a:r>
              <a:rPr lang="en-US" dirty="0" smtClean="0"/>
              <a:t>I </a:t>
            </a:r>
            <a:r>
              <a:rPr lang="en-US" dirty="0"/>
              <a:t>name this ship the Queen </a:t>
            </a:r>
            <a:r>
              <a:rPr lang="en-US" dirty="0" smtClean="0"/>
              <a:t>Elizabeth.</a:t>
            </a:r>
          </a:p>
          <a:p>
            <a:pPr marL="514350" indent="-514350">
              <a:buFont typeface="+mj-lt"/>
              <a:buAutoNum type="arabicPeriod"/>
            </a:pPr>
            <a:r>
              <a:rPr lang="en-US" dirty="0"/>
              <a:t>I conclude that this was the best </a:t>
            </a:r>
            <a:r>
              <a:rPr lang="en-US" dirty="0" smtClean="0"/>
              <a:t>decision.</a:t>
            </a:r>
          </a:p>
          <a:p>
            <a:pPr marL="514350" indent="-514350">
              <a:buFont typeface="+mj-lt"/>
              <a:buAutoNum type="arabicPeriod"/>
            </a:pPr>
            <a:r>
              <a:rPr lang="en-US" dirty="0"/>
              <a:t>Definitely, this was the best </a:t>
            </a:r>
            <a:r>
              <a:rPr lang="en-US" dirty="0" smtClean="0"/>
              <a:t>decision.</a:t>
            </a:r>
          </a:p>
          <a:p>
            <a:pPr marL="514350" indent="-514350">
              <a:buFont typeface="+mj-lt"/>
              <a:buAutoNum type="arabicPeriod"/>
            </a:pPr>
            <a:r>
              <a:rPr lang="en-US" dirty="0"/>
              <a:t>I suggest you go and ask for forgiveness</a:t>
            </a:r>
            <a:r>
              <a:rPr lang="en-US" dirty="0" smtClean="0"/>
              <a:t>.</a:t>
            </a:r>
          </a:p>
          <a:p>
            <a:pPr marL="514350" indent="-514350">
              <a:buFont typeface="+mj-lt"/>
              <a:buAutoNum type="arabicPeriod"/>
            </a:pPr>
            <a:r>
              <a:rPr lang="en-US" dirty="0"/>
              <a:t>Would you be so kind as to pass me the salt</a:t>
            </a:r>
            <a:r>
              <a:rPr lang="en-US" dirty="0" smtClean="0"/>
              <a:t>?</a:t>
            </a:r>
          </a:p>
          <a:p>
            <a:pPr marL="514350" indent="-514350">
              <a:buFont typeface="+mj-lt"/>
              <a:buAutoNum type="arabicPeriod"/>
            </a:pPr>
            <a:r>
              <a:rPr lang="en-US" dirty="0"/>
              <a:t>The best seller in the company is the one that makes the most sales, and I was the one who made the most sales</a:t>
            </a:r>
            <a:r>
              <a:rPr lang="en-US" dirty="0" smtClean="0"/>
              <a:t>!</a:t>
            </a:r>
          </a:p>
          <a:p>
            <a:pPr marL="514350" indent="-514350">
              <a:buFont typeface="+mj-lt"/>
              <a:buAutoNum type="arabicPeriod"/>
            </a:pPr>
            <a:r>
              <a:rPr lang="en-US" dirty="0"/>
              <a:t>I boast of being the best seller in my company. </a:t>
            </a:r>
            <a:endParaRPr lang="ru-RU" dirty="0"/>
          </a:p>
        </p:txBody>
      </p:sp>
    </p:spTree>
    <p:extLst>
      <p:ext uri="{BB962C8B-B14F-4D97-AF65-F5344CB8AC3E}">
        <p14:creationId xmlns:p14="http://schemas.microsoft.com/office/powerpoint/2010/main" val="205292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0">
              <a:buNone/>
            </a:pPr>
            <a:r>
              <a:rPr lang="en-US" sz="6000" i="1" dirty="0" smtClean="0">
                <a:solidFill>
                  <a:srgbClr val="FF0000"/>
                </a:solidFill>
              </a:rPr>
              <a:t>   </a:t>
            </a:r>
          </a:p>
          <a:p>
            <a:pPr marL="0" indent="0">
              <a:buNone/>
            </a:pPr>
            <a:r>
              <a:rPr lang="en-US" sz="6000" i="1" dirty="0">
                <a:solidFill>
                  <a:srgbClr val="FF0000"/>
                </a:solidFill>
              </a:rPr>
              <a:t> </a:t>
            </a:r>
            <a:r>
              <a:rPr lang="en-US" sz="6000" i="1" dirty="0" smtClean="0">
                <a:solidFill>
                  <a:srgbClr val="FF0000"/>
                </a:solidFill>
              </a:rPr>
              <a:t>           Is </a:t>
            </a:r>
            <a:r>
              <a:rPr lang="en-US" sz="6000" i="1" dirty="0">
                <a:solidFill>
                  <a:srgbClr val="FF0000"/>
                </a:solidFill>
              </a:rPr>
              <a:t>it a </a:t>
            </a:r>
            <a:r>
              <a:rPr lang="en-US" sz="6000" i="1" dirty="0" smtClean="0">
                <a:solidFill>
                  <a:srgbClr val="FF0000"/>
                </a:solidFill>
              </a:rPr>
              <a:t>phrase? </a:t>
            </a:r>
            <a:endParaRPr lang="ru-RU" sz="6000" i="1" dirty="0">
              <a:solidFill>
                <a:srgbClr val="FF0000"/>
              </a:solidFill>
            </a:endParaRPr>
          </a:p>
        </p:txBody>
      </p:sp>
    </p:spTree>
    <p:extLst>
      <p:ext uri="{BB962C8B-B14F-4D97-AF65-F5344CB8AC3E}">
        <p14:creationId xmlns:p14="http://schemas.microsoft.com/office/powerpoint/2010/main" val="1994503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marL="0" indent="0">
              <a:buNone/>
            </a:pPr>
            <a:r>
              <a:rPr lang="en-US" b="1" i="1" dirty="0"/>
              <a:t>An indirect speech act</a:t>
            </a:r>
            <a:r>
              <a:rPr lang="en-US" dirty="0"/>
              <a:t> is a statement that expresses not only what it directly means, but something else. </a:t>
            </a:r>
            <a:endParaRPr lang="ru-RU" dirty="0"/>
          </a:p>
          <a:p>
            <a:pPr marL="0" indent="0">
              <a:buNone/>
            </a:pPr>
            <a:endParaRPr lang="ru-RU" dirty="0"/>
          </a:p>
        </p:txBody>
      </p:sp>
    </p:spTree>
    <p:extLst>
      <p:ext uri="{BB962C8B-B14F-4D97-AF65-F5344CB8AC3E}">
        <p14:creationId xmlns:p14="http://schemas.microsoft.com/office/powerpoint/2010/main" val="20887973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r>
              <a:rPr lang="en-US" dirty="0"/>
              <a:t>For example, an indirect speech act is an act that is formally a statement, but semantically/ functionally it is a directive: </a:t>
            </a:r>
          </a:p>
          <a:p>
            <a:pPr marL="0" indent="0">
              <a:buNone/>
            </a:pPr>
            <a:endParaRPr lang="en-US" dirty="0"/>
          </a:p>
          <a:p>
            <a:pPr marL="0" indent="0">
              <a:buNone/>
            </a:pPr>
            <a:r>
              <a:rPr lang="en-US" i="1" dirty="0"/>
              <a:t>It’s a bit stuffy </a:t>
            </a:r>
            <a:r>
              <a:rPr lang="en-US" i="1" dirty="0" smtClean="0"/>
              <a:t>here. </a:t>
            </a:r>
            <a:r>
              <a:rPr lang="en-US" i="1" dirty="0"/>
              <a:t>= Open the </a:t>
            </a:r>
            <a:r>
              <a:rPr lang="en-US" i="1" dirty="0" smtClean="0"/>
              <a:t>window.</a:t>
            </a:r>
            <a:endParaRPr lang="ru-RU" dirty="0"/>
          </a:p>
          <a:p>
            <a:pPr marL="0" indent="0">
              <a:buNone/>
            </a:pPr>
            <a:endParaRPr lang="ru-RU" dirty="0"/>
          </a:p>
        </p:txBody>
      </p:sp>
    </p:spTree>
    <p:extLst>
      <p:ext uri="{BB962C8B-B14F-4D97-AF65-F5344CB8AC3E}">
        <p14:creationId xmlns:p14="http://schemas.microsoft.com/office/powerpoint/2010/main" val="1902322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dirty="0"/>
              <a:t>A speech act can formally be a directive (e.g. advice) but semantically/functionally it’s a </a:t>
            </a:r>
            <a:r>
              <a:rPr lang="en-US" dirty="0" err="1"/>
              <a:t>menacive</a:t>
            </a:r>
            <a:r>
              <a:rPr lang="en-US" dirty="0"/>
              <a:t>:</a:t>
            </a:r>
          </a:p>
          <a:p>
            <a:pPr marL="0" indent="0">
              <a:buNone/>
            </a:pPr>
            <a:endParaRPr lang="en-US" i="1" dirty="0"/>
          </a:p>
          <a:p>
            <a:pPr marL="0" indent="0">
              <a:buNone/>
            </a:pPr>
            <a:r>
              <a:rPr lang="en-US" i="1" dirty="0"/>
              <a:t>You shouldn’t have done it = We’ll never be friends again</a:t>
            </a:r>
            <a:r>
              <a:rPr lang="en-US" dirty="0"/>
              <a:t>. </a:t>
            </a:r>
            <a:endParaRPr lang="ru-RU" dirty="0"/>
          </a:p>
          <a:p>
            <a:pPr marL="0" indent="0">
              <a:buNone/>
            </a:pPr>
            <a:endParaRPr lang="ru-RU" dirty="0"/>
          </a:p>
        </p:txBody>
      </p:sp>
    </p:spTree>
    <p:extLst>
      <p:ext uri="{BB962C8B-B14F-4D97-AF65-F5344CB8AC3E}">
        <p14:creationId xmlns:p14="http://schemas.microsoft.com/office/powerpoint/2010/main" val="34741638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endParaRPr lang="en-US" dirty="0" smtClean="0"/>
          </a:p>
          <a:p>
            <a:pPr marL="0" indent="0">
              <a:buNone/>
            </a:pPr>
            <a:endParaRPr lang="en-US" dirty="0"/>
          </a:p>
          <a:p>
            <a:pPr marL="0" indent="0">
              <a:buNone/>
            </a:pPr>
            <a:r>
              <a:rPr lang="en-US" dirty="0" smtClean="0"/>
              <a:t>You want you husband (wife) to go to the shop. How can you say it indirectly?</a:t>
            </a:r>
          </a:p>
          <a:p>
            <a:pPr marL="0" indent="0">
              <a:buNone/>
            </a:pPr>
            <a:endParaRPr lang="ru-RU" dirty="0"/>
          </a:p>
        </p:txBody>
      </p:sp>
      <p:pic>
        <p:nvPicPr>
          <p:cNvPr id="4" name="Рисунок 3" descr="https://frankfurt.apollo.olxcdn.com/v1/files/822ih34i8y0p-KZ/image"/>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16546"/>
            <a:ext cx="4634865" cy="3542665"/>
          </a:xfrm>
          <a:prstGeom prst="rect">
            <a:avLst/>
          </a:prstGeom>
          <a:noFill/>
          <a:ln>
            <a:noFill/>
          </a:ln>
        </p:spPr>
      </p:pic>
    </p:spTree>
    <p:extLst>
      <p:ext uri="{BB962C8B-B14F-4D97-AF65-F5344CB8AC3E}">
        <p14:creationId xmlns:p14="http://schemas.microsoft.com/office/powerpoint/2010/main" val="8244003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8229600" cy="6264696"/>
          </a:xfrm>
        </p:spPr>
        <p:txBody>
          <a:bodyPr/>
          <a:lstStyle/>
          <a:p>
            <a:pPr marL="0" indent="0">
              <a:buNone/>
            </a:pPr>
            <a:endParaRPr lang="en-US" dirty="0" smtClean="0"/>
          </a:p>
          <a:p>
            <a:pPr marL="0" indent="0">
              <a:buNone/>
            </a:pPr>
            <a:r>
              <a:rPr lang="en-US" dirty="0" smtClean="0"/>
              <a:t>You have to persuade your husband (wife) to buy a car (a new car). What indirect speech acts can help you do it?</a:t>
            </a:r>
          </a:p>
          <a:p>
            <a:pPr marL="0" indent="0">
              <a:buNone/>
            </a:pPr>
            <a:endParaRPr lang="ru-RU" dirty="0"/>
          </a:p>
        </p:txBody>
      </p:sp>
      <p:pic>
        <p:nvPicPr>
          <p:cNvPr id="5" name="Рисунок 4" descr="https://library.kissclipart.com/20200118/kjq/kissclipart-city-car-18cf2534a383dfca.png"/>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0968"/>
            <a:ext cx="3924300" cy="2933700"/>
          </a:xfrm>
          <a:prstGeom prst="rect">
            <a:avLst/>
          </a:prstGeom>
          <a:noFill/>
          <a:ln>
            <a:noFill/>
          </a:ln>
        </p:spPr>
      </p:pic>
    </p:spTree>
    <p:extLst>
      <p:ext uri="{BB962C8B-B14F-4D97-AF65-F5344CB8AC3E}">
        <p14:creationId xmlns:p14="http://schemas.microsoft.com/office/powerpoint/2010/main" val="13004925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endParaRPr lang="en-US" dirty="0" smtClean="0"/>
          </a:p>
          <a:p>
            <a:pPr marL="0" indent="0">
              <a:buNone/>
            </a:pPr>
            <a:endParaRPr lang="en-US" dirty="0"/>
          </a:p>
          <a:p>
            <a:pPr marL="0" indent="0">
              <a:buNone/>
            </a:pPr>
            <a:r>
              <a:rPr lang="en-US" dirty="0" smtClean="0"/>
              <a:t>Tell you boss (in an indirect way) that you need a holiday.</a:t>
            </a:r>
          </a:p>
          <a:p>
            <a:pPr marL="0" indent="0">
              <a:buNone/>
            </a:pPr>
            <a:endParaRPr lang="en-US" dirty="0"/>
          </a:p>
          <a:p>
            <a:pPr marL="0" indent="0">
              <a:buNone/>
            </a:pPr>
            <a:endParaRPr lang="ru-RU" dirty="0"/>
          </a:p>
        </p:txBody>
      </p:sp>
      <p:pic>
        <p:nvPicPr>
          <p:cNvPr id="4" name="Рисунок 3" descr="https://pbs.twimg.com/media/EQkWFqJWsAAOTK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852936"/>
            <a:ext cx="4391025" cy="3133090"/>
          </a:xfrm>
          <a:prstGeom prst="rect">
            <a:avLst/>
          </a:prstGeom>
          <a:noFill/>
          <a:ln>
            <a:noFill/>
          </a:ln>
        </p:spPr>
      </p:pic>
    </p:spTree>
    <p:extLst>
      <p:ext uri="{BB962C8B-B14F-4D97-AF65-F5344CB8AC3E}">
        <p14:creationId xmlns:p14="http://schemas.microsoft.com/office/powerpoint/2010/main" val="2118615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0">
              <a:buNone/>
            </a:pPr>
            <a:r>
              <a:rPr lang="en-US" i="1" dirty="0"/>
              <a:t>Indirect speech acts can be of two types:</a:t>
            </a:r>
            <a:endParaRPr lang="ru-RU" dirty="0"/>
          </a:p>
          <a:p>
            <a:pPr>
              <a:buFontTx/>
              <a:buChar char="-"/>
            </a:pPr>
            <a:r>
              <a:rPr lang="en-US" b="1" i="1" dirty="0" smtClean="0"/>
              <a:t>conventional</a:t>
            </a:r>
            <a:r>
              <a:rPr lang="en-US" dirty="0" smtClean="0"/>
              <a:t> </a:t>
            </a:r>
            <a:r>
              <a:rPr lang="en-US" b="1" i="1" dirty="0"/>
              <a:t>speech acts </a:t>
            </a:r>
            <a:endParaRPr lang="en-US" b="1" i="1" dirty="0" smtClean="0"/>
          </a:p>
          <a:p>
            <a:pPr>
              <a:buFontTx/>
              <a:buChar char="-"/>
            </a:pPr>
            <a:r>
              <a:rPr lang="en-US" b="1" i="1" dirty="0" smtClean="0"/>
              <a:t>unconventional </a:t>
            </a:r>
            <a:r>
              <a:rPr lang="en-US" b="1" i="1" dirty="0"/>
              <a:t>speech </a:t>
            </a:r>
            <a:r>
              <a:rPr lang="en-US" b="1" i="1" dirty="0" smtClean="0"/>
              <a:t>acts</a:t>
            </a:r>
            <a:endParaRPr lang="ru-RU" dirty="0"/>
          </a:p>
        </p:txBody>
      </p:sp>
    </p:spTree>
    <p:extLst>
      <p:ext uri="{BB962C8B-B14F-4D97-AF65-F5344CB8AC3E}">
        <p14:creationId xmlns:p14="http://schemas.microsoft.com/office/powerpoint/2010/main" val="2224093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r>
              <a:rPr lang="en-US" b="1" i="1" dirty="0" smtClean="0"/>
              <a:t>Conventional</a:t>
            </a:r>
            <a:r>
              <a:rPr lang="en-US" dirty="0" smtClean="0"/>
              <a:t> </a:t>
            </a:r>
            <a:r>
              <a:rPr lang="en-US" b="1" i="1" dirty="0"/>
              <a:t>speech acts </a:t>
            </a:r>
            <a:r>
              <a:rPr lang="en-US" dirty="0" smtClean="0"/>
              <a:t>are </a:t>
            </a:r>
            <a:r>
              <a:rPr lang="en-US" dirty="0"/>
              <a:t>indirect speech acts that can be easily interpreted because their meaning is supported by </a:t>
            </a:r>
            <a:r>
              <a:rPr lang="en-US" dirty="0" smtClean="0"/>
              <a:t>convention </a:t>
            </a:r>
            <a:r>
              <a:rPr lang="en-US" i="1" dirty="0" smtClean="0"/>
              <a:t>(Could </a:t>
            </a:r>
            <a:r>
              <a:rPr lang="en-US" i="1" dirty="0"/>
              <a:t>you...?", Would you be so kind...?)</a:t>
            </a:r>
            <a:endParaRPr lang="ru-RU" dirty="0"/>
          </a:p>
          <a:p>
            <a:pPr marL="0" indent="0">
              <a:buNone/>
            </a:pPr>
            <a:endParaRPr lang="ru-RU" dirty="0"/>
          </a:p>
        </p:txBody>
      </p:sp>
    </p:spTree>
    <p:extLst>
      <p:ext uri="{BB962C8B-B14F-4D97-AF65-F5344CB8AC3E}">
        <p14:creationId xmlns:p14="http://schemas.microsoft.com/office/powerpoint/2010/main" val="15856330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r>
              <a:rPr lang="en-US" b="1" i="1" dirty="0" smtClean="0"/>
              <a:t>Unconventional </a:t>
            </a:r>
            <a:r>
              <a:rPr lang="en-US" b="1" i="1" dirty="0"/>
              <a:t>speech acts</a:t>
            </a:r>
            <a:r>
              <a:rPr lang="en-US" dirty="0"/>
              <a:t> are indirect speech acts whose communicative function </a:t>
            </a:r>
            <a:r>
              <a:rPr lang="en-US" dirty="0" smtClean="0"/>
              <a:t>can be </a:t>
            </a:r>
            <a:r>
              <a:rPr lang="en-US" dirty="0"/>
              <a:t>misinterpreted:</a:t>
            </a:r>
            <a:endParaRPr lang="ru-RU" dirty="0"/>
          </a:p>
          <a:p>
            <a:pPr marL="0" indent="0">
              <a:buNone/>
            </a:pPr>
            <a:r>
              <a:rPr lang="ru-RU" dirty="0">
                <a:solidFill>
                  <a:schemeClr val="accent6"/>
                </a:solidFill>
              </a:rPr>
              <a:t>А</a:t>
            </a:r>
            <a:r>
              <a:rPr lang="en-US" dirty="0">
                <a:solidFill>
                  <a:schemeClr val="accent6"/>
                </a:solidFill>
              </a:rPr>
              <a:t>. </a:t>
            </a:r>
            <a:r>
              <a:rPr lang="en-US" i="1" dirty="0">
                <a:solidFill>
                  <a:schemeClr val="accent6"/>
                </a:solidFill>
              </a:rPr>
              <a:t>Tomorrow is a pay-day.</a:t>
            </a:r>
            <a:endParaRPr lang="ru-RU" dirty="0">
              <a:solidFill>
                <a:schemeClr val="accent6"/>
              </a:solidFill>
            </a:endParaRPr>
          </a:p>
          <a:p>
            <a:pPr marL="0" indent="0">
              <a:buNone/>
            </a:pPr>
            <a:r>
              <a:rPr lang="en-US" dirty="0">
                <a:solidFill>
                  <a:schemeClr val="tx2">
                    <a:lumMod val="60000"/>
                    <a:lumOff val="40000"/>
                  </a:schemeClr>
                </a:solidFill>
              </a:rPr>
              <a:t>B</a:t>
            </a:r>
            <a:r>
              <a:rPr lang="en-US" dirty="0" smtClean="0">
                <a:solidFill>
                  <a:schemeClr val="tx2">
                    <a:lumMod val="60000"/>
                    <a:lumOff val="40000"/>
                  </a:schemeClr>
                </a:solidFill>
              </a:rPr>
              <a:t>.</a:t>
            </a:r>
            <a:r>
              <a:rPr lang="en-US" i="1" dirty="0" smtClean="0">
                <a:solidFill>
                  <a:schemeClr val="tx2">
                    <a:lumMod val="60000"/>
                    <a:lumOff val="40000"/>
                  </a:schemeClr>
                </a:solidFill>
              </a:rPr>
              <a:t> </a:t>
            </a:r>
            <a:r>
              <a:rPr lang="en-US" i="1" dirty="0">
                <a:solidFill>
                  <a:schemeClr val="tx2">
                    <a:lumMod val="60000"/>
                    <a:lumOff val="40000"/>
                  </a:schemeClr>
                </a:solidFill>
              </a:rPr>
              <a:t>Do you mean that you want to organize a party?</a:t>
            </a:r>
            <a:endParaRPr lang="ru-RU" dirty="0">
              <a:solidFill>
                <a:schemeClr val="tx2">
                  <a:lumMod val="60000"/>
                  <a:lumOff val="40000"/>
                </a:schemeClr>
              </a:solidFill>
            </a:endParaRPr>
          </a:p>
          <a:p>
            <a:pPr marL="0" indent="0">
              <a:buNone/>
            </a:pPr>
            <a:r>
              <a:rPr lang="ru-RU" dirty="0"/>
              <a:t>А</a:t>
            </a:r>
            <a:r>
              <a:rPr lang="en-US" dirty="0"/>
              <a:t>.</a:t>
            </a:r>
            <a:r>
              <a:rPr lang="en-US" i="1" dirty="0"/>
              <a:t> No, I simply want to say that I can give you back the money that you </a:t>
            </a:r>
            <a:r>
              <a:rPr lang="en-US" i="1" dirty="0" smtClean="0"/>
              <a:t>lent </a:t>
            </a:r>
            <a:r>
              <a:rPr lang="en-US" i="1" dirty="0"/>
              <a:t>me last month.</a:t>
            </a:r>
            <a:endParaRPr lang="ru-RU" dirty="0"/>
          </a:p>
          <a:p>
            <a:pPr marL="0" indent="0">
              <a:buNone/>
            </a:pPr>
            <a:endParaRPr lang="ru-RU" dirty="0"/>
          </a:p>
        </p:txBody>
      </p:sp>
    </p:spTree>
    <p:extLst>
      <p:ext uri="{BB962C8B-B14F-4D97-AF65-F5344CB8AC3E}">
        <p14:creationId xmlns:p14="http://schemas.microsoft.com/office/powerpoint/2010/main" val="1696002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dirty="0"/>
              <a:t>Misinterpretation (complete or partial) of the illocutionary force (communicative goal) of a speech act is known as </a:t>
            </a:r>
            <a:r>
              <a:rPr lang="en-US" b="1" i="1" dirty="0"/>
              <a:t>a communicative (conversational) failure.</a:t>
            </a:r>
            <a:r>
              <a:rPr lang="en-US" dirty="0"/>
              <a:t> </a:t>
            </a:r>
            <a:endParaRPr lang="ru-RU" dirty="0"/>
          </a:p>
          <a:p>
            <a:pPr marL="0" indent="0">
              <a:buNone/>
            </a:pPr>
            <a:endParaRPr lang="ru-RU" dirty="0"/>
          </a:p>
        </p:txBody>
      </p:sp>
    </p:spTree>
    <p:extLst>
      <p:ext uri="{BB962C8B-B14F-4D97-AF65-F5344CB8AC3E}">
        <p14:creationId xmlns:p14="http://schemas.microsoft.com/office/powerpoint/2010/main" val="392479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marL="0" indent="0" algn="ctr">
              <a:buNone/>
            </a:pPr>
            <a:endParaRPr lang="en-US" dirty="0" smtClean="0"/>
          </a:p>
          <a:p>
            <a:pPr marL="0" indent="0" algn="ctr">
              <a:buNone/>
            </a:pPr>
            <a:endParaRPr lang="en-US" dirty="0"/>
          </a:p>
          <a:p>
            <a:pPr marL="0" indent="0" algn="ctr">
              <a:buNone/>
            </a:pPr>
            <a:r>
              <a:rPr lang="en-US" dirty="0" smtClean="0"/>
              <a:t>The </a:t>
            </a:r>
            <a:r>
              <a:rPr lang="en-US" dirty="0"/>
              <a:t>only language unit that is used for communication </a:t>
            </a:r>
            <a:r>
              <a:rPr lang="en-US" dirty="0" smtClean="0"/>
              <a:t>is ... </a:t>
            </a:r>
            <a:endParaRPr lang="ru-RU" dirty="0"/>
          </a:p>
          <a:p>
            <a:pPr marL="0" indent="0">
              <a:buNone/>
            </a:pPr>
            <a:endParaRPr lang="ru-RU" dirty="0"/>
          </a:p>
        </p:txBody>
      </p:sp>
    </p:spTree>
    <p:extLst>
      <p:ext uri="{BB962C8B-B14F-4D97-AF65-F5344CB8AC3E}">
        <p14:creationId xmlns:p14="http://schemas.microsoft.com/office/powerpoint/2010/main" val="1293476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a:xfrm>
            <a:off x="457200" y="357166"/>
            <a:ext cx="8229600" cy="5768997"/>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US" sz="4000" b="1" dirty="0" smtClean="0"/>
              <a:t>Conclusions</a:t>
            </a:r>
            <a:r>
              <a:rPr lang="ru-RU" sz="4000" b="1" dirty="0" smtClean="0"/>
              <a:t>:</a:t>
            </a:r>
          </a:p>
          <a:p>
            <a:pPr marL="0" indent="0">
              <a:buNone/>
            </a:pPr>
            <a:r>
              <a:rPr lang="ru-RU" sz="4000" dirty="0" smtClean="0"/>
              <a:t>1. </a:t>
            </a:r>
            <a:r>
              <a:rPr lang="en-US" sz="3600" dirty="0" smtClean="0"/>
              <a:t>The </a:t>
            </a:r>
            <a:r>
              <a:rPr lang="en-US" sz="3600" dirty="0"/>
              <a:t>basic communicative unit of discourse is a speech act.</a:t>
            </a:r>
            <a:endParaRPr lang="ru-RU" sz="3600" dirty="0"/>
          </a:p>
          <a:p>
            <a:pPr marL="0" indent="0">
              <a:buNone/>
            </a:pPr>
            <a:r>
              <a:rPr lang="ru-RU" sz="4000" dirty="0" smtClean="0"/>
              <a:t>2. </a:t>
            </a:r>
            <a:r>
              <a:rPr lang="en-US" sz="4000" dirty="0" smtClean="0"/>
              <a:t>The main types of speech acts are:</a:t>
            </a:r>
          </a:p>
          <a:p>
            <a:pPr>
              <a:buFontTx/>
              <a:buChar char="-"/>
            </a:pPr>
            <a:r>
              <a:rPr lang="en-US" sz="2700" dirty="0"/>
              <a:t>a</a:t>
            </a:r>
            <a:r>
              <a:rPr lang="en-US" sz="2700" dirty="0" smtClean="0"/>
              <a:t>n assertive</a:t>
            </a:r>
          </a:p>
          <a:p>
            <a:pPr>
              <a:buFontTx/>
              <a:buChar char="-"/>
            </a:pPr>
            <a:r>
              <a:rPr lang="en-US" sz="2700" dirty="0"/>
              <a:t>a</a:t>
            </a:r>
            <a:r>
              <a:rPr lang="en-US" sz="2700" dirty="0" smtClean="0"/>
              <a:t> directive</a:t>
            </a:r>
          </a:p>
          <a:p>
            <a:pPr>
              <a:buFontTx/>
              <a:buChar char="-"/>
            </a:pPr>
            <a:r>
              <a:rPr lang="en-US" sz="2700" dirty="0"/>
              <a:t>a</a:t>
            </a:r>
            <a:r>
              <a:rPr lang="en-US" sz="2700" dirty="0" smtClean="0"/>
              <a:t> </a:t>
            </a:r>
            <a:r>
              <a:rPr lang="en-US" sz="2700" dirty="0" err="1" smtClean="0"/>
              <a:t>promissive</a:t>
            </a:r>
            <a:endParaRPr lang="en-US" sz="2700" dirty="0" smtClean="0"/>
          </a:p>
          <a:p>
            <a:pPr>
              <a:buFontTx/>
              <a:buChar char="-"/>
            </a:pPr>
            <a:r>
              <a:rPr lang="en-US" sz="2700" dirty="0"/>
              <a:t>a</a:t>
            </a:r>
            <a:r>
              <a:rPr lang="en-US" sz="2700" dirty="0" smtClean="0"/>
              <a:t> declaration</a:t>
            </a:r>
          </a:p>
          <a:p>
            <a:pPr>
              <a:buFontTx/>
              <a:buChar char="-"/>
            </a:pPr>
            <a:r>
              <a:rPr lang="en-US" sz="2700" dirty="0"/>
              <a:t>a</a:t>
            </a:r>
            <a:r>
              <a:rPr lang="en-US" sz="2700" dirty="0" smtClean="0"/>
              <a:t>n expressive </a:t>
            </a:r>
            <a:endParaRPr lang="ru-RU" sz="2700" dirty="0" smtClean="0"/>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92B61-2A20-4074-8757-3B14BA52F483}"/>
</file>

<file path=customXml/itemProps2.xml><?xml version="1.0" encoding="utf-8"?>
<ds:datastoreItem xmlns:ds="http://schemas.openxmlformats.org/officeDocument/2006/customXml" ds:itemID="{D03A6EE0-B6A4-4528-9C9E-1D0B7534BB1C}"/>
</file>

<file path=customXml/itemProps3.xml><?xml version="1.0" encoding="utf-8"?>
<ds:datastoreItem xmlns:ds="http://schemas.openxmlformats.org/officeDocument/2006/customXml" ds:itemID="{44EF9C62-74E1-4E56-A5E3-433B98CEACA9}"/>
</file>

<file path=docProps/app.xml><?xml version="1.0" encoding="utf-8"?>
<Properties xmlns="http://schemas.openxmlformats.org/officeDocument/2006/extended-properties" xmlns:vt="http://schemas.openxmlformats.org/officeDocument/2006/docPropsVTypes">
  <TotalTime>831</TotalTime>
  <Words>1727</Words>
  <Application>Microsoft Office PowerPoint</Application>
  <PresentationFormat>Экран (4:3)</PresentationFormat>
  <Paragraphs>248</Paragraphs>
  <Slides>90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90</vt:i4>
      </vt:variant>
    </vt:vector>
  </HeadingPairs>
  <TitlesOfParts>
    <vt:vector size="9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Why did you do this?</vt:lpstr>
      <vt:lpstr>Why did you do this?</vt:lpstr>
      <vt:lpstr>Презентация PowerPoint</vt:lpstr>
      <vt:lpstr>Your hair is so long. </vt:lpstr>
      <vt:lpstr>Your hair is so long. </vt:lpstr>
      <vt:lpstr>Your hair is so long. </vt:lpstr>
      <vt:lpstr>Your hair is so long.</vt:lpstr>
      <vt:lpstr>You hair is so long.</vt:lpstr>
      <vt:lpstr>My computer is broken.</vt:lpstr>
      <vt:lpstr>My computer is broken.</vt:lpstr>
      <vt:lpstr>My computer is broken </vt:lpstr>
      <vt:lpstr>My computer is broken = I am not ready for today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Apology</vt:lpstr>
      <vt:lpstr>Request </vt:lpstr>
      <vt:lpstr>Order </vt:lpstr>
      <vt:lpstr>Statement</vt:lpstr>
      <vt:lpstr>Invitation </vt:lpstr>
      <vt:lpstr>Question </vt:lpstr>
      <vt:lpstr>Question 2</vt:lpstr>
      <vt:lpstr>Презентация PowerPoint</vt:lpstr>
      <vt:lpstr>Презентация PowerPoint</vt:lpstr>
      <vt:lpstr>1) assertive/representative – statements (memo, confirmation, disagreement, etc.):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What type of speech act is it?  (assertive; directive; interrogative; commissive; menacive; declarative; expressive)</vt:lpstr>
      <vt:lpstr>Презентация PowerPoint</vt:lpstr>
      <vt:lpstr>Презентация PowerPoint</vt:lpstr>
      <vt:lpstr>Презентация PowerPoint</vt:lpstr>
      <vt:lpstr>Презентация PowerPoint</vt:lpstr>
      <vt:lpstr>Презентация PowerPoint</vt:lpstr>
      <vt:lpstr>Performative or non-performative?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Оксана</cp:lastModifiedBy>
  <cp:revision>89</cp:revision>
  <dcterms:created xsi:type="dcterms:W3CDTF">2019-09-01T08:37:24Z</dcterms:created>
  <dcterms:modified xsi:type="dcterms:W3CDTF">2022-02-13T19:05:40Z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