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4.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8" r:id="rId2"/>
    <p:sldId id="360" r:id="rId3"/>
    <p:sldId id="357" r:id="rId4"/>
    <p:sldId id="283" r:id="rId5"/>
    <p:sldId id="258" r:id="rId6"/>
    <p:sldId id="259" r:id="rId7"/>
    <p:sldId id="296" r:id="rId8"/>
    <p:sldId id="297" r:id="rId9"/>
    <p:sldId id="298" r:id="rId10"/>
    <p:sldId id="300" r:id="rId11"/>
    <p:sldId id="301" r:id="rId12"/>
    <p:sldId id="302" r:id="rId13"/>
    <p:sldId id="303" r:id="rId14"/>
    <p:sldId id="304"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59" r:id="rId29"/>
    <p:sldId id="321" r:id="rId30"/>
    <p:sldId id="322" r:id="rId31"/>
    <p:sldId id="323" r:id="rId32"/>
    <p:sldId id="324" r:id="rId33"/>
    <p:sldId id="325" r:id="rId34"/>
    <p:sldId id="326" r:id="rId35"/>
    <p:sldId id="328" r:id="rId36"/>
    <p:sldId id="329" r:id="rId37"/>
    <p:sldId id="330" r:id="rId38"/>
    <p:sldId id="331" r:id="rId39"/>
    <p:sldId id="332" r:id="rId40"/>
    <p:sldId id="333" r:id="rId41"/>
    <p:sldId id="334" r:id="rId42"/>
    <p:sldId id="335" r:id="rId43"/>
    <p:sldId id="284" r:id="rId44"/>
    <p:sldId id="299" r:id="rId45"/>
    <p:sldId id="354" r:id="rId46"/>
    <p:sldId id="355" r:id="rId47"/>
    <p:sldId id="337" r:id="rId48"/>
    <p:sldId id="338" r:id="rId49"/>
    <p:sldId id="341" r:id="rId50"/>
    <p:sldId id="339" r:id="rId51"/>
    <p:sldId id="340" r:id="rId52"/>
    <p:sldId id="343" r:id="rId53"/>
    <p:sldId id="342" r:id="rId54"/>
    <p:sldId id="344" r:id="rId55"/>
    <p:sldId id="345" r:id="rId56"/>
    <p:sldId id="346" r:id="rId57"/>
    <p:sldId id="347" r:id="rId58"/>
    <p:sldId id="348" r:id="rId59"/>
    <p:sldId id="349" r:id="rId60"/>
    <p:sldId id="350" r:id="rId61"/>
    <p:sldId id="351" r:id="rId62"/>
    <p:sldId id="352" r:id="rId63"/>
    <p:sldId id="336" r:id="rId64"/>
    <p:sldId id="270" r:id="rId65"/>
    <p:sldId id="263" r:id="rId66"/>
    <p:sldId id="264" r:id="rId67"/>
    <p:sldId id="285" r:id="rId68"/>
    <p:sldId id="353" r:id="rId69"/>
    <p:sldId id="295" r:id="rId70"/>
    <p:sldId id="363" r:id="rId71"/>
    <p:sldId id="361" r:id="rId72"/>
    <p:sldId id="290" r:id="rId73"/>
    <p:sldId id="265" r:id="rId74"/>
    <p:sldId id="291" r:id="rId75"/>
    <p:sldId id="292" r:id="rId76"/>
    <p:sldId id="268" r:id="rId77"/>
    <p:sldId id="362" r:id="rId7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customXml" Target="../customXml/item2.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BFE6E53-1B2D-4B3A-A87A-4156C8CEBBFD}"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F41DC59-10B6-4623-AA18-1B5365A6AD3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E6E53-1B2D-4B3A-A87A-4156C8CEBBFD}" type="datetimeFigureOut">
              <a:rPr lang="ru-RU" smtClean="0"/>
              <a:pPr/>
              <a:t>13.02.2022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1DC59-10B6-4623-AA18-1B5365A6AD3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2910" y="571480"/>
            <a:ext cx="7786742" cy="5715040"/>
          </a:xfrm>
        </p:spPr>
        <p:style>
          <a:lnRef idx="1">
            <a:schemeClr val="accent2"/>
          </a:lnRef>
          <a:fillRef idx="2">
            <a:schemeClr val="accent2"/>
          </a:fillRef>
          <a:effectRef idx="1">
            <a:schemeClr val="accent2"/>
          </a:effectRef>
          <a:fontRef idx="minor">
            <a:schemeClr val="dk1"/>
          </a:fontRef>
        </p:style>
        <p:txBody>
          <a:bodyPr>
            <a:normAutofit/>
          </a:bodyPr>
          <a:lstStyle/>
          <a:p>
            <a:endParaRPr lang="en-US" dirty="0" smtClean="0">
              <a:latin typeface="Times New Roman" pitchFamily="18" charset="0"/>
              <a:cs typeface="Times New Roman" pitchFamily="18" charset="0"/>
            </a:endParaRPr>
          </a:p>
          <a:p>
            <a:r>
              <a:rPr lang="en-US" sz="10000" i="1" dirty="0" smtClean="0">
                <a:solidFill>
                  <a:srgbClr val="00B050"/>
                </a:solidFill>
                <a:latin typeface="Times New Roman" pitchFamily="18" charset="0"/>
                <a:cs typeface="Times New Roman" pitchFamily="18" charset="0"/>
              </a:rPr>
              <a:t>Linguistics</a:t>
            </a:r>
            <a:r>
              <a:rPr lang="ru-RU" sz="10000" i="1" dirty="0" smtClean="0">
                <a:solidFill>
                  <a:srgbClr val="00B050"/>
                </a:solidFill>
                <a:latin typeface="Times New Roman" pitchFamily="18" charset="0"/>
                <a:cs typeface="Times New Roman" pitchFamily="18" charset="0"/>
              </a:rPr>
              <a:t> </a:t>
            </a:r>
            <a:r>
              <a:rPr lang="en-US" sz="10000" i="1" dirty="0" smtClean="0">
                <a:solidFill>
                  <a:srgbClr val="00B050"/>
                </a:solidFill>
                <a:latin typeface="Times New Roman" pitchFamily="18" charset="0"/>
                <a:cs typeface="Times New Roman" pitchFamily="18" charset="0"/>
              </a:rPr>
              <a:t>of discourse</a:t>
            </a:r>
          </a:p>
          <a:p>
            <a:endParaRPr lang="ru-RU" sz="10000" i="1"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4252897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Group discourse</a:t>
            </a:r>
            <a:endParaRPr lang="ru-RU" dirty="0"/>
          </a:p>
        </p:txBody>
      </p:sp>
      <p:pic>
        <p:nvPicPr>
          <p:cNvPr id="4" name="Объект 3" descr="https://static.independent.co.uk/s3fs-public/thumbnails/image/2019/08/06/09/istock-1057500046.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ln>
            <a:noFill/>
          </a:ln>
        </p:spPr>
      </p:pic>
    </p:spTree>
    <p:extLst>
      <p:ext uri="{BB962C8B-B14F-4D97-AF65-F5344CB8AC3E}">
        <p14:creationId xmlns:p14="http://schemas.microsoft.com/office/powerpoint/2010/main" val="2641382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Mass discourse </a:t>
            </a:r>
            <a:endParaRPr lang="ru-RU" dirty="0"/>
          </a:p>
        </p:txBody>
      </p:sp>
      <p:pic>
        <p:nvPicPr>
          <p:cNvPr id="4" name="Объект 3" descr="https://titaniumsuccess.com/wp-content/uploads/2017/10/Components-How-to-Be-a-Motivational-Speaker-Image-T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9224" y="1600200"/>
            <a:ext cx="6785551" cy="4525963"/>
          </a:xfrm>
          <a:prstGeom prst="rect">
            <a:avLst/>
          </a:prstGeom>
          <a:noFill/>
          <a:ln>
            <a:noFill/>
          </a:ln>
        </p:spPr>
      </p:pic>
    </p:spTree>
    <p:extLst>
      <p:ext uri="{BB962C8B-B14F-4D97-AF65-F5344CB8AC3E}">
        <p14:creationId xmlns:p14="http://schemas.microsoft.com/office/powerpoint/2010/main" val="880199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buNone/>
            </a:pPr>
            <a:r>
              <a:rPr lang="en-US" b="1" dirty="0" smtClean="0"/>
              <a:t>So, types of discourse by </a:t>
            </a:r>
            <a:r>
              <a:rPr lang="en-US" b="1" dirty="0"/>
              <a:t>the number of </a:t>
            </a:r>
            <a:r>
              <a:rPr lang="en-US" b="1" dirty="0" smtClean="0"/>
              <a:t>participants are as follows:</a:t>
            </a:r>
            <a:endParaRPr lang="ru-RU" dirty="0"/>
          </a:p>
          <a:p>
            <a:r>
              <a:rPr lang="en-US" b="1" i="1" dirty="0" smtClean="0"/>
              <a:t>personal </a:t>
            </a:r>
            <a:r>
              <a:rPr lang="en-US" b="1" i="1" dirty="0"/>
              <a:t>discourse </a:t>
            </a:r>
            <a:r>
              <a:rPr lang="en-US" dirty="0"/>
              <a:t>– discourse of one person, </a:t>
            </a:r>
            <a:endParaRPr lang="ru-RU" dirty="0"/>
          </a:p>
          <a:p>
            <a:r>
              <a:rPr lang="en-US" b="1" i="1" dirty="0" smtClean="0"/>
              <a:t>discourse </a:t>
            </a:r>
            <a:r>
              <a:rPr lang="en-US" b="1" i="1" dirty="0"/>
              <a:t>in pairs </a:t>
            </a:r>
            <a:r>
              <a:rPr lang="en-US" dirty="0"/>
              <a:t>– discourse of two people, </a:t>
            </a:r>
            <a:endParaRPr lang="ru-RU" dirty="0"/>
          </a:p>
          <a:p>
            <a:r>
              <a:rPr lang="en-US" b="1" i="1" dirty="0" smtClean="0"/>
              <a:t>group </a:t>
            </a:r>
            <a:r>
              <a:rPr lang="en-US" b="1" i="1" dirty="0"/>
              <a:t>discourse </a:t>
            </a:r>
            <a:r>
              <a:rPr lang="en-US" dirty="0"/>
              <a:t>– discourse involving quite a number of people, </a:t>
            </a:r>
            <a:endParaRPr lang="ru-RU" dirty="0"/>
          </a:p>
          <a:p>
            <a:r>
              <a:rPr lang="en-US" b="1" i="1" dirty="0" smtClean="0"/>
              <a:t>mass </a:t>
            </a:r>
            <a:r>
              <a:rPr lang="en-US" b="1" i="1" dirty="0"/>
              <a:t>discourse </a:t>
            </a:r>
            <a:r>
              <a:rPr lang="en-US" dirty="0"/>
              <a:t>– discourse involving hundreds or even thousands of </a:t>
            </a:r>
            <a:r>
              <a:rPr lang="en-US" dirty="0" smtClean="0"/>
              <a:t>people.</a:t>
            </a:r>
            <a:endParaRPr lang="ru-RU" dirty="0"/>
          </a:p>
        </p:txBody>
      </p:sp>
    </p:spTree>
    <p:extLst>
      <p:ext uri="{BB962C8B-B14F-4D97-AF65-F5344CB8AC3E}">
        <p14:creationId xmlns:p14="http://schemas.microsoft.com/office/powerpoint/2010/main" val="1557747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lstStyle/>
          <a:p>
            <a:pPr marL="0" indent="0" algn="ctr">
              <a:buNone/>
            </a:pPr>
            <a:endParaRPr lang="en-US" dirty="0" smtClean="0"/>
          </a:p>
          <a:p>
            <a:pPr marL="0" indent="0" algn="ctr">
              <a:buNone/>
            </a:pPr>
            <a:endParaRPr lang="en-US" b="1" i="1" dirty="0" smtClean="0"/>
          </a:p>
          <a:p>
            <a:pPr marL="0" indent="0" algn="ctr">
              <a:buNone/>
            </a:pPr>
            <a:endParaRPr lang="en-US" b="1" i="1" dirty="0"/>
          </a:p>
          <a:p>
            <a:pPr marL="0" indent="0" algn="ctr">
              <a:buNone/>
            </a:pPr>
            <a:r>
              <a:rPr lang="en-US" sz="4500" b="1" i="1" dirty="0" smtClean="0"/>
              <a:t>Say what type of discourse it is</a:t>
            </a:r>
            <a:endParaRPr lang="ru-RU" sz="4500" b="1" i="1" dirty="0"/>
          </a:p>
        </p:txBody>
      </p:sp>
    </p:spTree>
    <p:extLst>
      <p:ext uri="{BB962C8B-B14F-4D97-AF65-F5344CB8AC3E}">
        <p14:creationId xmlns:p14="http://schemas.microsoft.com/office/powerpoint/2010/main" val="2001174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lgn="ctr">
              <a:buNone/>
            </a:pPr>
            <a:r>
              <a:rPr lang="en-US" b="1" dirty="0"/>
              <a:t>1.</a:t>
            </a:r>
            <a:endParaRPr lang="ru-RU" dirty="0"/>
          </a:p>
          <a:p>
            <a:pPr marL="0" indent="0">
              <a:buNone/>
            </a:pPr>
            <a:endParaRPr lang="en-US" dirty="0" smtClean="0"/>
          </a:p>
          <a:p>
            <a:pPr marL="0" indent="0">
              <a:buNone/>
            </a:pPr>
            <a:endParaRPr lang="en-US" dirty="0"/>
          </a:p>
          <a:p>
            <a:pPr marL="0" indent="0">
              <a:buNone/>
            </a:pPr>
            <a:r>
              <a:rPr lang="en-US" b="1" i="1" dirty="0" smtClean="0"/>
              <a:t>Wife</a:t>
            </a:r>
            <a:r>
              <a:rPr lang="en-US" b="1" i="1" dirty="0"/>
              <a:t>:</a:t>
            </a:r>
            <a:r>
              <a:rPr lang="en-US" i="1" dirty="0"/>
              <a:t> Mom has called and said that she is going to visit us today.</a:t>
            </a:r>
            <a:endParaRPr lang="ru-RU" dirty="0"/>
          </a:p>
          <a:p>
            <a:pPr marL="0" indent="0">
              <a:buNone/>
            </a:pPr>
            <a:r>
              <a:rPr lang="en-US" b="1" i="1" dirty="0"/>
              <a:t>Husband:</a:t>
            </a:r>
            <a:r>
              <a:rPr lang="en-US" i="1" dirty="0"/>
              <a:t> Sorry, whose mother: mine or yours?</a:t>
            </a:r>
            <a:endParaRPr lang="ru-RU" dirty="0"/>
          </a:p>
        </p:txBody>
      </p:sp>
    </p:spTree>
    <p:extLst>
      <p:ext uri="{BB962C8B-B14F-4D97-AF65-F5344CB8AC3E}">
        <p14:creationId xmlns:p14="http://schemas.microsoft.com/office/powerpoint/2010/main" val="2728946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dirty="0" smtClean="0"/>
              <a:t>3.</a:t>
            </a:r>
            <a:endParaRPr lang="ru-RU" dirty="0"/>
          </a:p>
        </p:txBody>
      </p:sp>
      <p:pic>
        <p:nvPicPr>
          <p:cNvPr id="4" name="Объект 3" descr="https://ds05.infourok.ru/uploads/ex/132e/000f1ad5-146a8b4e/img19.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9" y="1196752"/>
            <a:ext cx="7056784" cy="5256584"/>
          </a:xfrm>
          <a:prstGeom prst="rect">
            <a:avLst/>
          </a:prstGeom>
          <a:noFill/>
          <a:ln>
            <a:noFill/>
          </a:ln>
        </p:spPr>
      </p:pic>
    </p:spTree>
    <p:extLst>
      <p:ext uri="{BB962C8B-B14F-4D97-AF65-F5344CB8AC3E}">
        <p14:creationId xmlns:p14="http://schemas.microsoft.com/office/powerpoint/2010/main" val="326198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en-US" dirty="0" smtClean="0"/>
              <a:t>4.</a:t>
            </a:r>
            <a:endParaRPr lang="ru-RU" dirty="0"/>
          </a:p>
        </p:txBody>
      </p:sp>
      <p:pic>
        <p:nvPicPr>
          <p:cNvPr id="4" name="Объект 3" descr="https://www.miaminews24.com/wp-content/uploads/2019/08/cropped-20161004_HaldaneD_classroom_DJA_101-Edi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953" y="980728"/>
            <a:ext cx="8058094" cy="5145435"/>
          </a:xfrm>
          <a:prstGeom prst="rect">
            <a:avLst/>
          </a:prstGeom>
          <a:noFill/>
          <a:ln>
            <a:noFill/>
          </a:ln>
        </p:spPr>
      </p:pic>
    </p:spTree>
    <p:extLst>
      <p:ext uri="{BB962C8B-B14F-4D97-AF65-F5344CB8AC3E}">
        <p14:creationId xmlns:p14="http://schemas.microsoft.com/office/powerpoint/2010/main" val="188971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lgn="ctr">
              <a:buNone/>
            </a:pPr>
            <a:endParaRPr lang="en-US" b="1" i="1" dirty="0" smtClean="0">
              <a:latin typeface="Times New Roman" pitchFamily="18" charset="0"/>
              <a:cs typeface="Times New Roman" pitchFamily="18" charset="0"/>
            </a:endParaRPr>
          </a:p>
          <a:p>
            <a:pPr marL="0" indent="0" algn="ctr">
              <a:buNone/>
            </a:pPr>
            <a:endParaRPr lang="en-US" b="1" i="1" dirty="0" smtClean="0">
              <a:latin typeface="Times New Roman" pitchFamily="18" charset="0"/>
              <a:cs typeface="Times New Roman" pitchFamily="18" charset="0"/>
            </a:endParaRPr>
          </a:p>
          <a:p>
            <a:pPr marL="0" indent="0" algn="ctr">
              <a:buNone/>
            </a:pPr>
            <a:r>
              <a:rPr lang="en-US" b="1" i="1" dirty="0" smtClean="0">
                <a:latin typeface="Times New Roman" pitchFamily="18" charset="0"/>
                <a:cs typeface="Times New Roman" pitchFamily="18" charset="0"/>
              </a:rPr>
              <a:t>Classification criterion 2 </a:t>
            </a:r>
            <a:r>
              <a:rPr lang="en-US" b="1" i="1" dirty="0">
                <a:latin typeface="Times New Roman" pitchFamily="18" charset="0"/>
                <a:cs typeface="Times New Roman" pitchFamily="18" charset="0"/>
              </a:rPr>
              <a:t>– </a:t>
            </a:r>
          </a:p>
          <a:p>
            <a:pPr marL="0" indent="0" algn="ctr">
              <a:buNone/>
            </a:pPr>
            <a:r>
              <a:rPr lang="en-US" b="1" i="1" dirty="0">
                <a:latin typeface="Times New Roman" pitchFamily="18" charset="0"/>
                <a:cs typeface="Times New Roman" pitchFamily="18" charset="0"/>
              </a:rPr>
              <a:t>the </a:t>
            </a:r>
            <a:r>
              <a:rPr lang="en-US" b="1" i="1" dirty="0" smtClean="0">
                <a:latin typeface="Times New Roman" pitchFamily="18" charset="0"/>
                <a:cs typeface="Times New Roman" pitchFamily="18" charset="0"/>
              </a:rPr>
              <a:t>form of interaction</a:t>
            </a:r>
            <a:endParaRPr lang="ru-RU" b="1" i="1" dirty="0"/>
          </a:p>
          <a:p>
            <a:pPr marL="0" indent="0">
              <a:buNone/>
            </a:pPr>
            <a:endParaRPr lang="ru-RU" dirty="0"/>
          </a:p>
        </p:txBody>
      </p:sp>
    </p:spTree>
    <p:extLst>
      <p:ext uri="{BB962C8B-B14F-4D97-AF65-F5344CB8AC3E}">
        <p14:creationId xmlns:p14="http://schemas.microsoft.com/office/powerpoint/2010/main" val="2088490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Symmetrical discourse </a:t>
            </a:r>
            <a:br>
              <a:rPr lang="en-US" dirty="0" smtClean="0"/>
            </a:br>
            <a:r>
              <a:rPr lang="en-US" dirty="0" smtClean="0"/>
              <a:t>(homogeneous discourse)</a:t>
            </a:r>
            <a:endParaRPr lang="ru-RU" dirty="0"/>
          </a:p>
        </p:txBody>
      </p:sp>
      <p:pic>
        <p:nvPicPr>
          <p:cNvPr id="1026" name="Picture 2" descr="https://im0-tub-by.yandex.net/i?id=f98a24c75714f6d3b0fc7ffc0220b383-l&amp;n=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566" y="1600200"/>
            <a:ext cx="676886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021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Asymmetrical </a:t>
            </a:r>
            <a:r>
              <a:rPr lang="en-US" dirty="0"/>
              <a:t>discourse </a:t>
            </a:r>
            <a:br>
              <a:rPr lang="en-US" dirty="0"/>
            </a:br>
            <a:r>
              <a:rPr lang="en-US" dirty="0"/>
              <a:t>(</a:t>
            </a:r>
            <a:r>
              <a:rPr lang="en-US" dirty="0" smtClean="0"/>
              <a:t>heterogeneous </a:t>
            </a:r>
            <a:r>
              <a:rPr lang="en-US" dirty="0"/>
              <a:t>discourse)</a:t>
            </a:r>
            <a:endParaRPr lang="ru-RU" dirty="0"/>
          </a:p>
        </p:txBody>
      </p:sp>
      <p:pic>
        <p:nvPicPr>
          <p:cNvPr id="4" name="Объект 3" descr="https://i.ytimg.com/vi/DKXFfKO-_eU/maxresdefaul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p:spPr>
      </p:pic>
    </p:spTree>
    <p:extLst>
      <p:ext uri="{BB962C8B-B14F-4D97-AF65-F5344CB8AC3E}">
        <p14:creationId xmlns:p14="http://schemas.microsoft.com/office/powerpoint/2010/main" val="160142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fontScale="92500" lnSpcReduction="20000"/>
          </a:bodyPr>
          <a:lstStyle/>
          <a:p>
            <a:pPr marL="0" indent="0">
              <a:buNone/>
            </a:pPr>
            <a:r>
              <a:rPr lang="en-US" b="1" i="1" dirty="0" err="1" smtClean="0"/>
              <a:t>Patrik</a:t>
            </a:r>
            <a:r>
              <a:rPr lang="en-US" b="1" i="1" dirty="0" smtClean="0"/>
              <a:t> </a:t>
            </a:r>
            <a:r>
              <a:rPr lang="en-US" b="1" i="1" dirty="0" err="1"/>
              <a:t>Serio</a:t>
            </a:r>
            <a:r>
              <a:rPr lang="en-US" b="1" i="1" dirty="0"/>
              <a:t> defines discourse </a:t>
            </a:r>
            <a:r>
              <a:rPr lang="en-US" b="1" i="1" dirty="0" smtClean="0"/>
              <a:t>as</a:t>
            </a:r>
            <a:r>
              <a:rPr lang="en-US" dirty="0" smtClean="0"/>
              <a:t>:</a:t>
            </a:r>
            <a:endParaRPr lang="ru-RU" dirty="0"/>
          </a:p>
          <a:p>
            <a:pPr marL="0" indent="0">
              <a:buNone/>
            </a:pPr>
            <a:r>
              <a:rPr lang="en-US" dirty="0"/>
              <a:t>- an equivalent to the word “speech, i.e. a particular  …;</a:t>
            </a:r>
            <a:endParaRPr lang="ru-RU" dirty="0"/>
          </a:p>
          <a:p>
            <a:pPr marL="0" indent="0">
              <a:buNone/>
            </a:pPr>
            <a:r>
              <a:rPr lang="en-US" dirty="0"/>
              <a:t>- a unit which is more than just … ;</a:t>
            </a:r>
            <a:endParaRPr lang="ru-RU" dirty="0"/>
          </a:p>
          <a:p>
            <a:pPr marL="0" indent="0">
              <a:buNone/>
            </a:pPr>
            <a:r>
              <a:rPr lang="en-US" dirty="0"/>
              <a:t>- the influence of the utterance on the … ;</a:t>
            </a:r>
            <a:endParaRPr lang="ru-RU" dirty="0"/>
          </a:p>
          <a:p>
            <a:pPr marL="0" indent="0">
              <a:buNone/>
            </a:pPr>
            <a:r>
              <a:rPr lang="en-US" dirty="0"/>
              <a:t>- units of the …, their speech representation;</a:t>
            </a:r>
            <a:endParaRPr lang="ru-RU" dirty="0"/>
          </a:p>
          <a:p>
            <a:pPr marL="0" indent="0">
              <a:buNone/>
            </a:pPr>
            <a:r>
              <a:rPr lang="en-US" dirty="0"/>
              <a:t>- socially and ideologically … type of utterance, for example cookery discourse or academic discourse;</a:t>
            </a:r>
            <a:endParaRPr lang="ru-RU" dirty="0"/>
          </a:p>
          <a:p>
            <a:pPr>
              <a:buFontTx/>
              <a:buChar char="-"/>
            </a:pPr>
            <a:r>
              <a:rPr lang="en-US" dirty="0" smtClean="0"/>
              <a:t>theoretical</a:t>
            </a:r>
            <a:r>
              <a:rPr lang="en-US" dirty="0"/>
              <a:t>…, used for exploring conditions of text </a:t>
            </a:r>
            <a:r>
              <a:rPr lang="en-US" dirty="0" smtClean="0"/>
              <a:t>production.</a:t>
            </a:r>
          </a:p>
          <a:p>
            <a:pPr marL="0" indent="0">
              <a:buNone/>
            </a:pPr>
            <a:r>
              <a:rPr lang="en-US" b="1" i="1" u="sng" dirty="0" smtClean="0">
                <a:solidFill>
                  <a:srgbClr val="FF0000"/>
                </a:solidFill>
              </a:rPr>
              <a:t>construct</a:t>
            </a:r>
            <a:r>
              <a:rPr lang="en-US" b="1" i="1" u="sng" dirty="0">
                <a:solidFill>
                  <a:srgbClr val="FF0000"/>
                </a:solidFill>
              </a:rPr>
              <a:t>, sentence, utterance, limited, </a:t>
            </a:r>
            <a:r>
              <a:rPr lang="en-US" b="1" i="1" u="sng" dirty="0" smtClean="0">
                <a:solidFill>
                  <a:srgbClr val="FF0000"/>
                </a:solidFill>
              </a:rPr>
              <a:t>speaker, language</a:t>
            </a:r>
            <a:r>
              <a:rPr lang="en-US" dirty="0" smtClean="0">
                <a:solidFill>
                  <a:srgbClr val="FF0000"/>
                </a:solidFill>
              </a:rPr>
              <a:t>:</a:t>
            </a:r>
            <a:endParaRPr lang="ru-RU" dirty="0">
              <a:solidFill>
                <a:srgbClr val="FF0000"/>
              </a:solidFill>
            </a:endParaRPr>
          </a:p>
          <a:p>
            <a:pPr marL="0" indent="0">
              <a:buNone/>
            </a:pPr>
            <a:endParaRPr lang="ru-RU" dirty="0"/>
          </a:p>
        </p:txBody>
      </p:sp>
    </p:spTree>
    <p:extLst>
      <p:ext uri="{BB962C8B-B14F-4D97-AF65-F5344CB8AC3E}">
        <p14:creationId xmlns:p14="http://schemas.microsoft.com/office/powerpoint/2010/main" val="89652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lstStyle/>
          <a:p>
            <a:pPr marL="0" indent="0">
              <a:buNone/>
            </a:pPr>
            <a:r>
              <a:rPr lang="en-US" b="1" dirty="0" smtClean="0"/>
              <a:t>So, types of discourse by </a:t>
            </a:r>
            <a:r>
              <a:rPr lang="en-US" b="1" dirty="0"/>
              <a:t>the form of </a:t>
            </a:r>
            <a:r>
              <a:rPr lang="en-US" b="1" dirty="0" smtClean="0"/>
              <a:t>interaction are as follows:</a:t>
            </a:r>
            <a:endParaRPr lang="ru-RU" dirty="0"/>
          </a:p>
          <a:p>
            <a:r>
              <a:rPr lang="en-US" dirty="0" smtClean="0"/>
              <a:t>symmetrical </a:t>
            </a:r>
            <a:r>
              <a:rPr lang="en-US" dirty="0"/>
              <a:t>discourse (</a:t>
            </a:r>
            <a:r>
              <a:rPr lang="en-US" dirty="0" smtClean="0"/>
              <a:t>homogeneous discourse), </a:t>
            </a:r>
            <a:r>
              <a:rPr lang="en-US" dirty="0"/>
              <a:t>e.g. discourse between friends, spouses or colleagues, </a:t>
            </a:r>
            <a:endParaRPr lang="ru-RU" dirty="0"/>
          </a:p>
          <a:p>
            <a:r>
              <a:rPr lang="en-US" dirty="0" smtClean="0"/>
              <a:t>asymmetrical discourse </a:t>
            </a:r>
            <a:r>
              <a:rPr lang="en-US" dirty="0"/>
              <a:t>(</a:t>
            </a:r>
            <a:r>
              <a:rPr lang="en-US" dirty="0" smtClean="0"/>
              <a:t>heterogeneous discourse) , </a:t>
            </a:r>
            <a:r>
              <a:rPr lang="en-US" dirty="0"/>
              <a:t>e.g. between a child and a parent, a boss and an </a:t>
            </a:r>
            <a:r>
              <a:rPr lang="en-US" dirty="0" smtClean="0"/>
              <a:t>employee.</a:t>
            </a:r>
            <a:endParaRPr lang="ru-RU" dirty="0"/>
          </a:p>
        </p:txBody>
      </p:sp>
    </p:spTree>
    <p:extLst>
      <p:ext uri="{BB962C8B-B14F-4D97-AF65-F5344CB8AC3E}">
        <p14:creationId xmlns:p14="http://schemas.microsoft.com/office/powerpoint/2010/main" val="1993898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marL="0" indent="0" algn="ctr">
              <a:buNone/>
            </a:pPr>
            <a:endParaRPr lang="en-US" b="1" i="1" dirty="0" smtClean="0">
              <a:latin typeface="Times New Roman" pitchFamily="18" charset="0"/>
              <a:cs typeface="Times New Roman" pitchFamily="18" charset="0"/>
            </a:endParaRPr>
          </a:p>
          <a:p>
            <a:pPr marL="0" indent="0" algn="ctr">
              <a:buNone/>
            </a:pPr>
            <a:endParaRPr lang="en-US" b="1" i="1" dirty="0">
              <a:latin typeface="Times New Roman" pitchFamily="18" charset="0"/>
              <a:cs typeface="Times New Roman" pitchFamily="18" charset="0"/>
            </a:endParaRPr>
          </a:p>
          <a:p>
            <a:pPr marL="0" indent="0" algn="ctr">
              <a:buNone/>
            </a:pPr>
            <a:r>
              <a:rPr lang="en-US" b="1" i="1" dirty="0" smtClean="0">
                <a:latin typeface="Times New Roman" pitchFamily="18" charset="0"/>
                <a:cs typeface="Times New Roman" pitchFamily="18" charset="0"/>
              </a:rPr>
              <a:t>Classification </a:t>
            </a:r>
            <a:r>
              <a:rPr lang="en-US" b="1" i="1" dirty="0">
                <a:latin typeface="Times New Roman" pitchFamily="18" charset="0"/>
                <a:cs typeface="Times New Roman" pitchFamily="18" charset="0"/>
              </a:rPr>
              <a:t>criterion 3</a:t>
            </a:r>
            <a:r>
              <a:rPr lang="en-US" b="1" i="1" dirty="0" smtClean="0">
                <a:latin typeface="Times New Roman" pitchFamily="18" charset="0"/>
                <a:cs typeface="Times New Roman" pitchFamily="18" charset="0"/>
              </a:rPr>
              <a:t> </a:t>
            </a:r>
            <a:r>
              <a:rPr lang="en-US" b="1" i="1" dirty="0">
                <a:latin typeface="Times New Roman" pitchFamily="18" charset="0"/>
                <a:cs typeface="Times New Roman" pitchFamily="18" charset="0"/>
              </a:rPr>
              <a:t>– </a:t>
            </a:r>
          </a:p>
          <a:p>
            <a:pPr marL="0" indent="0" algn="ctr">
              <a:buNone/>
            </a:pPr>
            <a:r>
              <a:rPr lang="en-US" b="1" i="1" dirty="0">
                <a:latin typeface="Times New Roman" pitchFamily="18" charset="0"/>
                <a:cs typeface="Times New Roman" pitchFamily="18" charset="0"/>
              </a:rPr>
              <a:t>the </a:t>
            </a:r>
            <a:r>
              <a:rPr lang="en-US" b="1" i="1" dirty="0" smtClean="0">
                <a:latin typeface="Times New Roman" pitchFamily="18" charset="0"/>
                <a:cs typeface="Times New Roman" pitchFamily="18" charset="0"/>
              </a:rPr>
              <a:t>purpose of </a:t>
            </a:r>
            <a:r>
              <a:rPr lang="en-US" b="1" i="1" dirty="0">
                <a:latin typeface="Times New Roman" pitchFamily="18" charset="0"/>
                <a:cs typeface="Times New Roman" pitchFamily="18" charset="0"/>
              </a:rPr>
              <a:t>communication</a:t>
            </a:r>
            <a:endParaRPr lang="ru-RU" b="1" i="1" dirty="0"/>
          </a:p>
          <a:p>
            <a:pPr marL="0" indent="0">
              <a:buNone/>
            </a:pPr>
            <a:endParaRPr lang="ru-RU" dirty="0"/>
          </a:p>
        </p:txBody>
      </p:sp>
    </p:spTree>
    <p:extLst>
      <p:ext uri="{BB962C8B-B14F-4D97-AF65-F5344CB8AC3E}">
        <p14:creationId xmlns:p14="http://schemas.microsoft.com/office/powerpoint/2010/main" val="970711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Informative discourse </a:t>
            </a:r>
            <a:endParaRPr lang="ru-RU" dirty="0"/>
          </a:p>
        </p:txBody>
      </p:sp>
      <p:pic>
        <p:nvPicPr>
          <p:cNvPr id="7" name="Объект 6" descr="https://i.pinimg.com/originals/42/2e/9a/422e9aea9af626d675338edbeee25e2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600200"/>
            <a:ext cx="6480720" cy="4709120"/>
          </a:xfrm>
          <a:prstGeom prst="rect">
            <a:avLst/>
          </a:prstGeom>
          <a:noFill/>
          <a:ln>
            <a:noFill/>
          </a:ln>
        </p:spPr>
      </p:pic>
    </p:spTree>
    <p:extLst>
      <p:ext uri="{BB962C8B-B14F-4D97-AF65-F5344CB8AC3E}">
        <p14:creationId xmlns:p14="http://schemas.microsoft.com/office/powerpoint/2010/main" val="3335359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Problem-based discourse</a:t>
            </a:r>
            <a:endParaRPr lang="ru-RU" dirty="0"/>
          </a:p>
        </p:txBody>
      </p:sp>
      <p:pic>
        <p:nvPicPr>
          <p:cNvPr id="4" name="Объект 3" descr="https://i.ytimg.com/vi/4sGfqlfJEKA/maxresdefaul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ln>
            <a:noFill/>
          </a:ln>
        </p:spPr>
      </p:pic>
    </p:spTree>
    <p:extLst>
      <p:ext uri="{BB962C8B-B14F-4D97-AF65-F5344CB8AC3E}">
        <p14:creationId xmlns:p14="http://schemas.microsoft.com/office/powerpoint/2010/main" val="378144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D</a:t>
            </a:r>
            <a:r>
              <a:rPr lang="en-US" dirty="0" smtClean="0"/>
              <a:t>irective discourse</a:t>
            </a:r>
            <a:endParaRPr lang="ru-RU" dirty="0"/>
          </a:p>
        </p:txBody>
      </p:sp>
      <p:pic>
        <p:nvPicPr>
          <p:cNvPr id="2050" name="Picture 2" descr="https://i.pinimg.com/736x/b0/0d/23/b00d237f098e5aa3e43f50a4dee9088b--keep-calm-carry-on-keep-calm-and-lov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600200"/>
            <a:ext cx="496855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825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Axiological discourse</a:t>
            </a:r>
            <a:endParaRPr lang="ru-RU" dirty="0"/>
          </a:p>
        </p:txBody>
      </p:sp>
      <p:sp>
        <p:nvSpPr>
          <p:cNvPr id="3" name="Объект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500" i="1" dirty="0" smtClean="0">
                <a:solidFill>
                  <a:srgbClr val="FF0000"/>
                </a:solidFill>
              </a:rPr>
              <a:t>Your hair always looks so fine.</a:t>
            </a:r>
            <a:endParaRPr lang="en-US" sz="4500" i="1" dirty="0">
              <a:solidFill>
                <a:srgbClr val="FF0000"/>
              </a:solidFill>
            </a:endParaRPr>
          </a:p>
          <a:p>
            <a:pPr marL="0" indent="0" algn="ctr">
              <a:buNone/>
            </a:pPr>
            <a:r>
              <a:rPr lang="en-US" sz="4500" i="1" dirty="0" smtClean="0">
                <a:solidFill>
                  <a:srgbClr val="FF0000"/>
                </a:solidFill>
              </a:rPr>
              <a:t>What a wonderful dress!</a:t>
            </a:r>
          </a:p>
          <a:p>
            <a:pPr marL="0" indent="0" algn="ctr">
              <a:buNone/>
            </a:pPr>
            <a:r>
              <a:rPr lang="en-US" sz="4500" i="1" dirty="0" smtClean="0">
                <a:solidFill>
                  <a:srgbClr val="FF0000"/>
                </a:solidFill>
              </a:rPr>
              <a:t>Nice scarf. </a:t>
            </a:r>
            <a:endParaRPr lang="ru-RU" sz="4500" i="1" dirty="0">
              <a:solidFill>
                <a:srgbClr val="FF0000"/>
              </a:solidFill>
            </a:endParaRPr>
          </a:p>
        </p:txBody>
      </p:sp>
    </p:spTree>
    <p:extLst>
      <p:ext uri="{BB962C8B-B14F-4D97-AF65-F5344CB8AC3E}">
        <p14:creationId xmlns:p14="http://schemas.microsoft.com/office/powerpoint/2010/main" val="2820476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Etiquette discourse </a:t>
            </a:r>
            <a:endParaRPr lang="ru-RU" dirty="0"/>
          </a:p>
        </p:txBody>
      </p:sp>
      <p:sp>
        <p:nvSpPr>
          <p:cNvPr id="3" name="Объект 2"/>
          <p:cNvSpPr>
            <a:spLocks noGrp="1"/>
          </p:cNvSpPr>
          <p:nvPr>
            <p:ph idx="1"/>
          </p:nvPr>
        </p:nvSpPr>
        <p:spPr/>
        <p:txBody>
          <a:bodyPr/>
          <a:lstStyle/>
          <a:p>
            <a:pPr marL="0" indent="0">
              <a:buNone/>
            </a:pPr>
            <a:endParaRPr lang="en-US" b="1" i="1" dirty="0" smtClean="0"/>
          </a:p>
          <a:p>
            <a:pPr marL="0" indent="0">
              <a:buNone/>
            </a:pPr>
            <a:r>
              <a:rPr lang="en-US" b="1" i="1" dirty="0" smtClean="0"/>
              <a:t>Good morning/afternoon/evening/day!</a:t>
            </a:r>
          </a:p>
          <a:p>
            <a:pPr marL="0" indent="0">
              <a:buNone/>
            </a:pPr>
            <a:r>
              <a:rPr lang="en-US" b="1" i="1" dirty="0"/>
              <a:t>Pleased to meet </a:t>
            </a:r>
            <a:r>
              <a:rPr lang="en-US" b="1" i="1" dirty="0" smtClean="0"/>
              <a:t>you!</a:t>
            </a:r>
          </a:p>
          <a:p>
            <a:pPr marL="0" indent="0">
              <a:buNone/>
            </a:pPr>
            <a:r>
              <a:rPr lang="en-US" b="1" i="1" dirty="0" smtClean="0"/>
              <a:t>Thanks a lot!</a:t>
            </a:r>
          </a:p>
          <a:p>
            <a:pPr marL="0" indent="0">
              <a:buNone/>
            </a:pPr>
            <a:r>
              <a:rPr lang="en-US" b="1" i="1" dirty="0" smtClean="0"/>
              <a:t>Happy holidays!  </a:t>
            </a:r>
            <a:endParaRPr lang="ru-RU" b="1" i="1" dirty="0"/>
          </a:p>
        </p:txBody>
      </p:sp>
    </p:spTree>
    <p:extLst>
      <p:ext uri="{BB962C8B-B14F-4D97-AF65-F5344CB8AC3E}">
        <p14:creationId xmlns:p14="http://schemas.microsoft.com/office/powerpoint/2010/main" val="3630718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rmAutofit fontScale="85000" lnSpcReduction="20000"/>
          </a:bodyPr>
          <a:lstStyle/>
          <a:p>
            <a:pPr marL="0" indent="0">
              <a:buNone/>
            </a:pPr>
            <a:r>
              <a:rPr lang="en-US" b="1" dirty="0" smtClean="0"/>
              <a:t>So, types of discourse by </a:t>
            </a:r>
            <a:r>
              <a:rPr lang="en-US" b="1" dirty="0"/>
              <a:t>the </a:t>
            </a:r>
            <a:r>
              <a:rPr lang="en-US" b="1" dirty="0" smtClean="0"/>
              <a:t>purpose of communication are: </a:t>
            </a:r>
            <a:endParaRPr lang="ru-RU" dirty="0"/>
          </a:p>
          <a:p>
            <a:r>
              <a:rPr lang="en-US" b="1" i="1" dirty="0" smtClean="0"/>
              <a:t>informative </a:t>
            </a:r>
            <a:r>
              <a:rPr lang="en-US" b="1" i="1" dirty="0"/>
              <a:t>discourse </a:t>
            </a:r>
            <a:r>
              <a:rPr lang="en-US" dirty="0"/>
              <a:t>– discourse aiming at providing the necessary information (message, announcement, memo, confirmation, resume, etc.),</a:t>
            </a:r>
            <a:endParaRPr lang="ru-RU" dirty="0"/>
          </a:p>
          <a:p>
            <a:r>
              <a:rPr lang="en-US" b="1" i="1" dirty="0"/>
              <a:t>p</a:t>
            </a:r>
            <a:r>
              <a:rPr lang="en-US" b="1" i="1" dirty="0" smtClean="0"/>
              <a:t>roblem-based </a:t>
            </a:r>
            <a:r>
              <a:rPr lang="en-US" b="1" i="1" dirty="0"/>
              <a:t>discourse </a:t>
            </a:r>
            <a:r>
              <a:rPr lang="en-US" dirty="0"/>
              <a:t>– discourse formulating a problem which is to be solved (e.g., an article in a scientific journal), </a:t>
            </a:r>
            <a:endParaRPr lang="ru-RU" dirty="0"/>
          </a:p>
          <a:p>
            <a:r>
              <a:rPr lang="en-US" b="1" i="1" dirty="0" smtClean="0"/>
              <a:t>directive </a:t>
            </a:r>
            <a:r>
              <a:rPr lang="en-US" b="1" i="1" dirty="0"/>
              <a:t>discourse </a:t>
            </a:r>
            <a:r>
              <a:rPr lang="en-US" dirty="0"/>
              <a:t>(advice, recommendation, order, instruction, etc.)</a:t>
            </a:r>
            <a:endParaRPr lang="ru-RU" dirty="0"/>
          </a:p>
          <a:p>
            <a:r>
              <a:rPr lang="en-US" b="1" i="1" dirty="0" smtClean="0"/>
              <a:t>axiological </a:t>
            </a:r>
            <a:r>
              <a:rPr lang="en-US" b="1" i="1" dirty="0"/>
              <a:t>discourse </a:t>
            </a:r>
            <a:r>
              <a:rPr lang="en-US" dirty="0"/>
              <a:t>– expressing positive or negative attitude to something (</a:t>
            </a:r>
            <a:r>
              <a:rPr lang="en-US" i="1" dirty="0"/>
              <a:t>That’s nice. I don’t like it</a:t>
            </a:r>
            <a:r>
              <a:rPr lang="en-US" dirty="0"/>
              <a:t>),</a:t>
            </a:r>
            <a:endParaRPr lang="ru-RU" dirty="0"/>
          </a:p>
          <a:p>
            <a:r>
              <a:rPr lang="en-US" b="1" i="1" dirty="0" smtClean="0"/>
              <a:t>etiquette discourse </a:t>
            </a:r>
            <a:r>
              <a:rPr lang="en-US" dirty="0" smtClean="0"/>
              <a:t>(congratulations, greetings, farewells, expressing gratitude, etc.), etc. </a:t>
            </a:r>
            <a:endParaRPr lang="ru-RU" dirty="0" smtClean="0"/>
          </a:p>
          <a:p>
            <a:pPr marL="0" indent="0">
              <a:buNone/>
            </a:pPr>
            <a:endParaRPr lang="ru-RU" dirty="0"/>
          </a:p>
        </p:txBody>
      </p:sp>
    </p:spTree>
    <p:extLst>
      <p:ext uri="{BB962C8B-B14F-4D97-AF65-F5344CB8AC3E}">
        <p14:creationId xmlns:p14="http://schemas.microsoft.com/office/powerpoint/2010/main" val="932946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marL="0" indent="0">
              <a:buNone/>
            </a:pPr>
            <a:endParaRPr lang="en-US" i="1" dirty="0" smtClean="0"/>
          </a:p>
          <a:p>
            <a:pPr marL="0" indent="0">
              <a:buNone/>
            </a:pPr>
            <a:endParaRPr lang="en-US" i="1" dirty="0"/>
          </a:p>
          <a:p>
            <a:pPr marL="0" indent="0">
              <a:buNone/>
            </a:pPr>
            <a:endParaRPr lang="en-US" i="1" dirty="0" smtClean="0"/>
          </a:p>
          <a:p>
            <a:pPr marL="0" indent="0" algn="ctr">
              <a:buNone/>
            </a:pPr>
            <a:r>
              <a:rPr lang="en-US" sz="6000" b="1" i="1" dirty="0" smtClean="0"/>
              <a:t>What </a:t>
            </a:r>
            <a:r>
              <a:rPr lang="en-US" sz="6000" b="1" i="1" dirty="0"/>
              <a:t>type of discourse is it?</a:t>
            </a:r>
            <a:endParaRPr lang="ru-RU" sz="6000" b="1" i="1" dirty="0"/>
          </a:p>
          <a:p>
            <a:pPr marL="0" indent="0">
              <a:buNone/>
            </a:pPr>
            <a:endParaRPr lang="ru-RU" dirty="0"/>
          </a:p>
        </p:txBody>
      </p:sp>
    </p:spTree>
    <p:extLst>
      <p:ext uri="{BB962C8B-B14F-4D97-AF65-F5344CB8AC3E}">
        <p14:creationId xmlns:p14="http://schemas.microsoft.com/office/powerpoint/2010/main" val="187605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content.westmusic.com/wp-content/images/banners/In-Our-Stores/rental/RentalTrumpet.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652" y="620713"/>
            <a:ext cx="7926695" cy="5505450"/>
          </a:xfrm>
          <a:prstGeom prst="rect">
            <a:avLst/>
          </a:prstGeom>
          <a:noFill/>
          <a:ln>
            <a:noFill/>
          </a:ln>
        </p:spPr>
      </p:pic>
    </p:spTree>
    <p:extLst>
      <p:ext uri="{BB962C8B-B14F-4D97-AF65-F5344CB8AC3E}">
        <p14:creationId xmlns:p14="http://schemas.microsoft.com/office/powerpoint/2010/main" val="268902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algn="ctr">
              <a:buNone/>
            </a:pPr>
            <a:r>
              <a:rPr lang="en-US" sz="4000" dirty="0" smtClean="0">
                <a:latin typeface="Times New Roman" pitchFamily="18" charset="0"/>
                <a:cs typeface="Times New Roman" pitchFamily="18" charset="0"/>
              </a:rPr>
              <a:t>Lectures</a:t>
            </a:r>
            <a:r>
              <a:rPr lang="ru-RU" sz="4000" dirty="0" smtClean="0">
                <a:latin typeface="Times New Roman" pitchFamily="18" charset="0"/>
                <a:cs typeface="Times New Roman" pitchFamily="18" charset="0"/>
              </a:rPr>
              <a:t> 3-4</a:t>
            </a:r>
            <a:endParaRPr lang="ru-RU" sz="4000" dirty="0">
              <a:latin typeface="Times New Roman" pitchFamily="18" charset="0"/>
              <a:cs typeface="Times New Roman" pitchFamily="18" charset="0"/>
            </a:endParaRPr>
          </a:p>
          <a:p>
            <a:pPr algn="ctr">
              <a:buNone/>
            </a:pPr>
            <a:r>
              <a:rPr lang="en-US" sz="9600" b="1" i="1" dirty="0">
                <a:solidFill>
                  <a:srgbClr val="00B050"/>
                </a:solidFill>
                <a:latin typeface="Times New Roman" pitchFamily="18" charset="0"/>
                <a:cs typeface="Times New Roman" pitchFamily="18" charset="0"/>
              </a:rPr>
              <a:t>Types </a:t>
            </a:r>
          </a:p>
          <a:p>
            <a:pPr algn="ctr">
              <a:buNone/>
            </a:pPr>
            <a:r>
              <a:rPr lang="en-US" sz="9600" b="1" i="1" dirty="0">
                <a:solidFill>
                  <a:srgbClr val="00B050"/>
                </a:solidFill>
                <a:latin typeface="Times New Roman" pitchFamily="18" charset="0"/>
                <a:cs typeface="Times New Roman" pitchFamily="18" charset="0"/>
              </a:rPr>
              <a:t>of discourse</a:t>
            </a:r>
            <a:endParaRPr lang="ru-RU" sz="9600" b="1" i="1" dirty="0">
              <a:solidFill>
                <a:srgbClr val="00B050"/>
              </a:solidFill>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29384276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i1.wp.com/borneochannel.com/wp-content/uploads/2016/11/school-announcemen.jpg?resize=800%2C59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477044"/>
            <a:ext cx="7620000" cy="5648325"/>
          </a:xfrm>
          <a:prstGeom prst="rect">
            <a:avLst/>
          </a:prstGeom>
          <a:noFill/>
          <a:ln>
            <a:noFill/>
          </a:ln>
        </p:spPr>
      </p:pic>
    </p:spTree>
    <p:extLst>
      <p:ext uri="{BB962C8B-B14F-4D97-AF65-F5344CB8AC3E}">
        <p14:creationId xmlns:p14="http://schemas.microsoft.com/office/powerpoint/2010/main" val="87607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i.pinimg.com/736x/10/d4/37/10d437104f82831bc66d80100261988b--card-birthday-birthday-greeting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3612" y="404813"/>
            <a:ext cx="5902724" cy="5721350"/>
          </a:xfrm>
          <a:prstGeom prst="rect">
            <a:avLst/>
          </a:prstGeom>
          <a:noFill/>
          <a:ln>
            <a:noFill/>
          </a:ln>
        </p:spPr>
      </p:pic>
    </p:spTree>
    <p:extLst>
      <p:ext uri="{BB962C8B-B14F-4D97-AF65-F5344CB8AC3E}">
        <p14:creationId xmlns:p14="http://schemas.microsoft.com/office/powerpoint/2010/main" val="700301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marL="0" indent="0">
              <a:buNone/>
            </a:pPr>
            <a:endParaRPr lang="en-US" dirty="0" smtClean="0"/>
          </a:p>
          <a:p>
            <a:pPr marL="0" indent="0">
              <a:buNone/>
            </a:pPr>
            <a:endParaRPr lang="en-US" dirty="0"/>
          </a:p>
          <a:p>
            <a:pPr marL="0" indent="0">
              <a:buNone/>
            </a:pPr>
            <a:endParaRPr lang="en-US" dirty="0" smtClean="0"/>
          </a:p>
          <a:p>
            <a:pPr marL="0" indent="457200" algn="just">
              <a:buNone/>
            </a:pPr>
            <a:r>
              <a:rPr lang="en-US" i="1" dirty="0" smtClean="0"/>
              <a:t>I </a:t>
            </a:r>
            <a:r>
              <a:rPr lang="en-US" b="1" i="1" dirty="0" smtClean="0"/>
              <a:t>am completely dissatisfied </a:t>
            </a:r>
            <a:r>
              <a:rPr lang="en-US" i="1" dirty="0" smtClean="0"/>
              <a:t>with today’s </a:t>
            </a:r>
            <a:r>
              <a:rPr lang="en-US" i="1" dirty="0" err="1" smtClean="0"/>
              <a:t>programme</a:t>
            </a:r>
            <a:r>
              <a:rPr lang="en-US" i="1" dirty="0" smtClean="0"/>
              <a:t>. </a:t>
            </a:r>
            <a:endParaRPr lang="ru-RU" i="1" dirty="0"/>
          </a:p>
        </p:txBody>
      </p:sp>
    </p:spTree>
    <p:extLst>
      <p:ext uri="{BB962C8B-B14F-4D97-AF65-F5344CB8AC3E}">
        <p14:creationId xmlns:p14="http://schemas.microsoft.com/office/powerpoint/2010/main" val="1322870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buNone/>
            </a:pPr>
            <a:endParaRPr lang="en-US" dirty="0" smtClean="0"/>
          </a:p>
          <a:p>
            <a:pPr marL="0" indent="0" algn="just">
              <a:buNone/>
            </a:pPr>
            <a:r>
              <a:rPr lang="en-US" i="1" dirty="0" smtClean="0"/>
              <a:t>If </a:t>
            </a:r>
            <a:r>
              <a:rPr lang="en-US" i="1" dirty="0"/>
              <a:t>you intend to use this possibility, </a:t>
            </a:r>
            <a:r>
              <a:rPr lang="en-US" b="1" i="1" dirty="0"/>
              <a:t>you are kindly requested </a:t>
            </a:r>
            <a:r>
              <a:rPr lang="en-US" i="1" dirty="0"/>
              <a:t>to let me know by 20 October 2011 at the latest (5 days before the opening of the session</a:t>
            </a:r>
            <a:r>
              <a:rPr lang="en-US" i="1" dirty="0" smtClean="0"/>
              <a:t>).</a:t>
            </a:r>
            <a:r>
              <a:rPr lang="en-US" i="1" dirty="0"/>
              <a:t> </a:t>
            </a:r>
            <a:endParaRPr lang="en-US" i="1" dirty="0" smtClean="0"/>
          </a:p>
          <a:p>
            <a:pPr marL="514350" indent="-514350" algn="just">
              <a:buAutoNum type="arabicPeriod"/>
            </a:pPr>
            <a:r>
              <a:rPr lang="en-US" i="1" dirty="0" smtClean="0"/>
              <a:t>Informative</a:t>
            </a:r>
          </a:p>
          <a:p>
            <a:pPr marL="514350" indent="-514350" algn="just">
              <a:buAutoNum type="arabicPeriod"/>
            </a:pPr>
            <a:r>
              <a:rPr lang="en-US" i="1" dirty="0" smtClean="0"/>
              <a:t>Directive</a:t>
            </a:r>
          </a:p>
          <a:p>
            <a:pPr marL="514350" indent="-514350" algn="just">
              <a:buAutoNum type="arabicPeriod"/>
            </a:pPr>
            <a:r>
              <a:rPr lang="en-US" i="1" dirty="0" smtClean="0"/>
              <a:t>Problematic</a:t>
            </a:r>
          </a:p>
          <a:p>
            <a:pPr marL="514350" indent="-514350" algn="just">
              <a:buAutoNum type="arabicPeriod"/>
            </a:pPr>
            <a:r>
              <a:rPr lang="en-US" i="1" dirty="0" smtClean="0"/>
              <a:t>Axiological</a:t>
            </a:r>
          </a:p>
          <a:p>
            <a:pPr marL="514350" indent="-514350" algn="just">
              <a:buAutoNum type="arabicPeriod"/>
            </a:pPr>
            <a:r>
              <a:rPr lang="en-US" i="1" dirty="0" smtClean="0"/>
              <a:t>Etiquette </a:t>
            </a:r>
            <a:endParaRPr lang="en-US" i="1" dirty="0"/>
          </a:p>
          <a:p>
            <a:pPr marL="0" indent="0">
              <a:buNone/>
            </a:pPr>
            <a:endParaRPr lang="ru-RU" dirty="0"/>
          </a:p>
        </p:txBody>
      </p:sp>
    </p:spTree>
    <p:extLst>
      <p:ext uri="{BB962C8B-B14F-4D97-AF65-F5344CB8AC3E}">
        <p14:creationId xmlns:p14="http://schemas.microsoft.com/office/powerpoint/2010/main" val="2136773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lgn="ctr">
              <a:buNone/>
            </a:pPr>
            <a:endParaRPr lang="en-US" b="1" i="1" dirty="0" smtClean="0">
              <a:latin typeface="Times New Roman" pitchFamily="18" charset="0"/>
              <a:cs typeface="Times New Roman" pitchFamily="18" charset="0"/>
            </a:endParaRPr>
          </a:p>
          <a:p>
            <a:pPr marL="0" indent="0" algn="ctr">
              <a:buNone/>
            </a:pPr>
            <a:endParaRPr lang="en-US" b="1" i="1" dirty="0">
              <a:latin typeface="Times New Roman" pitchFamily="18" charset="0"/>
              <a:cs typeface="Times New Roman" pitchFamily="18" charset="0"/>
            </a:endParaRPr>
          </a:p>
          <a:p>
            <a:pPr marL="0" indent="0" algn="ctr">
              <a:buNone/>
            </a:pPr>
            <a:endParaRPr lang="en-US" b="1" i="1" dirty="0" smtClean="0">
              <a:latin typeface="Times New Roman" pitchFamily="18" charset="0"/>
              <a:cs typeface="Times New Roman" pitchFamily="18" charset="0"/>
            </a:endParaRPr>
          </a:p>
          <a:p>
            <a:pPr marL="0" indent="0" algn="ctr">
              <a:buNone/>
            </a:pPr>
            <a:r>
              <a:rPr lang="en-US" b="1" i="1" dirty="0" smtClean="0">
                <a:latin typeface="Times New Roman" pitchFamily="18" charset="0"/>
                <a:cs typeface="Times New Roman" pitchFamily="18" charset="0"/>
              </a:rPr>
              <a:t>Classification </a:t>
            </a:r>
            <a:r>
              <a:rPr lang="en-US" b="1" i="1" dirty="0">
                <a:latin typeface="Times New Roman" pitchFamily="18" charset="0"/>
                <a:cs typeface="Times New Roman" pitchFamily="18" charset="0"/>
              </a:rPr>
              <a:t>criterion </a:t>
            </a:r>
            <a:r>
              <a:rPr lang="en-US" b="1" i="1" dirty="0" smtClean="0">
                <a:latin typeface="Times New Roman" pitchFamily="18" charset="0"/>
                <a:cs typeface="Times New Roman" pitchFamily="18" charset="0"/>
              </a:rPr>
              <a:t>4 </a:t>
            </a:r>
            <a:r>
              <a:rPr lang="en-US" b="1" i="1" dirty="0">
                <a:latin typeface="Times New Roman" pitchFamily="18" charset="0"/>
                <a:cs typeface="Times New Roman" pitchFamily="18" charset="0"/>
              </a:rPr>
              <a:t>– </a:t>
            </a:r>
          </a:p>
          <a:p>
            <a:pPr marL="0" indent="0" algn="ctr">
              <a:buNone/>
            </a:pPr>
            <a:r>
              <a:rPr lang="en-US" b="1" i="1" dirty="0">
                <a:latin typeface="Times New Roman" pitchFamily="18" charset="0"/>
                <a:cs typeface="Times New Roman" pitchFamily="18" charset="0"/>
              </a:rPr>
              <a:t>the </a:t>
            </a:r>
            <a:r>
              <a:rPr lang="en-US" b="1" i="1" dirty="0" smtClean="0">
                <a:latin typeface="Times New Roman" pitchFamily="18" charset="0"/>
                <a:cs typeface="Times New Roman" pitchFamily="18" charset="0"/>
              </a:rPr>
              <a:t>channel of communication </a:t>
            </a:r>
            <a:endParaRPr lang="ru-RU" b="1" i="1" dirty="0"/>
          </a:p>
          <a:p>
            <a:pPr marL="0" indent="0">
              <a:buNone/>
            </a:pPr>
            <a:endParaRPr lang="ru-RU" dirty="0"/>
          </a:p>
        </p:txBody>
      </p:sp>
    </p:spTree>
    <p:extLst>
      <p:ext uri="{BB962C8B-B14F-4D97-AF65-F5344CB8AC3E}">
        <p14:creationId xmlns:p14="http://schemas.microsoft.com/office/powerpoint/2010/main" val="2790823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pbs.twimg.com/media/BwtlAvZCMAE72Hp.jpg:larg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48618"/>
            <a:ext cx="8229600" cy="5633739"/>
          </a:xfrm>
          <a:prstGeom prst="rect">
            <a:avLst/>
          </a:prstGeom>
          <a:noFill/>
          <a:ln>
            <a:noFill/>
          </a:ln>
        </p:spPr>
      </p:pic>
    </p:spTree>
    <p:extLst>
      <p:ext uri="{BB962C8B-B14F-4D97-AF65-F5344CB8AC3E}">
        <p14:creationId xmlns:p14="http://schemas.microsoft.com/office/powerpoint/2010/main" val="2602981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www.wikihow.com/images/c/cb/Tell-a-Girl-You-Like-Her-in-a-Letter-Step-9.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630667"/>
            <a:ext cx="8229600" cy="5485542"/>
          </a:xfrm>
          <a:prstGeom prst="rect">
            <a:avLst/>
          </a:prstGeom>
          <a:noFill/>
          <a:ln>
            <a:noFill/>
          </a:ln>
        </p:spPr>
      </p:pic>
    </p:spTree>
    <p:extLst>
      <p:ext uri="{BB962C8B-B14F-4D97-AF65-F5344CB8AC3E}">
        <p14:creationId xmlns:p14="http://schemas.microsoft.com/office/powerpoint/2010/main" val="3374968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www.picklee.com/wp-content/uploads/2018/04/best-phone-for-your-kids.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483826"/>
            <a:ext cx="8229600" cy="5491886"/>
          </a:xfrm>
          <a:prstGeom prst="rect">
            <a:avLst/>
          </a:prstGeom>
          <a:noFill/>
          <a:ln>
            <a:noFill/>
          </a:ln>
        </p:spPr>
      </p:pic>
    </p:spTree>
    <p:extLst>
      <p:ext uri="{BB962C8B-B14F-4D97-AF65-F5344CB8AC3E}">
        <p14:creationId xmlns:p14="http://schemas.microsoft.com/office/powerpoint/2010/main" val="1629233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garynevillegasm.com/images/obrazovanie/chto-takoe-vnutrennyaya-rech-kogda-chelovek-eyu-polzuetsya_4.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2062" y="946150"/>
            <a:ext cx="6619875" cy="4638675"/>
          </a:xfrm>
          <a:prstGeom prst="rect">
            <a:avLst/>
          </a:prstGeom>
          <a:noFill/>
          <a:ln>
            <a:noFill/>
          </a:ln>
        </p:spPr>
      </p:pic>
    </p:spTree>
    <p:extLst>
      <p:ext uri="{BB962C8B-B14F-4D97-AF65-F5344CB8AC3E}">
        <p14:creationId xmlns:p14="http://schemas.microsoft.com/office/powerpoint/2010/main" val="2815321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ecoembesempleo.es/wp-content/uploads/2020/03/AdobeStock_327175592.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48680"/>
            <a:ext cx="8229600" cy="5616624"/>
          </a:xfrm>
          <a:prstGeom prst="rect">
            <a:avLst/>
          </a:prstGeom>
          <a:noFill/>
          <a:ln>
            <a:noFill/>
          </a:ln>
        </p:spPr>
      </p:pic>
    </p:spTree>
    <p:extLst>
      <p:ext uri="{BB962C8B-B14F-4D97-AF65-F5344CB8AC3E}">
        <p14:creationId xmlns:p14="http://schemas.microsoft.com/office/powerpoint/2010/main" val="3539926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Autofit/>
          </a:bodyPr>
          <a:lstStyle/>
          <a:p>
            <a:pPr algn="ctr">
              <a:buNone/>
            </a:pPr>
            <a:r>
              <a:rPr lang="en-US" sz="5000" b="1" i="1" dirty="0" smtClean="0"/>
              <a:t>Questions to discuss </a:t>
            </a:r>
            <a:endParaRPr lang="ru-RU" sz="5000" b="1" i="1" dirty="0" smtClean="0"/>
          </a:p>
          <a:p>
            <a:pPr>
              <a:buNone/>
            </a:pPr>
            <a:endParaRPr lang="ru-RU" sz="5000" dirty="0" smtClean="0"/>
          </a:p>
          <a:p>
            <a:pPr marL="514350" indent="-514350" algn="just">
              <a:buAutoNum type="arabicPeriod"/>
            </a:pPr>
            <a:r>
              <a:rPr lang="en-US" sz="5000" dirty="0" smtClean="0">
                <a:cs typeface="Arabic Typesetting" pitchFamily="66" charset="-78"/>
              </a:rPr>
              <a:t>Classification criteria</a:t>
            </a:r>
            <a:r>
              <a:rPr lang="ru-RU" sz="5000" dirty="0" smtClean="0">
                <a:cs typeface="Arabic Typesetting" pitchFamily="66" charset="-78"/>
              </a:rPr>
              <a:t>.</a:t>
            </a:r>
          </a:p>
          <a:p>
            <a:pPr marL="514350" indent="-514350" algn="just">
              <a:buAutoNum type="arabicPeriod"/>
            </a:pPr>
            <a:r>
              <a:rPr lang="en-US" sz="5000" dirty="0" smtClean="0">
                <a:cs typeface="Arabic Typesetting" pitchFamily="66" charset="-78"/>
              </a:rPr>
              <a:t>Institutional discourse vs. personal discourse</a:t>
            </a:r>
            <a:r>
              <a:rPr lang="ru-RU" sz="5000" dirty="0" smtClean="0">
                <a:cs typeface="Arabic Typesetting" pitchFamily="66" charset="-78"/>
              </a:rPr>
              <a:t>.</a:t>
            </a:r>
            <a:endParaRPr lang="ru-RU" sz="5000" dirty="0">
              <a:cs typeface="Arabic Typesetting" pitchFamily="66" charset="-78"/>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buNone/>
            </a:pPr>
            <a:r>
              <a:rPr lang="en-US" dirty="0" smtClean="0"/>
              <a:t>So, the criterion “the information channel” helps differentiate between the following types of discourse:</a:t>
            </a:r>
            <a:endParaRPr lang="en-US" dirty="0"/>
          </a:p>
          <a:p>
            <a:pPr marL="0" indent="0">
              <a:buNone/>
            </a:pPr>
            <a:endParaRPr lang="en-US" dirty="0"/>
          </a:p>
          <a:p>
            <a:r>
              <a:rPr lang="en-US" i="1" dirty="0" smtClean="0"/>
              <a:t>Spoken discourse , </a:t>
            </a:r>
            <a:endParaRPr lang="ru-RU" i="1" dirty="0"/>
          </a:p>
          <a:p>
            <a:r>
              <a:rPr lang="en-US" i="1" dirty="0"/>
              <a:t>written discourse, </a:t>
            </a:r>
            <a:endParaRPr lang="ru-RU" i="1" dirty="0"/>
          </a:p>
          <a:p>
            <a:r>
              <a:rPr lang="en-US" i="1" dirty="0"/>
              <a:t>electronic discourse, </a:t>
            </a:r>
            <a:endParaRPr lang="ru-RU" i="1" dirty="0"/>
          </a:p>
          <a:p>
            <a:r>
              <a:rPr lang="en-US" i="1" dirty="0"/>
              <a:t>internal discourse, </a:t>
            </a:r>
            <a:endParaRPr lang="ru-RU" i="1" dirty="0"/>
          </a:p>
          <a:p>
            <a:r>
              <a:rPr lang="en-US" i="1" dirty="0"/>
              <a:t>sign language discourse.</a:t>
            </a:r>
            <a:endParaRPr lang="ru-RU" i="1" dirty="0"/>
          </a:p>
          <a:p>
            <a:pPr marL="0" indent="0">
              <a:buNone/>
            </a:pPr>
            <a:endParaRPr lang="ru-RU" dirty="0"/>
          </a:p>
        </p:txBody>
      </p:sp>
    </p:spTree>
    <p:extLst>
      <p:ext uri="{BB962C8B-B14F-4D97-AF65-F5344CB8AC3E}">
        <p14:creationId xmlns:p14="http://schemas.microsoft.com/office/powerpoint/2010/main" val="1962808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5793507"/>
          </a:xfrm>
        </p:spPr>
        <p:txBody>
          <a:bodyPr/>
          <a:lstStyle/>
          <a:p>
            <a:pPr marL="0" indent="0" algn="ctr">
              <a:buNone/>
            </a:pPr>
            <a:endParaRPr lang="en-US" b="1" i="1" dirty="0" smtClean="0">
              <a:latin typeface="Times New Roman" pitchFamily="18" charset="0"/>
              <a:cs typeface="Times New Roman" pitchFamily="18" charset="0"/>
            </a:endParaRPr>
          </a:p>
          <a:p>
            <a:pPr marL="0" indent="0" algn="ctr">
              <a:buNone/>
            </a:pPr>
            <a:endParaRPr lang="en-US" b="1" i="1" dirty="0">
              <a:latin typeface="Times New Roman" pitchFamily="18" charset="0"/>
              <a:cs typeface="Times New Roman" pitchFamily="18" charset="0"/>
            </a:endParaRPr>
          </a:p>
          <a:p>
            <a:pPr marL="0" indent="0" algn="ctr">
              <a:buNone/>
            </a:pPr>
            <a:r>
              <a:rPr lang="en-US" b="1" i="1" dirty="0" smtClean="0">
                <a:latin typeface="Times New Roman" pitchFamily="18" charset="0"/>
                <a:cs typeface="Times New Roman" pitchFamily="18" charset="0"/>
              </a:rPr>
              <a:t>Classification </a:t>
            </a:r>
            <a:r>
              <a:rPr lang="en-US" b="1" i="1" dirty="0">
                <a:latin typeface="Times New Roman" pitchFamily="18" charset="0"/>
                <a:cs typeface="Times New Roman" pitchFamily="18" charset="0"/>
              </a:rPr>
              <a:t>criterion </a:t>
            </a:r>
            <a:r>
              <a:rPr lang="en-US" b="1" i="1" dirty="0" smtClean="0">
                <a:latin typeface="Times New Roman" pitchFamily="18" charset="0"/>
                <a:cs typeface="Times New Roman" pitchFamily="18" charset="0"/>
              </a:rPr>
              <a:t>5 </a:t>
            </a:r>
            <a:r>
              <a:rPr lang="en-US" b="1" i="1" dirty="0">
                <a:latin typeface="Times New Roman" pitchFamily="18" charset="0"/>
                <a:cs typeface="Times New Roman" pitchFamily="18" charset="0"/>
              </a:rPr>
              <a:t>– </a:t>
            </a:r>
          </a:p>
          <a:p>
            <a:pPr marL="0" indent="0" algn="ctr">
              <a:buNone/>
            </a:pPr>
            <a:r>
              <a:rPr lang="en-US" b="1" i="1" dirty="0">
                <a:latin typeface="Times New Roman" pitchFamily="18" charset="0"/>
                <a:cs typeface="Times New Roman" pitchFamily="18" charset="0"/>
              </a:rPr>
              <a:t>the </a:t>
            </a:r>
            <a:r>
              <a:rPr lang="en-US" b="1" i="1" dirty="0" smtClean="0">
                <a:latin typeface="Times New Roman" pitchFamily="18" charset="0"/>
                <a:cs typeface="Times New Roman" pitchFamily="18" charset="0"/>
              </a:rPr>
              <a:t>degree of formality</a:t>
            </a:r>
            <a:endParaRPr lang="ru-RU" dirty="0"/>
          </a:p>
        </p:txBody>
      </p:sp>
    </p:spTree>
    <p:extLst>
      <p:ext uri="{BB962C8B-B14F-4D97-AF65-F5344CB8AC3E}">
        <p14:creationId xmlns:p14="http://schemas.microsoft.com/office/powerpoint/2010/main" val="29232816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lstStyle/>
          <a:p>
            <a:pPr marL="0" indent="0">
              <a:buNone/>
            </a:pPr>
            <a:r>
              <a:rPr lang="en-US" b="1" dirty="0" smtClean="0"/>
              <a:t>The </a:t>
            </a:r>
            <a:r>
              <a:rPr lang="en-US" b="1" dirty="0"/>
              <a:t>criterion </a:t>
            </a:r>
            <a:r>
              <a:rPr lang="en-US" b="1" dirty="0" smtClean="0"/>
              <a:t>“the degree of formality” </a:t>
            </a:r>
            <a:r>
              <a:rPr lang="en-US" b="1" dirty="0"/>
              <a:t>helps differentiate between the following types of </a:t>
            </a:r>
            <a:r>
              <a:rPr lang="en-US" b="1" dirty="0" smtClean="0"/>
              <a:t>discourse:</a:t>
            </a:r>
          </a:p>
          <a:p>
            <a:pPr marL="0" indent="0">
              <a:buNone/>
            </a:pPr>
            <a:endParaRPr lang="en-US" dirty="0" smtClean="0"/>
          </a:p>
          <a:p>
            <a:pPr marL="0" indent="0">
              <a:buNone/>
            </a:pPr>
            <a:r>
              <a:rPr lang="en-US" i="1" dirty="0"/>
              <a:t>- institutional, </a:t>
            </a:r>
            <a:endParaRPr lang="ru-RU" i="1" dirty="0"/>
          </a:p>
          <a:p>
            <a:pPr marL="0" indent="0">
              <a:buNone/>
            </a:pPr>
            <a:r>
              <a:rPr lang="en-US" i="1" dirty="0"/>
              <a:t>- non-institutional (personal</a:t>
            </a:r>
            <a:r>
              <a:rPr lang="en-US" i="1" dirty="0" smtClean="0"/>
              <a:t>). </a:t>
            </a:r>
            <a:endParaRPr lang="ru-RU" i="1" dirty="0"/>
          </a:p>
          <a:p>
            <a:pPr marL="0" indent="0">
              <a:buNone/>
            </a:pPr>
            <a:endParaRPr lang="ru-RU" dirty="0"/>
          </a:p>
        </p:txBody>
      </p:sp>
    </p:spTree>
    <p:extLst>
      <p:ext uri="{BB962C8B-B14F-4D97-AF65-F5344CB8AC3E}">
        <p14:creationId xmlns:p14="http://schemas.microsoft.com/office/powerpoint/2010/main" val="27649413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Question</a:t>
            </a:r>
            <a:r>
              <a:rPr lang="ru-RU" dirty="0" smtClean="0"/>
              <a:t> 2</a:t>
            </a:r>
            <a:endParaRPr lang="ru-RU" dirty="0"/>
          </a:p>
        </p:txBody>
      </p:sp>
      <p:sp>
        <p:nvSpPr>
          <p:cNvPr id="3" name="Содержимое 2"/>
          <p:cNvSpPr>
            <a:spLocks noGrp="1"/>
          </p:cNvSpPr>
          <p:nvPr>
            <p:ph idx="1"/>
          </p:nvPr>
        </p:nvSpPr>
        <p:spPr/>
        <p:txBody>
          <a:bodyPr>
            <a:normAutofit/>
          </a:bodyPr>
          <a:lstStyle/>
          <a:p>
            <a:pPr algn="ctr">
              <a:buNone/>
            </a:pPr>
            <a:r>
              <a:rPr lang="ru-RU" sz="4500" b="1" i="1" dirty="0" smtClean="0"/>
              <a:t> </a:t>
            </a:r>
          </a:p>
          <a:p>
            <a:pPr marL="0" indent="0" algn="ctr">
              <a:buNone/>
            </a:pPr>
            <a:r>
              <a:rPr lang="en-US" sz="4800" b="1" cap="all" dirty="0"/>
              <a:t>institutional discourse </a:t>
            </a:r>
            <a:endParaRPr lang="en-US" sz="4800" b="1" cap="all" dirty="0" smtClean="0"/>
          </a:p>
          <a:p>
            <a:pPr marL="0" indent="0" algn="ctr">
              <a:buNone/>
            </a:pPr>
            <a:r>
              <a:rPr lang="en-US" sz="4800" b="1" cap="all" dirty="0" smtClean="0"/>
              <a:t>vs</a:t>
            </a:r>
            <a:r>
              <a:rPr lang="en-US" sz="4800" b="1" cap="all" dirty="0"/>
              <a:t>. </a:t>
            </a:r>
            <a:endParaRPr lang="en-US" sz="4800" b="1" cap="all" dirty="0" smtClean="0"/>
          </a:p>
          <a:p>
            <a:pPr marL="0" indent="0" algn="ctr">
              <a:buNone/>
            </a:pPr>
            <a:r>
              <a:rPr lang="en-US" sz="4800" b="1" cap="all" dirty="0" smtClean="0"/>
              <a:t>personal discourse </a:t>
            </a:r>
            <a:endParaRPr lang="ru-RU" sz="4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a:bodyPr>
          <a:lstStyle/>
          <a:p>
            <a:pPr marL="0" indent="0">
              <a:buNone/>
            </a:pPr>
            <a:r>
              <a:rPr lang="en-US" b="1" i="1" dirty="0"/>
              <a:t>Institutional discourse </a:t>
            </a:r>
            <a:r>
              <a:rPr lang="en-US" dirty="0"/>
              <a:t>is communication between </a:t>
            </a:r>
            <a:r>
              <a:rPr lang="en-US" dirty="0" smtClean="0"/>
              <a:t>people of </a:t>
            </a:r>
            <a:r>
              <a:rPr lang="en-US" dirty="0"/>
              <a:t>a certain social group, community or organization, between representatives of some social </a:t>
            </a:r>
            <a:r>
              <a:rPr lang="en-US" dirty="0" smtClean="0"/>
              <a:t>institute.</a:t>
            </a:r>
          </a:p>
          <a:p>
            <a:pPr marL="0" indent="0">
              <a:buNone/>
            </a:pPr>
            <a:endParaRPr lang="en-US" b="1" i="1" dirty="0"/>
          </a:p>
          <a:p>
            <a:pPr marL="0" indent="0">
              <a:buNone/>
            </a:pPr>
            <a:r>
              <a:rPr lang="en-US" b="1" i="1" dirty="0" smtClean="0"/>
              <a:t>Non-institutional </a:t>
            </a:r>
            <a:r>
              <a:rPr lang="en-US" b="1" i="1" dirty="0"/>
              <a:t>discourse (personal, personally-oriented)</a:t>
            </a:r>
            <a:r>
              <a:rPr lang="en-US" dirty="0"/>
              <a:t> – communication between people acting as individuals in all the complexity of their inner qualities.  </a:t>
            </a:r>
            <a:endParaRPr lang="ru-RU"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0694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6"/>
            <a:ext cx="8229600" cy="5433467"/>
          </a:xfrm>
        </p:spPr>
        <p:txBody>
          <a:bodyPr/>
          <a:lstStyle/>
          <a:p>
            <a:pPr marL="0" indent="0" algn="ctr">
              <a:buNone/>
            </a:pPr>
            <a:endParaRPr lang="en-US" b="1" i="1" dirty="0" smtClean="0"/>
          </a:p>
          <a:p>
            <a:pPr marL="0" indent="0" algn="ctr">
              <a:buNone/>
            </a:pPr>
            <a:endParaRPr lang="en-US" b="1" i="1" dirty="0"/>
          </a:p>
          <a:p>
            <a:pPr marL="0" indent="0" algn="ctr">
              <a:buNone/>
            </a:pPr>
            <a:r>
              <a:rPr lang="en-US" sz="7900" b="1" i="1" dirty="0"/>
              <a:t>Institutional discourse</a:t>
            </a:r>
          </a:p>
          <a:p>
            <a:pPr marL="0" indent="0" algn="ctr">
              <a:buNone/>
            </a:pPr>
            <a:endParaRPr lang="en-US" b="1" i="1" dirty="0" smtClean="0"/>
          </a:p>
          <a:p>
            <a:pPr marL="0" indent="0">
              <a:buNone/>
            </a:pPr>
            <a:endParaRPr lang="ru-RU" dirty="0"/>
          </a:p>
        </p:txBody>
      </p:sp>
    </p:spTree>
    <p:extLst>
      <p:ext uri="{BB962C8B-B14F-4D97-AF65-F5344CB8AC3E}">
        <p14:creationId xmlns:p14="http://schemas.microsoft.com/office/powerpoint/2010/main" val="3367723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lstStyle/>
          <a:p>
            <a:pPr marL="0" indent="0">
              <a:buNone/>
            </a:pPr>
            <a:endParaRPr lang="en-US" b="1" i="1" dirty="0" smtClean="0"/>
          </a:p>
          <a:p>
            <a:pPr marL="0" indent="0">
              <a:buNone/>
            </a:pPr>
            <a:r>
              <a:rPr lang="en-US" b="1" i="1" dirty="0" smtClean="0"/>
              <a:t>Institutional </a:t>
            </a:r>
            <a:r>
              <a:rPr lang="en-US" b="1" i="1" dirty="0"/>
              <a:t>discourse </a:t>
            </a:r>
            <a:r>
              <a:rPr lang="en-US" dirty="0"/>
              <a:t>is </a:t>
            </a:r>
            <a:r>
              <a:rPr lang="en-US" dirty="0" smtClean="0"/>
              <a:t>a special </a:t>
            </a:r>
            <a:r>
              <a:rPr lang="en-US" dirty="0"/>
              <a:t>stereotyped communication between people who often don’t know each other personally, but have to communicate according to the norms of a particular social group. </a:t>
            </a:r>
            <a:endParaRPr lang="ru-RU" dirty="0"/>
          </a:p>
          <a:p>
            <a:pPr marL="0" indent="0">
              <a:buNone/>
            </a:pPr>
            <a:endParaRPr lang="ru-RU" dirty="0"/>
          </a:p>
        </p:txBody>
      </p:sp>
    </p:spTree>
    <p:extLst>
      <p:ext uri="{BB962C8B-B14F-4D97-AF65-F5344CB8AC3E}">
        <p14:creationId xmlns:p14="http://schemas.microsoft.com/office/powerpoint/2010/main" val="38329256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264696"/>
          </a:xfrm>
        </p:spPr>
        <p:txBody>
          <a:bodyPr/>
          <a:lstStyle/>
          <a:p>
            <a:pPr marL="0" indent="0">
              <a:buNone/>
            </a:pPr>
            <a:r>
              <a:rPr lang="en-US" dirty="0" smtClean="0"/>
              <a:t>So, participants of an institutional discourse are representatives of some social institute, some formal organization, life sphere:</a:t>
            </a:r>
          </a:p>
          <a:p>
            <a:pPr>
              <a:buFontTx/>
              <a:buChar char="-"/>
            </a:pPr>
            <a:r>
              <a:rPr lang="en-US" b="1" i="1" dirty="0" smtClean="0"/>
              <a:t>science,</a:t>
            </a:r>
          </a:p>
          <a:p>
            <a:pPr>
              <a:buFontTx/>
              <a:buChar char="-"/>
            </a:pPr>
            <a:r>
              <a:rPr lang="en-US" b="1" i="1" dirty="0"/>
              <a:t>e</a:t>
            </a:r>
            <a:r>
              <a:rPr lang="en-US" b="1" i="1" dirty="0" smtClean="0"/>
              <a:t>ducation, </a:t>
            </a:r>
          </a:p>
          <a:p>
            <a:pPr>
              <a:buFontTx/>
              <a:buChar char="-"/>
            </a:pPr>
            <a:r>
              <a:rPr lang="en-US" b="1" i="1" dirty="0"/>
              <a:t>p</a:t>
            </a:r>
            <a:r>
              <a:rPr lang="en-US" b="1" i="1" dirty="0" smtClean="0"/>
              <a:t>olitics,</a:t>
            </a:r>
          </a:p>
          <a:p>
            <a:pPr>
              <a:buFontTx/>
              <a:buChar char="-"/>
            </a:pPr>
            <a:r>
              <a:rPr lang="en-US" b="1" i="1" dirty="0" smtClean="0"/>
              <a:t>medicine, </a:t>
            </a:r>
          </a:p>
          <a:p>
            <a:pPr>
              <a:buFontTx/>
              <a:buChar char="-"/>
            </a:pPr>
            <a:r>
              <a:rPr lang="en-US" b="1" i="1" dirty="0" smtClean="0"/>
              <a:t>law,</a:t>
            </a:r>
          </a:p>
          <a:p>
            <a:pPr>
              <a:buFontTx/>
              <a:buChar char="-"/>
            </a:pPr>
            <a:r>
              <a:rPr lang="en-US" b="1" i="1" dirty="0" smtClean="0"/>
              <a:t>media, </a:t>
            </a:r>
          </a:p>
          <a:p>
            <a:pPr>
              <a:buFontTx/>
              <a:buChar char="-"/>
            </a:pPr>
            <a:r>
              <a:rPr lang="en-US" b="1" i="1" dirty="0" smtClean="0"/>
              <a:t>etc.</a:t>
            </a:r>
          </a:p>
          <a:p>
            <a:pPr>
              <a:buFontTx/>
              <a:buChar char="-"/>
            </a:pPr>
            <a:endParaRPr lang="en-US" dirty="0" smtClean="0"/>
          </a:p>
          <a:p>
            <a:pPr>
              <a:buFontTx/>
              <a:buChar char="-"/>
            </a:pPr>
            <a:endParaRPr lang="en-US" dirty="0" smtClean="0"/>
          </a:p>
          <a:p>
            <a:pPr>
              <a:buFontTx/>
              <a:buChar char="-"/>
            </a:pPr>
            <a:endParaRPr lang="en-US" dirty="0" smtClean="0"/>
          </a:p>
          <a:p>
            <a:pPr marL="0" indent="0">
              <a:buNone/>
            </a:pPr>
            <a:endParaRPr lang="ru-RU" dirty="0"/>
          </a:p>
        </p:txBody>
      </p:sp>
    </p:spTree>
    <p:extLst>
      <p:ext uri="{BB962C8B-B14F-4D97-AF65-F5344CB8AC3E}">
        <p14:creationId xmlns:p14="http://schemas.microsoft.com/office/powerpoint/2010/main" val="772129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Scientific discourse</a:t>
            </a:r>
            <a:endParaRPr lang="ru-RU" dirty="0"/>
          </a:p>
        </p:txBody>
      </p:sp>
      <p:pic>
        <p:nvPicPr>
          <p:cNvPr id="5" name="Объект 4" descr="https://mir-s3-cdn-cf.behance.net/project_modules/max_1200/2a074620555449.562f21af5263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1456" y="1600200"/>
            <a:ext cx="6901087" cy="4525963"/>
          </a:xfrm>
          <a:prstGeom prst="rect">
            <a:avLst/>
          </a:prstGeom>
          <a:noFill/>
          <a:ln>
            <a:noFill/>
          </a:ln>
        </p:spPr>
      </p:pic>
    </p:spTree>
    <p:extLst>
      <p:ext uri="{BB962C8B-B14F-4D97-AF65-F5344CB8AC3E}">
        <p14:creationId xmlns:p14="http://schemas.microsoft.com/office/powerpoint/2010/main" val="4060807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coolessay.s3.amazonaws.com/thesis-vs-dissertat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76672"/>
            <a:ext cx="8077200" cy="5472608"/>
          </a:xfrm>
          <a:prstGeom prst="rect">
            <a:avLst/>
          </a:prstGeom>
          <a:noFill/>
          <a:ln>
            <a:noFill/>
          </a:ln>
        </p:spPr>
      </p:pic>
    </p:spTree>
    <p:extLst>
      <p:ext uri="{BB962C8B-B14F-4D97-AF65-F5344CB8AC3E}">
        <p14:creationId xmlns:p14="http://schemas.microsoft.com/office/powerpoint/2010/main" val="92816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style>
          <a:lnRef idx="2">
            <a:schemeClr val="accent2"/>
          </a:lnRef>
          <a:fillRef idx="1">
            <a:schemeClr val="lt1"/>
          </a:fillRef>
          <a:effectRef idx="0">
            <a:schemeClr val="accent2"/>
          </a:effectRef>
          <a:fontRef idx="minor">
            <a:schemeClr val="dk1"/>
          </a:fontRef>
        </p:style>
        <p:txBody>
          <a:bodyPr>
            <a:normAutofit/>
          </a:bodyPr>
          <a:lstStyle/>
          <a:p>
            <a:pPr>
              <a:buNone/>
            </a:pPr>
            <a:endParaRPr lang="en-US" dirty="0" smtClean="0"/>
          </a:p>
          <a:p>
            <a:pPr algn="ctr">
              <a:buNone/>
            </a:pPr>
            <a:r>
              <a:rPr lang="en-US" sz="4000" dirty="0" smtClean="0">
                <a:latin typeface="Times New Roman" pitchFamily="18" charset="0"/>
                <a:cs typeface="Times New Roman" pitchFamily="18" charset="0"/>
              </a:rPr>
              <a:t>Question</a:t>
            </a:r>
            <a:r>
              <a:rPr lang="ru-RU" sz="4000" dirty="0" smtClean="0">
                <a:latin typeface="Times New Roman" pitchFamily="18" charset="0"/>
                <a:cs typeface="Times New Roman" pitchFamily="18" charset="0"/>
              </a:rPr>
              <a:t> 1</a:t>
            </a:r>
            <a:endParaRPr lang="en-US" dirty="0" smtClean="0"/>
          </a:p>
          <a:p>
            <a:pPr algn="ctr">
              <a:buNone/>
            </a:pPr>
            <a:r>
              <a:rPr lang="en-US" sz="9000" dirty="0" smtClean="0">
                <a:latin typeface="Times New Roman" pitchFamily="18" charset="0"/>
                <a:cs typeface="Times New Roman" pitchFamily="18" charset="0"/>
              </a:rPr>
              <a:t>Classification criteria</a:t>
            </a:r>
            <a:r>
              <a:rPr lang="ru-RU" sz="9000" dirty="0" smtClean="0">
                <a:latin typeface="Times New Roman" pitchFamily="18" charset="0"/>
                <a:cs typeface="Times New Roman" pitchFamily="18" charset="0"/>
              </a:rPr>
              <a:t> </a:t>
            </a:r>
            <a:endParaRPr lang="en-US" sz="9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Academic discourse </a:t>
            </a:r>
            <a:endParaRPr lang="ru-RU" dirty="0"/>
          </a:p>
        </p:txBody>
      </p:sp>
      <p:pic>
        <p:nvPicPr>
          <p:cNvPr id="4" name="Объект 3" descr="https://upload.wikimedia.org/wikipedia/commons/d/d1/Princeton_lec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7488832" cy="4320480"/>
          </a:xfrm>
          <a:prstGeom prst="rect">
            <a:avLst/>
          </a:prstGeom>
          <a:noFill/>
          <a:ln>
            <a:noFill/>
          </a:ln>
        </p:spPr>
      </p:pic>
    </p:spTree>
    <p:extLst>
      <p:ext uri="{BB962C8B-B14F-4D97-AF65-F5344CB8AC3E}">
        <p14:creationId xmlns:p14="http://schemas.microsoft.com/office/powerpoint/2010/main" val="41005439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wpresources.sfo2.cdn.digitaloceanspaces.com/production/landing/wp-content/uploads/2019/05/iStock-parent-with-a-teacher.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620688"/>
            <a:ext cx="7344816" cy="5544616"/>
          </a:xfrm>
          <a:prstGeom prst="rect">
            <a:avLst/>
          </a:prstGeom>
          <a:noFill/>
          <a:ln>
            <a:noFill/>
          </a:ln>
        </p:spPr>
      </p:pic>
    </p:spTree>
    <p:extLst>
      <p:ext uri="{BB962C8B-B14F-4D97-AF65-F5344CB8AC3E}">
        <p14:creationId xmlns:p14="http://schemas.microsoft.com/office/powerpoint/2010/main" val="29535210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Political discourse</a:t>
            </a:r>
            <a:endParaRPr lang="ru-RU" dirty="0"/>
          </a:p>
        </p:txBody>
      </p:sp>
      <p:pic>
        <p:nvPicPr>
          <p:cNvPr id="4" name="Объект 3" descr="https://blog.ipleaders.in/wp-content/uploads/2020/04/intl-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565" y="1600200"/>
            <a:ext cx="7992870" cy="4525963"/>
          </a:xfrm>
          <a:prstGeom prst="rect">
            <a:avLst/>
          </a:prstGeom>
          <a:noFill/>
          <a:ln>
            <a:noFill/>
          </a:ln>
        </p:spPr>
      </p:pic>
    </p:spTree>
    <p:extLst>
      <p:ext uri="{BB962C8B-B14F-4D97-AF65-F5344CB8AC3E}">
        <p14:creationId xmlns:p14="http://schemas.microsoft.com/office/powerpoint/2010/main" val="152019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https://img.gazeta.ru/files3/5/12647005/AP_19256029090064-pic4_zoom-1500x1500-23100.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704856" cy="5328592"/>
          </a:xfrm>
          <a:prstGeom prst="rect">
            <a:avLst/>
          </a:prstGeom>
          <a:noFill/>
          <a:ln>
            <a:noFill/>
          </a:ln>
        </p:spPr>
      </p:pic>
    </p:spTree>
    <p:extLst>
      <p:ext uri="{BB962C8B-B14F-4D97-AF65-F5344CB8AC3E}">
        <p14:creationId xmlns:p14="http://schemas.microsoft.com/office/powerpoint/2010/main" val="2568229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Medical discourse</a:t>
            </a:r>
            <a:endParaRPr lang="ru-RU" dirty="0"/>
          </a:p>
        </p:txBody>
      </p:sp>
      <p:pic>
        <p:nvPicPr>
          <p:cNvPr id="4" name="Объект 3" descr="https://redrockmedical.com/wp-content/uploads/2019/04/assistant-3579026_1280-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1720" y="1417638"/>
            <a:ext cx="5400600" cy="5179714"/>
          </a:xfrm>
          <a:prstGeom prst="rect">
            <a:avLst/>
          </a:prstGeom>
          <a:noFill/>
          <a:ln>
            <a:noFill/>
          </a:ln>
        </p:spPr>
      </p:pic>
    </p:spTree>
    <p:extLst>
      <p:ext uri="{BB962C8B-B14F-4D97-AF65-F5344CB8AC3E}">
        <p14:creationId xmlns:p14="http://schemas.microsoft.com/office/powerpoint/2010/main" val="3807339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lpravda.ru/pictures/news/big/83537_b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7825" y="620713"/>
            <a:ext cx="7328349" cy="550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400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Media discourse </a:t>
            </a:r>
            <a:endParaRPr lang="ru-RU" dirty="0"/>
          </a:p>
        </p:txBody>
      </p:sp>
      <p:pic>
        <p:nvPicPr>
          <p:cNvPr id="4098" name="Picture 2" descr="https://www.nydailynews.com/resizer/o7TkVSlCdW0U5i9SSk969NJjy2U=/1200x895/top/arc-anglerfish-arc2-prod-tronc.s3.amazonaws.com/public/RNSRAJCB4D3YH3BISJ5TYMT75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7835" y="1600200"/>
            <a:ext cx="606833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47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3.bp.blogspot.com/-8gg8dTUoNV4/TwMwNVuuTiI/AAAAAAAAACQ/TCPIMlZrAPw/s1600/Cor%252CVogue%252C+January+20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692696"/>
            <a:ext cx="6120680"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001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www.smartt.com/sites/default/files/public/imce/rayw/mcdonalds-food-advertisements-i1_0.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333375"/>
            <a:ext cx="5400600" cy="579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520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descr="https://static3.bigstockphoto.com/8/1/3/large1500/318278038.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764704"/>
            <a:ext cx="6696744" cy="5328592"/>
          </a:xfrm>
          <a:prstGeom prst="rect">
            <a:avLst/>
          </a:prstGeom>
          <a:noFill/>
          <a:ln>
            <a:noFill/>
          </a:ln>
        </p:spPr>
      </p:pic>
    </p:spTree>
    <p:extLst>
      <p:ext uri="{BB962C8B-B14F-4D97-AF65-F5344CB8AC3E}">
        <p14:creationId xmlns:p14="http://schemas.microsoft.com/office/powerpoint/2010/main" val="392002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style>
          <a:lnRef idx="2">
            <a:schemeClr val="accent2"/>
          </a:lnRef>
          <a:fillRef idx="1001">
            <a:schemeClr val="lt1"/>
          </a:fillRef>
          <a:effectRef idx="0">
            <a:schemeClr val="accent2"/>
          </a:effectRef>
          <a:fontRef idx="minor">
            <a:schemeClr val="dk1"/>
          </a:fontRef>
        </p:style>
        <p:txBody>
          <a:bodyPr>
            <a:normAutofit/>
          </a:bodyPr>
          <a:lstStyle/>
          <a:p>
            <a:pPr indent="342900" algn="ctr">
              <a:buNone/>
            </a:pPr>
            <a:r>
              <a:rPr lang="en-US" sz="4000" b="1" i="1" dirty="0" smtClean="0"/>
              <a:t>Classification criteria</a:t>
            </a:r>
            <a:endParaRPr lang="ru-RU" sz="4000" b="1" i="1" dirty="0" smtClean="0"/>
          </a:p>
          <a:p>
            <a:pPr indent="342900" algn="just">
              <a:buFontTx/>
              <a:buChar char="-"/>
            </a:pPr>
            <a:r>
              <a:rPr lang="en-US" sz="3500" dirty="0">
                <a:solidFill>
                  <a:srgbClr val="FF0000"/>
                </a:solidFill>
                <a:latin typeface="Times New Roman" pitchFamily="18" charset="0"/>
                <a:cs typeface="Times New Roman" pitchFamily="18" charset="0"/>
              </a:rPr>
              <a:t>the number of participants</a:t>
            </a:r>
            <a:r>
              <a:rPr lang="ru-RU" sz="3500" dirty="0" smtClean="0">
                <a:latin typeface="Times New Roman" pitchFamily="18" charset="0"/>
                <a:cs typeface="Times New Roman" pitchFamily="18" charset="0"/>
              </a:rPr>
              <a:t>,</a:t>
            </a:r>
          </a:p>
          <a:p>
            <a:pPr indent="342900" algn="just">
              <a:buFontTx/>
              <a:buChar char="-"/>
            </a:pPr>
            <a:r>
              <a:rPr lang="en-US" sz="3500" dirty="0">
                <a:solidFill>
                  <a:srgbClr val="FF0000"/>
                </a:solidFill>
                <a:latin typeface="Times New Roman" pitchFamily="18" charset="0"/>
                <a:cs typeface="Times New Roman" pitchFamily="18" charset="0"/>
              </a:rPr>
              <a:t>the form of interaction</a:t>
            </a:r>
            <a:r>
              <a:rPr lang="ru-RU" sz="3500" dirty="0" smtClean="0">
                <a:latin typeface="Times New Roman" pitchFamily="18" charset="0"/>
                <a:cs typeface="Times New Roman" pitchFamily="18" charset="0"/>
              </a:rPr>
              <a:t>,</a:t>
            </a:r>
          </a:p>
          <a:p>
            <a:pPr indent="342900" algn="just">
              <a:buFontTx/>
              <a:buChar char="-"/>
            </a:pPr>
            <a:r>
              <a:rPr lang="en-US" sz="3500" dirty="0">
                <a:solidFill>
                  <a:srgbClr val="FF0000"/>
                </a:solidFill>
                <a:latin typeface="Times New Roman" pitchFamily="18" charset="0"/>
                <a:cs typeface="Times New Roman" pitchFamily="18" charset="0"/>
              </a:rPr>
              <a:t>the </a:t>
            </a:r>
            <a:r>
              <a:rPr lang="en-US" sz="3500" dirty="0" smtClean="0">
                <a:solidFill>
                  <a:srgbClr val="FF0000"/>
                </a:solidFill>
                <a:latin typeface="Times New Roman" pitchFamily="18" charset="0"/>
                <a:cs typeface="Times New Roman" pitchFamily="18" charset="0"/>
              </a:rPr>
              <a:t>purpose of communication</a:t>
            </a:r>
            <a:r>
              <a:rPr lang="ru-RU" sz="3500" dirty="0" smtClean="0">
                <a:latin typeface="Times New Roman" pitchFamily="18" charset="0"/>
                <a:cs typeface="Times New Roman" pitchFamily="18" charset="0"/>
              </a:rPr>
              <a:t>,</a:t>
            </a:r>
          </a:p>
          <a:p>
            <a:pPr indent="342900" algn="just">
              <a:buFontTx/>
              <a:buChar char="-"/>
            </a:pPr>
            <a:r>
              <a:rPr lang="en-US" sz="3500" dirty="0">
                <a:solidFill>
                  <a:srgbClr val="FF0000"/>
                </a:solidFill>
                <a:latin typeface="Times New Roman" pitchFamily="18" charset="0"/>
                <a:cs typeface="Times New Roman" pitchFamily="18" charset="0"/>
              </a:rPr>
              <a:t>the form of representation (information channel</a:t>
            </a:r>
            <a:r>
              <a:rPr lang="en-US" sz="3500" dirty="0" smtClean="0">
                <a:solidFill>
                  <a:srgbClr val="FF0000"/>
                </a:solidFill>
                <a:latin typeface="Times New Roman" pitchFamily="18" charset="0"/>
                <a:cs typeface="Times New Roman" pitchFamily="18" charset="0"/>
              </a:rPr>
              <a:t>),</a:t>
            </a:r>
          </a:p>
          <a:p>
            <a:pPr indent="342900" algn="just">
              <a:buFontTx/>
              <a:buChar char="-"/>
            </a:pPr>
            <a:r>
              <a:rPr lang="en-US" sz="3500" dirty="0">
                <a:solidFill>
                  <a:srgbClr val="FF0000"/>
                </a:solidFill>
                <a:latin typeface="Times New Roman" pitchFamily="18" charset="0"/>
                <a:cs typeface="Times New Roman" pitchFamily="18" charset="0"/>
              </a:rPr>
              <a:t>the degree of </a:t>
            </a:r>
            <a:r>
              <a:rPr lang="en-US" sz="3500" dirty="0" smtClean="0">
                <a:solidFill>
                  <a:srgbClr val="FF0000"/>
                </a:solidFill>
                <a:latin typeface="Times New Roman" pitchFamily="18" charset="0"/>
                <a:cs typeface="Times New Roman" pitchFamily="18" charset="0"/>
              </a:rPr>
              <a:t>formality</a:t>
            </a:r>
            <a:r>
              <a:rPr lang="ru-RU" sz="3500" dirty="0" smtClean="0">
                <a:latin typeface="Times New Roman" pitchFamily="18" charset="0"/>
                <a:cs typeface="Times New Roman" pitchFamily="18" charset="0"/>
              </a:rPr>
              <a:t>.</a:t>
            </a:r>
          </a:p>
          <a:p>
            <a:pPr indent="342900" algn="just">
              <a:buFontTx/>
              <a:buChar char="-"/>
            </a:pPr>
            <a:endParaRPr lang="ru-RU" sz="4000" dirty="0" smtClean="0">
              <a:latin typeface="Times New Roman" pitchFamily="18" charset="0"/>
              <a:cs typeface="Times New Roman" pitchFamily="18" charset="0"/>
            </a:endParaRPr>
          </a:p>
          <a:p>
            <a:pPr indent="342900" algn="just">
              <a:buFontTx/>
              <a:buChar char="-"/>
            </a:pPr>
            <a:endParaRPr lang="ru-RU" sz="4000" dirty="0" smtClean="0">
              <a:latin typeface="Times New Roman" pitchFamily="18" charset="0"/>
              <a:cs typeface="Times New Roman" pitchFamily="18" charset="0"/>
            </a:endParaRPr>
          </a:p>
          <a:p>
            <a:pPr indent="342900" algn="just">
              <a:buAutoNum type="arabicPeriod"/>
            </a:pPr>
            <a:endParaRPr lang="ru-RU"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Law discourse </a:t>
            </a:r>
            <a:endParaRPr lang="ru-RU" dirty="0"/>
          </a:p>
        </p:txBody>
      </p:sp>
      <p:pic>
        <p:nvPicPr>
          <p:cNvPr id="8194" name="Picture 2" descr="http://tr.web.img2.acsta.net/pictures/15/03/17/16/22/46598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98477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9826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i.ytimg.com/vi/9ug7OQnSOwY/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92696"/>
            <a:ext cx="8229600" cy="532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077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rocklandreport.com/wp-content/uploads/2019/03/c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272808"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4372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So, the main types of </a:t>
            </a:r>
            <a:r>
              <a:rPr lang="en-US" u="sng" dirty="0" smtClean="0"/>
              <a:t>institutional</a:t>
            </a:r>
            <a:r>
              <a:rPr lang="en-US" dirty="0" smtClean="0"/>
              <a:t> discourse are as follows:</a:t>
            </a:r>
            <a:endParaRPr lang="ru-RU" dirty="0"/>
          </a:p>
        </p:txBody>
      </p:sp>
      <p:sp>
        <p:nvSpPr>
          <p:cNvPr id="3" name="Объект 2"/>
          <p:cNvSpPr>
            <a:spLocks noGrp="1"/>
          </p:cNvSpPr>
          <p:nvPr>
            <p:ph idx="1"/>
          </p:nvPr>
        </p:nvSpPr>
        <p:spPr/>
        <p:txBody>
          <a:bodyPr>
            <a:normAutofit lnSpcReduction="10000"/>
          </a:bodyPr>
          <a:lstStyle/>
          <a:p>
            <a:pPr>
              <a:buFontTx/>
              <a:buChar char="-"/>
            </a:pPr>
            <a:r>
              <a:rPr lang="en-US" dirty="0" smtClean="0"/>
              <a:t>Political </a:t>
            </a:r>
            <a:r>
              <a:rPr lang="en-US" dirty="0"/>
              <a:t>discourse</a:t>
            </a:r>
            <a:endParaRPr lang="en-US" dirty="0" smtClean="0"/>
          </a:p>
          <a:p>
            <a:pPr>
              <a:buFontTx/>
              <a:buChar char="-"/>
            </a:pPr>
            <a:r>
              <a:rPr lang="en-US" dirty="0" smtClean="0"/>
              <a:t>Legal </a:t>
            </a:r>
            <a:r>
              <a:rPr lang="en-US" dirty="0"/>
              <a:t>discourse</a:t>
            </a:r>
            <a:endParaRPr lang="en-US" dirty="0" smtClean="0"/>
          </a:p>
          <a:p>
            <a:pPr>
              <a:buFontTx/>
              <a:buChar char="-"/>
            </a:pPr>
            <a:r>
              <a:rPr lang="en-US" dirty="0" smtClean="0"/>
              <a:t>Scientific discourse</a:t>
            </a:r>
          </a:p>
          <a:p>
            <a:pPr>
              <a:buFontTx/>
              <a:buChar char="-"/>
            </a:pPr>
            <a:r>
              <a:rPr lang="en-US" dirty="0" smtClean="0"/>
              <a:t>Academic discourse </a:t>
            </a:r>
          </a:p>
          <a:p>
            <a:pPr>
              <a:buFontTx/>
              <a:buChar char="-"/>
            </a:pPr>
            <a:r>
              <a:rPr lang="en-US" dirty="0" smtClean="0"/>
              <a:t>Medical discourse</a:t>
            </a:r>
          </a:p>
          <a:p>
            <a:pPr>
              <a:buFontTx/>
              <a:buChar char="-"/>
            </a:pPr>
            <a:r>
              <a:rPr lang="en-US" dirty="0" smtClean="0"/>
              <a:t>Media discourse, </a:t>
            </a:r>
          </a:p>
          <a:p>
            <a:pPr>
              <a:buFontTx/>
              <a:buChar char="-"/>
            </a:pPr>
            <a:r>
              <a:rPr lang="en-US" dirty="0" smtClean="0"/>
              <a:t>Religious discourse,</a:t>
            </a:r>
          </a:p>
          <a:p>
            <a:pPr marL="0" indent="0">
              <a:buNone/>
            </a:pPr>
            <a:r>
              <a:rPr lang="en-US" dirty="0" smtClean="0"/>
              <a:t>etc.</a:t>
            </a:r>
            <a:endParaRPr lang="ru-RU" dirty="0"/>
          </a:p>
        </p:txBody>
      </p:sp>
    </p:spTree>
    <p:extLst>
      <p:ext uri="{BB962C8B-B14F-4D97-AF65-F5344CB8AC3E}">
        <p14:creationId xmlns:p14="http://schemas.microsoft.com/office/powerpoint/2010/main" val="34983621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5768997"/>
          </a:xfrm>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indent="342900" algn="just">
              <a:buNone/>
            </a:pPr>
            <a:endParaRPr lang="en-US" sz="4000" dirty="0" smtClean="0">
              <a:latin typeface="Times New Roman" pitchFamily="18" charset="0"/>
              <a:cs typeface="Times New Roman" pitchFamily="18" charset="0"/>
            </a:endParaRPr>
          </a:p>
          <a:p>
            <a:pPr indent="342900" algn="just">
              <a:buNone/>
            </a:pPr>
            <a:endParaRPr lang="en-US" sz="3600" b="1" i="1" dirty="0" smtClean="0">
              <a:latin typeface="Times New Roman" pitchFamily="18" charset="0"/>
              <a:cs typeface="Times New Roman" pitchFamily="18" charset="0"/>
            </a:endParaRPr>
          </a:p>
          <a:p>
            <a:pPr marL="0" indent="0">
              <a:buNone/>
            </a:pPr>
            <a:r>
              <a:rPr lang="en-US" sz="3600" dirty="0"/>
              <a:t>The preferred instruments for pulsed laser radiation are thermally absorbing devices such as calorimeters. The receiver element is often a glass-disk, where the radiation is absorbed in the volume instead of on the surface. The </a:t>
            </a:r>
            <a:r>
              <a:rPr lang="en-US" sz="3600" dirty="0" err="1"/>
              <a:t>absorptance</a:t>
            </a:r>
            <a:r>
              <a:rPr lang="en-US" sz="3600" dirty="0"/>
              <a:t> exhibits an excellent stability under chemical and mechanical stress. This type of calorimeter is described in [70Edw, 74Gun]. The radiative load can be reduced by using glass with a low absorption coefficient which increases the length of the absorption path. On the other hand the heat capacity increases linearly with the thickness of the glass-disk which, in conjunction with the poor thermal conductivity of glass, results in long response and cooling times of these detectors. The radiometric scale for laser radiant energy is usually derived from the scale for </a:t>
            </a:r>
            <a:r>
              <a:rPr lang="en-US" sz="3600" dirty="0" err="1"/>
              <a:t>cw</a:t>
            </a:r>
            <a:r>
              <a:rPr lang="en-US" sz="3600" dirty="0"/>
              <a:t> laser radiant power. In [91Moe] a fast electromechanical shutter is used to produce pulses of known laser radiant energy of up to 5 J. The influence of the pulse duration has to be corrected in the calibration procedure. A laser energy meter not depending on a </a:t>
            </a:r>
            <a:r>
              <a:rPr lang="en-US" sz="3600" dirty="0" err="1"/>
              <a:t>cw</a:t>
            </a:r>
            <a:r>
              <a:rPr lang="en-US" sz="3600" dirty="0"/>
              <a:t> laser radiant power scale is described in [90Yua]. In this instrument the light pressure of the laser beam sensed by two mirrors is converted by a moving coil to an electrical signal. The main advantages of this system are fast response and no interruption of the laser beam. The device has been investigated for single laser pulses of radiant energies between 10 </a:t>
            </a:r>
            <a:r>
              <a:rPr lang="en-US" sz="3600" dirty="0" err="1"/>
              <a:t>mJ</a:t>
            </a:r>
            <a:r>
              <a:rPr lang="en-US" sz="3600" dirty="0"/>
              <a:t> and 6 J. Another method not interrupting the laser beam is the </a:t>
            </a:r>
            <a:r>
              <a:rPr lang="en-US" sz="3600" dirty="0" err="1"/>
              <a:t>photoacoustic</a:t>
            </a:r>
            <a:r>
              <a:rPr lang="en-US" sz="3600" dirty="0"/>
              <a:t> </a:t>
            </a:r>
            <a:r>
              <a:rPr lang="en-US" sz="3600" dirty="0" err="1"/>
              <a:t>calorimetry</a:t>
            </a:r>
            <a:r>
              <a:rPr lang="en-US" sz="3600" dirty="0"/>
              <a:t> [86Kim]. There, the radiant energy incident upon a mirror is absorbed at the mirror surface. The absorbed energy generates elastic strain waves which propagate through the mirror substrate. The strain waves eventually pass through a piezoelectric transducer attached to the back of the mirror substrate. The voltage of the piezoelectric crystal gives a direct indication of the amount of energy absorbed at the mirror surface. Since a priori the </a:t>
            </a:r>
            <a:r>
              <a:rPr lang="en-US" sz="3600" dirty="0" err="1"/>
              <a:t>absorptance</a:t>
            </a:r>
            <a:r>
              <a:rPr lang="en-US" sz="3600" dirty="0"/>
              <a:t> of the mirror is not known the instrument has to be calibrated against a standard energy meter.</a:t>
            </a:r>
            <a:endParaRPr lang="ru-RU" sz="36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a:buNone/>
            </a:pPr>
            <a:r>
              <a:rPr lang="en-US" b="1" dirty="0"/>
              <a:t>A COVID-19 long-hauler details his year of 'hell'</a:t>
            </a:r>
          </a:p>
          <a:p>
            <a:pPr marL="0" indent="0">
              <a:buNone/>
            </a:pPr>
            <a:r>
              <a:rPr lang="en-US" i="1" dirty="0" smtClean="0"/>
              <a:t>Yahoo </a:t>
            </a:r>
            <a:r>
              <a:rPr lang="en-US" i="1" dirty="0"/>
              <a:t>News senior editor Ed </a:t>
            </a:r>
            <a:r>
              <a:rPr lang="en-US" i="1" dirty="0" err="1"/>
              <a:t>Hornick</a:t>
            </a:r>
            <a:r>
              <a:rPr lang="en-US" i="1" dirty="0"/>
              <a:t> has been fighting the lingering symptoms of COVID-19 for over 10 months now. Here, he shares his story.</a:t>
            </a:r>
            <a:endParaRPr lang="en-US" dirty="0"/>
          </a:p>
          <a:p>
            <a:r>
              <a:rPr lang="en-US" dirty="0"/>
              <a:t>I circled Jan. 23 on my calendar this year, noting in the box: “Coronavirus Hell Anniversary.” It sounds like Stephen King's next novel — but it’s actually the one-year anniversary of the chilly, damp day I walked into a London hospital with all the telltale symptoms of COVID-19 — only I didn’t know that yet. I would later be diagnosed instead with a viral chest infection and pericarditis (inflammation of the lining around the heart). Coronavirus was barely on the public’s radar at the time</a:t>
            </a:r>
            <a:r>
              <a:rPr lang="en-US" dirty="0" smtClean="0"/>
              <a:t>. …………</a:t>
            </a:r>
            <a:endParaRPr lang="en-US" dirty="0"/>
          </a:p>
          <a:p>
            <a:pPr>
              <a:buNone/>
            </a:pPr>
            <a:endParaRPr lang="ru-RU"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Autofit/>
          </a:bodyPr>
          <a:lstStyle/>
          <a:p>
            <a:pPr indent="342900" algn="just">
              <a:buNone/>
            </a:pPr>
            <a:r>
              <a:rPr lang="en-US" sz="2800" i="1" dirty="0"/>
              <a:t>America, I believe we can build on the progress we've made and continue to fight for new jobs and new opportunity and new security for the middle class. I believe we can keep the promise of our founders, the idea that if you're willing to work hard, it doesn't matter who you are or where you come from or what you look like or where you love. It doesn't matter whether you're black or white or Hispanic or Asian or Native American or young or old or rich or poor, able, disabled, gay or straight, you can make it here in America if you're willing to try</a:t>
            </a:r>
            <a:r>
              <a:rPr lang="en-US" sz="2800" i="1" dirty="0" smtClean="0"/>
              <a:t>. </a:t>
            </a:r>
            <a:r>
              <a:rPr lang="en-US" sz="2800" dirty="0" smtClean="0"/>
              <a:t>(Barack Obama)</a:t>
            </a:r>
            <a:endParaRPr lang="en-US" sz="30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fontScale="92500" lnSpcReduction="20000"/>
          </a:bodyPr>
          <a:lstStyle/>
          <a:p>
            <a:pPr marL="0" indent="0">
              <a:buNone/>
            </a:pPr>
            <a:r>
              <a:rPr lang="en-US" b="1" i="1" dirty="0"/>
              <a:t>Doctor: </a:t>
            </a:r>
            <a:r>
              <a:rPr lang="en-US" dirty="0"/>
              <a:t>Your blood pressure is fine.</a:t>
            </a:r>
          </a:p>
          <a:p>
            <a:pPr marL="0" indent="0">
              <a:buNone/>
            </a:pPr>
            <a:r>
              <a:rPr lang="en-US" dirty="0" smtClean="0"/>
              <a:t>    (</a:t>
            </a:r>
            <a:r>
              <a:rPr lang="en-US" dirty="0"/>
              <a:t>He then checks the </a:t>
            </a:r>
            <a:r>
              <a:rPr lang="en-US" dirty="0" smtClean="0"/>
              <a:t>patient’s throat</a:t>
            </a:r>
            <a:r>
              <a:rPr lang="en-US" dirty="0"/>
              <a:t>.)</a:t>
            </a:r>
          </a:p>
          <a:p>
            <a:pPr marL="0" indent="0">
              <a:buNone/>
            </a:pPr>
            <a:r>
              <a:rPr lang="en-US" b="1" i="1" dirty="0"/>
              <a:t>Doctor: </a:t>
            </a:r>
            <a:r>
              <a:rPr lang="en-US" dirty="0"/>
              <a:t>It looks bit scruffy. Not good.</a:t>
            </a:r>
          </a:p>
          <a:p>
            <a:pPr marL="0" indent="0">
              <a:buNone/>
            </a:pPr>
            <a:r>
              <a:rPr lang="en-US" b="1" i="1" dirty="0"/>
              <a:t>Patient:</a:t>
            </a:r>
            <a:r>
              <a:rPr lang="en-US" dirty="0"/>
              <a:t> Yes, it has been quite bad.</a:t>
            </a:r>
          </a:p>
          <a:p>
            <a:pPr marL="0" indent="0">
              <a:buNone/>
            </a:pPr>
            <a:r>
              <a:rPr lang="en-US" b="1" i="1" dirty="0"/>
              <a:t>Doctor:</a:t>
            </a:r>
            <a:r>
              <a:rPr lang="en-US" dirty="0"/>
              <a:t> Do you get sweating and shivering?</a:t>
            </a:r>
          </a:p>
          <a:p>
            <a:pPr marL="0" indent="0">
              <a:buNone/>
            </a:pPr>
            <a:r>
              <a:rPr lang="en-US" b="1" i="1" dirty="0"/>
              <a:t>Patient:</a:t>
            </a:r>
            <a:r>
              <a:rPr lang="en-US" dirty="0"/>
              <a:t> Not sweating, but I feel somewhat cold when I sit under a fan.</a:t>
            </a:r>
          </a:p>
          <a:p>
            <a:pPr marL="0" indent="0">
              <a:buNone/>
            </a:pPr>
            <a:r>
              <a:rPr lang="en-US" b="1" i="1" dirty="0"/>
              <a:t>Doctor:</a:t>
            </a:r>
            <a:r>
              <a:rPr lang="en-US" dirty="0"/>
              <a:t> OK. You’ve few symptoms of malaria. I would suggest you undergo blood test. Nothing to worry about. In most cases, the test come out to be negative. It’s just precautionary, as there have been spurt in malaria cases in the last month or so.</a:t>
            </a:r>
          </a:p>
          <a:p>
            <a:pPr marL="0" indent="0">
              <a:buNone/>
            </a:pPr>
            <a:r>
              <a:rPr lang="ru-RU" dirty="0" smtClean="0"/>
              <a:t>.</a:t>
            </a:r>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lstStyle/>
          <a:p>
            <a:pPr marL="0" indent="0">
              <a:buNone/>
            </a:pPr>
            <a:r>
              <a:rPr lang="en-US" b="1" dirty="0"/>
              <a:t>The main features of institutional discourse:</a:t>
            </a:r>
            <a:r>
              <a:rPr lang="en-US" dirty="0"/>
              <a:t> ritualized character, scripted character, stereotyped character, official character, formal character, </a:t>
            </a:r>
            <a:r>
              <a:rPr lang="en-US" dirty="0" smtClean="0"/>
              <a:t>status </a:t>
            </a:r>
            <a:r>
              <a:rPr lang="en-US" dirty="0"/>
              <a:t>relations, </a:t>
            </a:r>
            <a:r>
              <a:rPr lang="en-US" dirty="0" err="1" smtClean="0"/>
              <a:t>roleplay</a:t>
            </a:r>
            <a:r>
              <a:rPr lang="en-US" dirty="0" smtClean="0"/>
              <a:t>, insular nature </a:t>
            </a:r>
            <a:r>
              <a:rPr lang="en-US" dirty="0"/>
              <a:t>(focus on serving a certain social sphere).</a:t>
            </a:r>
            <a:endParaRPr lang="ru-RU" dirty="0"/>
          </a:p>
          <a:p>
            <a:pPr marL="0" indent="0">
              <a:buNone/>
            </a:pPr>
            <a:endParaRPr lang="ru-RU" dirty="0"/>
          </a:p>
        </p:txBody>
      </p:sp>
    </p:spTree>
    <p:extLst>
      <p:ext uri="{BB962C8B-B14F-4D97-AF65-F5344CB8AC3E}">
        <p14:creationId xmlns:p14="http://schemas.microsoft.com/office/powerpoint/2010/main" val="17504465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normAutofit fontScale="92500"/>
          </a:bodyPr>
          <a:lstStyle/>
          <a:p>
            <a:pPr>
              <a:buNone/>
            </a:pPr>
            <a:r>
              <a:rPr lang="en-US" b="1" i="1" dirty="0" smtClean="0"/>
              <a:t>Guess the type of discourse (medical, legal, political, touristic, scientific, religious, academic, etc.) by </a:t>
            </a:r>
            <a:r>
              <a:rPr lang="en-US" b="1" i="1" u="sng" dirty="0" smtClean="0"/>
              <a:t>the values </a:t>
            </a:r>
            <a:r>
              <a:rPr lang="en-US" b="1" i="1" dirty="0" smtClean="0"/>
              <a:t>that it advocates</a:t>
            </a:r>
            <a:r>
              <a:rPr lang="ru-RU" b="1" i="1" dirty="0" smtClean="0"/>
              <a:t>.</a:t>
            </a:r>
            <a:endParaRPr lang="ru-RU" dirty="0" smtClean="0"/>
          </a:p>
          <a:p>
            <a:pPr>
              <a:buFontTx/>
              <a:buChar char="-"/>
            </a:pPr>
            <a:r>
              <a:rPr lang="en-US" dirty="0" smtClean="0"/>
              <a:t>health, healthy lifestyle</a:t>
            </a:r>
          </a:p>
          <a:p>
            <a:pPr>
              <a:buFontTx/>
              <a:buChar char="-"/>
            </a:pPr>
            <a:r>
              <a:rPr lang="en-US" dirty="0"/>
              <a:t>d</a:t>
            </a:r>
            <a:r>
              <a:rPr lang="en-US" dirty="0" smtClean="0"/>
              <a:t>efense and justice </a:t>
            </a:r>
          </a:p>
          <a:p>
            <a:pPr>
              <a:buFontTx/>
              <a:buChar char="-"/>
            </a:pPr>
            <a:r>
              <a:rPr lang="en-US" dirty="0"/>
              <a:t>t</a:t>
            </a:r>
            <a:r>
              <a:rPr lang="en-US" dirty="0" smtClean="0"/>
              <a:t>he nation’s prosperity, peace </a:t>
            </a:r>
          </a:p>
          <a:p>
            <a:pPr>
              <a:buFontTx/>
              <a:buChar char="-"/>
            </a:pPr>
            <a:r>
              <a:rPr lang="en-US" dirty="0"/>
              <a:t>e</a:t>
            </a:r>
            <a:r>
              <a:rPr lang="en-US" dirty="0" smtClean="0"/>
              <a:t>cology, travelling, freedom</a:t>
            </a:r>
          </a:p>
          <a:p>
            <a:pPr>
              <a:buFontTx/>
              <a:buChar char="-"/>
            </a:pPr>
            <a:r>
              <a:rPr lang="en-US" dirty="0"/>
              <a:t>k</a:t>
            </a:r>
            <a:r>
              <a:rPr lang="en-US" dirty="0" smtClean="0"/>
              <a:t>nowledge, truth, research </a:t>
            </a:r>
          </a:p>
          <a:p>
            <a:pPr>
              <a:buFontTx/>
              <a:buChar char="-"/>
            </a:pPr>
            <a:r>
              <a:rPr lang="en-US" dirty="0"/>
              <a:t>f</a:t>
            </a:r>
            <a:r>
              <a:rPr lang="en-US" dirty="0" smtClean="0"/>
              <a:t>aith, virtue </a:t>
            </a:r>
          </a:p>
          <a:p>
            <a:pPr>
              <a:buFontTx/>
              <a:buChar char="-"/>
            </a:pPr>
            <a:r>
              <a:rPr lang="en-US" dirty="0"/>
              <a:t>k</a:t>
            </a:r>
            <a:r>
              <a:rPr lang="en-US" dirty="0" smtClean="0"/>
              <a:t>nowledge, education, socializing</a:t>
            </a:r>
          </a:p>
          <a:p>
            <a:pPr>
              <a:buFontTx/>
              <a:buChar char="-"/>
            </a:pP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5865515"/>
          </a:xfrm>
        </p:spPr>
        <p:txBody>
          <a:bodyPr/>
          <a:lstStyle/>
          <a:p>
            <a:pPr marL="0" indent="0">
              <a:buNone/>
            </a:pP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lgn="ctr">
              <a:buNone/>
            </a:pPr>
            <a:r>
              <a:rPr lang="en-US" b="1" i="1" dirty="0" smtClean="0">
                <a:latin typeface="Times New Roman" pitchFamily="18" charset="0"/>
                <a:cs typeface="Times New Roman" pitchFamily="18" charset="0"/>
              </a:rPr>
              <a:t>Criterion 1 – </a:t>
            </a:r>
          </a:p>
          <a:p>
            <a:pPr marL="0" indent="0" algn="ctr">
              <a:buNone/>
            </a:pPr>
            <a:r>
              <a:rPr lang="en-US" b="1" i="1" dirty="0">
                <a:latin typeface="Times New Roman" pitchFamily="18" charset="0"/>
                <a:cs typeface="Times New Roman" pitchFamily="18" charset="0"/>
              </a:rPr>
              <a:t>t</a:t>
            </a:r>
            <a:r>
              <a:rPr lang="en-US" b="1" i="1" dirty="0" smtClean="0">
                <a:latin typeface="Times New Roman" pitchFamily="18" charset="0"/>
                <a:cs typeface="Times New Roman" pitchFamily="18" charset="0"/>
              </a:rPr>
              <a:t>he </a:t>
            </a:r>
            <a:r>
              <a:rPr lang="en-US" b="1" i="1" dirty="0">
                <a:latin typeface="Times New Roman" pitchFamily="18" charset="0"/>
                <a:cs typeface="Times New Roman" pitchFamily="18" charset="0"/>
              </a:rPr>
              <a:t>number of participants</a:t>
            </a:r>
            <a:endParaRPr lang="ru-RU" b="1" i="1" dirty="0"/>
          </a:p>
        </p:txBody>
      </p:sp>
    </p:spTree>
    <p:extLst>
      <p:ext uri="{BB962C8B-B14F-4D97-AF65-F5344CB8AC3E}">
        <p14:creationId xmlns:p14="http://schemas.microsoft.com/office/powerpoint/2010/main" val="3054839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fontScale="92500" lnSpcReduction="20000"/>
          </a:bodyPr>
          <a:lstStyle/>
          <a:p>
            <a:pPr marL="0" indent="0">
              <a:buNone/>
            </a:pPr>
            <a:r>
              <a:rPr lang="en-US" b="1" i="1" dirty="0"/>
              <a:t>Guess the type of discourse </a:t>
            </a:r>
            <a:r>
              <a:rPr lang="en-US" b="1" i="1" dirty="0" smtClean="0"/>
              <a:t>(media, medical</a:t>
            </a:r>
            <a:r>
              <a:rPr lang="en-US" b="1" i="1" dirty="0"/>
              <a:t>, </a:t>
            </a:r>
            <a:r>
              <a:rPr lang="en-US" b="1" i="1" dirty="0" smtClean="0"/>
              <a:t>advertising, legal</a:t>
            </a:r>
            <a:r>
              <a:rPr lang="en-US" b="1" i="1" dirty="0"/>
              <a:t>, political, touristic, scientific, religious, academic, etc.) by </a:t>
            </a:r>
            <a:r>
              <a:rPr lang="en-US" b="1" i="1" u="sng" dirty="0" smtClean="0"/>
              <a:t>its genres</a:t>
            </a:r>
            <a:r>
              <a:rPr lang="ru-RU" b="1" i="1" dirty="0" smtClean="0"/>
              <a:t>.</a:t>
            </a:r>
            <a:endParaRPr lang="ru-RU" dirty="0"/>
          </a:p>
          <a:p>
            <a:pPr>
              <a:buFontTx/>
              <a:buChar char="-"/>
            </a:pPr>
            <a:r>
              <a:rPr lang="en-US" dirty="0" smtClean="0"/>
              <a:t>Billboards, ads, banners, posters, etc.,</a:t>
            </a:r>
            <a:endParaRPr lang="en-US" dirty="0"/>
          </a:p>
          <a:p>
            <a:pPr>
              <a:buFontTx/>
              <a:buChar char="-"/>
            </a:pPr>
            <a:r>
              <a:rPr lang="en-US" dirty="0" smtClean="0"/>
              <a:t>Legal acts, contracts, the prosecutor’s speech, the judge’s verdict, legal advice, article of the Constitution </a:t>
            </a:r>
            <a:endParaRPr lang="en-US" dirty="0"/>
          </a:p>
          <a:p>
            <a:pPr>
              <a:buFontTx/>
              <a:buChar char="-"/>
            </a:pPr>
            <a:r>
              <a:rPr lang="en-US" dirty="0" smtClean="0"/>
              <a:t>A sermon (preaching), a prayer, a blessing</a:t>
            </a:r>
            <a:endParaRPr lang="en-US" dirty="0"/>
          </a:p>
          <a:p>
            <a:pPr>
              <a:buFontTx/>
              <a:buChar char="-"/>
            </a:pPr>
            <a:r>
              <a:rPr lang="en-US" dirty="0" smtClean="0"/>
              <a:t>Lecture, a chapter from the manual, a pupil’s answer in class, etc.</a:t>
            </a:r>
            <a:endParaRPr lang="en-US" dirty="0"/>
          </a:p>
          <a:p>
            <a:pPr>
              <a:buFontTx/>
              <a:buChar char="-"/>
            </a:pPr>
            <a:r>
              <a:rPr lang="en-US" dirty="0" smtClean="0"/>
              <a:t>Debates, election speech, the Queen’s Christmas speech, etc.</a:t>
            </a:r>
          </a:p>
          <a:p>
            <a:pPr>
              <a:buFontTx/>
              <a:buChar char="-"/>
            </a:pPr>
            <a:r>
              <a:rPr lang="en-US" dirty="0" smtClean="0"/>
              <a:t>Report, article, dissertation, discussion, etc.</a:t>
            </a:r>
            <a:endParaRPr lang="ru-RU" dirty="0"/>
          </a:p>
        </p:txBody>
      </p:sp>
    </p:spTree>
    <p:extLst>
      <p:ext uri="{BB962C8B-B14F-4D97-AF65-F5344CB8AC3E}">
        <p14:creationId xmlns:p14="http://schemas.microsoft.com/office/powerpoint/2010/main" val="2582280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txBody>
          <a:bodyPr>
            <a:normAutofit/>
          </a:bodyPr>
          <a:lstStyle/>
          <a:p>
            <a:pPr marL="0" indent="0">
              <a:buNone/>
            </a:pPr>
            <a:r>
              <a:rPr lang="en-US" b="1" i="1" dirty="0"/>
              <a:t>Guess the type of discourse </a:t>
            </a:r>
            <a:r>
              <a:rPr lang="en-US" b="1" i="1" dirty="0" smtClean="0"/>
              <a:t>(institutional or personal) </a:t>
            </a:r>
            <a:r>
              <a:rPr lang="en-US" b="1" i="1" dirty="0"/>
              <a:t>by </a:t>
            </a:r>
            <a:r>
              <a:rPr lang="en-US" b="1" i="1" u="sng" dirty="0" smtClean="0"/>
              <a:t>its participants</a:t>
            </a:r>
            <a:r>
              <a:rPr lang="ru-RU" b="1" i="1" dirty="0" smtClean="0"/>
              <a:t>.</a:t>
            </a:r>
            <a:endParaRPr lang="ru-RU" dirty="0"/>
          </a:p>
          <a:p>
            <a:pPr>
              <a:buFontTx/>
              <a:buChar char="-"/>
            </a:pPr>
            <a:r>
              <a:rPr lang="en-US" dirty="0" smtClean="0"/>
              <a:t>A pupil and a teacher </a:t>
            </a:r>
          </a:p>
          <a:p>
            <a:pPr>
              <a:buFontTx/>
              <a:buChar char="-"/>
            </a:pPr>
            <a:r>
              <a:rPr lang="en-US" dirty="0" smtClean="0"/>
              <a:t>A doctor and a patient</a:t>
            </a:r>
            <a:endParaRPr lang="en-US" dirty="0"/>
          </a:p>
          <a:p>
            <a:pPr>
              <a:buFontTx/>
              <a:buChar char="-"/>
            </a:pPr>
            <a:r>
              <a:rPr lang="en-US" dirty="0" smtClean="0"/>
              <a:t>A politician and a voter</a:t>
            </a:r>
            <a:endParaRPr lang="en-US" dirty="0"/>
          </a:p>
          <a:p>
            <a:pPr>
              <a:buFontTx/>
              <a:buChar char="-"/>
            </a:pPr>
            <a:r>
              <a:rPr lang="en-US" dirty="0" smtClean="0"/>
              <a:t>A priest and a church-goer</a:t>
            </a:r>
            <a:endParaRPr lang="en-US" dirty="0"/>
          </a:p>
          <a:p>
            <a:pPr marL="0" indent="0">
              <a:buNone/>
            </a:pPr>
            <a:endParaRPr lang="ru-RU" dirty="0"/>
          </a:p>
        </p:txBody>
      </p:sp>
    </p:spTree>
    <p:extLst>
      <p:ext uri="{BB962C8B-B14F-4D97-AF65-F5344CB8AC3E}">
        <p14:creationId xmlns:p14="http://schemas.microsoft.com/office/powerpoint/2010/main" val="2115049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pPr>
              <a:buNone/>
            </a:pPr>
            <a:endParaRPr lang="ru-RU" b="1" i="1" dirty="0" smtClean="0"/>
          </a:p>
          <a:p>
            <a:pPr marL="0" indent="0">
              <a:buNone/>
            </a:pPr>
            <a:r>
              <a:rPr lang="en-US" b="1" i="1" dirty="0"/>
              <a:t>Non-institutional discourse (personal, personally-oriented)</a:t>
            </a:r>
            <a:r>
              <a:rPr lang="en-US" dirty="0"/>
              <a:t> – communication between people acting as individuals in all the complexity of their inner qualities.  </a:t>
            </a:r>
            <a:endParaRPr lang="ru-RU"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Содержимое 2"/>
          <p:cNvSpPr>
            <a:spLocks noGrp="1"/>
          </p:cNvSpPr>
          <p:nvPr>
            <p:ph idx="1"/>
          </p:nvPr>
        </p:nvSpPr>
        <p:spPr>
          <a:xfrm>
            <a:off x="457200" y="357166"/>
            <a:ext cx="8229600" cy="5768997"/>
          </a:xfrm>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r>
              <a:rPr lang="en-US" sz="4000" i="1" dirty="0"/>
              <a:t>Everyday discourse</a:t>
            </a:r>
            <a:r>
              <a:rPr lang="en-US" sz="4000" dirty="0"/>
              <a:t> is communication between people who know each other well, its aim is to maintain contact and solve everyday problems. </a:t>
            </a:r>
            <a:endParaRPr lang="ru-RU" sz="4000" dirty="0"/>
          </a:p>
          <a:p>
            <a:pPr>
              <a:buNone/>
            </a:pPr>
            <a:endParaRPr lang="ru-RU"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a:bodyPr>
          <a:lstStyle/>
          <a:p>
            <a:r>
              <a:rPr lang="en-US" b="1" dirty="0"/>
              <a:t>Markers of everyday discourse:</a:t>
            </a:r>
            <a:r>
              <a:rPr lang="en-US" dirty="0"/>
              <a:t> different topics for discussion, the present moment, </a:t>
            </a:r>
            <a:r>
              <a:rPr lang="en-US" dirty="0" smtClean="0"/>
              <a:t>speech freedom, </a:t>
            </a:r>
            <a:r>
              <a:rPr lang="en-US" dirty="0"/>
              <a:t>privacy, emotional character, a big number of hyperboles, a great number of interjections.</a:t>
            </a:r>
            <a:endParaRPr lang="ru-RU" dirty="0"/>
          </a:p>
          <a:p>
            <a:r>
              <a:rPr lang="en-US" dirty="0"/>
              <a:t>   </a:t>
            </a:r>
            <a:r>
              <a:rPr lang="en-US" b="1" dirty="0"/>
              <a:t>Genres of everyday discourse:</a:t>
            </a:r>
            <a:r>
              <a:rPr lang="en-US" dirty="0"/>
              <a:t> dispute, quarrel, conversation, story, reasoning, suggestion, diary, request, advice, confession, apology, personal letter, apology, compliment, etc.     </a:t>
            </a:r>
            <a:endParaRPr lang="ru-RU" dirty="0"/>
          </a:p>
          <a:p>
            <a:pPr>
              <a:buNone/>
            </a:pPr>
            <a:endParaRPr lang="ru-RU"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a:bodyPr>
          <a:lstStyle/>
          <a:p>
            <a:pPr marL="0" indent="0">
              <a:buNone/>
            </a:pPr>
            <a:r>
              <a:rPr lang="en-US" b="1" dirty="0"/>
              <a:t>Conclusion</a:t>
            </a:r>
            <a:r>
              <a:rPr lang="ru-RU" b="1" dirty="0"/>
              <a:t>.</a:t>
            </a:r>
            <a:endParaRPr lang="ru-RU" dirty="0"/>
          </a:p>
          <a:p>
            <a:pPr marL="0" indent="0">
              <a:buNone/>
            </a:pPr>
            <a:r>
              <a:rPr lang="en-US" dirty="0" smtClean="0"/>
              <a:t>We seldom </a:t>
            </a:r>
            <a:r>
              <a:rPr lang="en-US" dirty="0"/>
              <a:t>deal with “pure” types of discourse: some personal component may be found in institutional communication; at the same time, the features of institutional discourse can be found in everyday communication.</a:t>
            </a:r>
            <a:endParaRPr lang="ru-RU" dirty="0"/>
          </a:p>
          <a:p>
            <a:pPr>
              <a:buNone/>
            </a:pPr>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ctr">
              <a:buNone/>
            </a:pPr>
            <a:r>
              <a:rPr lang="en-US" b="1" dirty="0" smtClean="0">
                <a:latin typeface="Times New Roman" pitchFamily="18" charset="0"/>
                <a:cs typeface="Times New Roman" pitchFamily="18" charset="0"/>
              </a:rPr>
              <a:t>Ex. 1. Pick out all the features of an institutional discourse</a:t>
            </a:r>
            <a:endParaRPr lang="ru-RU" sz="4000" dirty="0" smtClean="0"/>
          </a:p>
          <a:p>
            <a:pPr algn="just">
              <a:buNone/>
            </a:pPr>
            <a:r>
              <a:rPr lang="en-US" sz="4000" i="1" dirty="0" smtClean="0">
                <a:solidFill>
                  <a:schemeClr val="tx1"/>
                </a:solidFill>
                <a:latin typeface="Times New Roman" pitchFamily="18" charset="0"/>
                <a:cs typeface="Times New Roman" pitchFamily="18" charset="0"/>
              </a:rPr>
              <a:t>Insular </a:t>
            </a:r>
            <a:r>
              <a:rPr lang="en-US" sz="4000" i="1" dirty="0">
                <a:solidFill>
                  <a:schemeClr val="tx1"/>
                </a:solidFill>
                <a:latin typeface="Times New Roman" pitchFamily="18" charset="0"/>
                <a:cs typeface="Times New Roman" pitchFamily="18" charset="0"/>
              </a:rPr>
              <a:t>nature (focus on serving a certain social sphere</a:t>
            </a:r>
            <a:r>
              <a:rPr lang="en-US" sz="4000" i="1" dirty="0" smtClean="0">
                <a:solidFill>
                  <a:schemeClr val="tx1"/>
                </a:solidFill>
                <a:latin typeface="Times New Roman" pitchFamily="18" charset="0"/>
                <a:cs typeface="Times New Roman" pitchFamily="18" charset="0"/>
              </a:rPr>
              <a:t>), </a:t>
            </a:r>
            <a:r>
              <a:rPr lang="en-US" sz="4000" i="1" dirty="0" smtClean="0">
                <a:latin typeface="Times New Roman" pitchFamily="18" charset="0"/>
                <a:cs typeface="Times New Roman" pitchFamily="18" charset="0"/>
              </a:rPr>
              <a:t>a </a:t>
            </a:r>
            <a:r>
              <a:rPr lang="en-US" sz="4000" i="1" dirty="0">
                <a:latin typeface="Times New Roman" pitchFamily="18" charset="0"/>
                <a:cs typeface="Times New Roman" pitchFamily="18" charset="0"/>
              </a:rPr>
              <a:t>great number of </a:t>
            </a:r>
            <a:r>
              <a:rPr lang="en-US" sz="4000" i="1" dirty="0" smtClean="0">
                <a:latin typeface="Times New Roman" pitchFamily="18" charset="0"/>
                <a:cs typeface="Times New Roman" pitchFamily="18" charset="0"/>
              </a:rPr>
              <a:t>interjections, different </a:t>
            </a:r>
            <a:r>
              <a:rPr lang="en-US" sz="4000" i="1" dirty="0">
                <a:latin typeface="Times New Roman" pitchFamily="18" charset="0"/>
                <a:cs typeface="Times New Roman" pitchFamily="18" charset="0"/>
              </a:rPr>
              <a:t>topics for discussion, the present moment, </a:t>
            </a:r>
            <a:r>
              <a:rPr lang="en-US" sz="4000" i="1" dirty="0" smtClean="0">
                <a:latin typeface="Times New Roman" pitchFamily="18" charset="0"/>
                <a:cs typeface="Times New Roman" pitchFamily="18" charset="0"/>
              </a:rPr>
              <a:t>speech freedom, </a:t>
            </a:r>
            <a:r>
              <a:rPr lang="en-US" sz="4000" i="1" dirty="0">
                <a:latin typeface="Times New Roman" pitchFamily="18" charset="0"/>
                <a:cs typeface="Times New Roman" pitchFamily="18" charset="0"/>
              </a:rPr>
              <a:t>privacy, emotional character, a big number of hyperboles, </a:t>
            </a:r>
            <a:r>
              <a:rPr lang="en-US" sz="4000" i="1" dirty="0">
                <a:solidFill>
                  <a:schemeClr val="tx1"/>
                </a:solidFill>
                <a:latin typeface="Times New Roman" pitchFamily="18" charset="0"/>
                <a:cs typeface="Times New Roman" pitchFamily="18" charset="0"/>
              </a:rPr>
              <a:t>ritualized character, scripted character, stereotyped character, official character, formal character, status relations, </a:t>
            </a:r>
            <a:r>
              <a:rPr lang="en-US" sz="4000" i="1" dirty="0" err="1" smtClean="0">
                <a:solidFill>
                  <a:schemeClr val="tx1"/>
                </a:solidFill>
                <a:latin typeface="Times New Roman" pitchFamily="18" charset="0"/>
                <a:cs typeface="Times New Roman" pitchFamily="18" charset="0"/>
              </a:rPr>
              <a:t>roleplay</a:t>
            </a:r>
            <a:r>
              <a:rPr lang="en-US" sz="4000" i="1" dirty="0">
                <a:solidFill>
                  <a:schemeClr val="tx1"/>
                </a:solidFill>
                <a:latin typeface="Times New Roman" pitchFamily="18" charset="0"/>
                <a:cs typeface="Times New Roman" pitchFamily="18" charset="0"/>
              </a:rPr>
              <a:t>.</a:t>
            </a:r>
            <a:endParaRPr lang="ru-RU" sz="4000" i="1" dirty="0">
              <a:solidFill>
                <a:schemeClr val="tx1"/>
              </a:solidFill>
              <a:latin typeface="Times New Roman" pitchFamily="18" charset="0"/>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721499"/>
          </a:xfrm>
        </p:spPr>
        <p:txBody>
          <a:bodyPr>
            <a:normAutofit fontScale="77500" lnSpcReduction="20000"/>
          </a:bodyPr>
          <a:lstStyle/>
          <a:p>
            <a:pPr marL="0" indent="0">
              <a:buNone/>
            </a:pPr>
            <a:r>
              <a:rPr lang="en-US" b="1" i="1" dirty="0"/>
              <a:t>EX</a:t>
            </a:r>
            <a:r>
              <a:rPr lang="ru-RU" b="1" i="1" dirty="0"/>
              <a:t>. </a:t>
            </a:r>
            <a:r>
              <a:rPr lang="en-US" b="1" i="1" dirty="0" smtClean="0"/>
              <a:t>2</a:t>
            </a:r>
            <a:r>
              <a:rPr lang="ru-RU" b="1" i="1" dirty="0" smtClean="0"/>
              <a:t>. </a:t>
            </a:r>
            <a:r>
              <a:rPr lang="en-US" b="1" i="1" dirty="0"/>
              <a:t>Compare the following definitions (Say what they have in common. Say in what way are they different).</a:t>
            </a:r>
            <a:endParaRPr lang="ru-RU" dirty="0"/>
          </a:p>
          <a:p>
            <a:pPr marL="0" indent="0">
              <a:buNone/>
            </a:pPr>
            <a:r>
              <a:rPr lang="en-US" dirty="0"/>
              <a:t>1. G. A. </a:t>
            </a:r>
            <a:r>
              <a:rPr lang="en-US" dirty="0" err="1"/>
              <a:t>Orlov</a:t>
            </a:r>
            <a:r>
              <a:rPr lang="en-US" dirty="0"/>
              <a:t> examines the discourse as a natural speech, materialized in the form of oral or written speech acts, relatively complete in meaning and structure, the length of which is potentially variable: from syntagmatic (short story, conversations, descriptions, instructions, lectures, etc.)</a:t>
            </a:r>
            <a:endParaRPr lang="ru-RU" dirty="0"/>
          </a:p>
          <a:p>
            <a:pPr marL="0" indent="0">
              <a:buNone/>
            </a:pPr>
            <a:r>
              <a:rPr lang="en-US" dirty="0"/>
              <a:t>2. Discourse is the line of intersection of the language and reality, vocabulary and experience (M. Foucault 1996).</a:t>
            </a:r>
            <a:endParaRPr lang="ru-RU" dirty="0"/>
          </a:p>
          <a:p>
            <a:pPr marL="0" indent="0">
              <a:buNone/>
            </a:pPr>
            <a:r>
              <a:rPr lang="en-US" dirty="0"/>
              <a:t>3. Discourse is a text in terms of its context or communicative space (T. van </a:t>
            </a:r>
            <a:r>
              <a:rPr lang="en-US" dirty="0" err="1"/>
              <a:t>Dijk</a:t>
            </a:r>
            <a:r>
              <a:rPr lang="en-US" dirty="0"/>
              <a:t>, 1997).</a:t>
            </a:r>
            <a:endParaRPr lang="ru-RU" dirty="0"/>
          </a:p>
          <a:p>
            <a:pPr marL="0" indent="0">
              <a:buNone/>
            </a:pPr>
            <a:r>
              <a:rPr lang="en-US" dirty="0"/>
              <a:t>4. Discourse is a verbalized speech-thinking activity, understood as a combination of process and outcome, with its own linguistic and </a:t>
            </a:r>
            <a:r>
              <a:rPr lang="en-US" dirty="0" err="1"/>
              <a:t>extralinguistic</a:t>
            </a:r>
            <a:r>
              <a:rPr lang="en-US" dirty="0"/>
              <a:t> plan (Red 2001).</a:t>
            </a:r>
            <a:endParaRPr lang="ru-RU" dirty="0"/>
          </a:p>
          <a:p>
            <a:pPr marL="0" indent="0">
              <a:buNone/>
            </a:pPr>
            <a:r>
              <a:rPr lang="en-US" dirty="0"/>
              <a:t>5. Discourse is a coherent text produced in speech, but understood as an event.</a:t>
            </a:r>
            <a:endParaRPr lang="ru-RU" dirty="0"/>
          </a:p>
          <a:p>
            <a:pPr marL="0" indent="0">
              <a:buNone/>
            </a:pPr>
            <a:endParaRPr lang="ru-RU" dirty="0"/>
          </a:p>
        </p:txBody>
      </p:sp>
    </p:spTree>
    <p:extLst>
      <p:ext uri="{BB962C8B-B14F-4D97-AF65-F5344CB8AC3E}">
        <p14:creationId xmlns:p14="http://schemas.microsoft.com/office/powerpoint/2010/main" val="129346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Personal discourse </a:t>
            </a:r>
            <a:endParaRPr lang="ru-RU" dirty="0"/>
          </a:p>
        </p:txBody>
      </p:sp>
      <p:pic>
        <p:nvPicPr>
          <p:cNvPr id="4" name="Объект 3" descr="https://sun9-21.userapi.com/impf/c624728/v624728941/20ec2/ZzB76STvNRA.jpg?size=450x436&amp;quality=96&amp;proxy=1&amp;sign=48b168b6f9998016ad32f49c34373d3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6354" y="1600200"/>
            <a:ext cx="4671292" cy="4525963"/>
          </a:xfrm>
          <a:prstGeom prst="rect">
            <a:avLst/>
          </a:prstGeom>
          <a:noFill/>
          <a:ln>
            <a:noFill/>
          </a:ln>
        </p:spPr>
      </p:pic>
    </p:spTree>
    <p:extLst>
      <p:ext uri="{BB962C8B-B14F-4D97-AF65-F5344CB8AC3E}">
        <p14:creationId xmlns:p14="http://schemas.microsoft.com/office/powerpoint/2010/main" val="298823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Discourse in pairs </a:t>
            </a:r>
            <a:endParaRPr lang="ru-RU" dirty="0"/>
          </a:p>
        </p:txBody>
      </p:sp>
      <p:pic>
        <p:nvPicPr>
          <p:cNvPr id="4" name="Объект 3" descr="https://trainingindustry.in/wp-content/uploads/2018/02/What-is-effective-communication-skill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600200"/>
            <a:ext cx="6840760" cy="5257800"/>
          </a:xfrm>
          <a:prstGeom prst="rect">
            <a:avLst/>
          </a:prstGeom>
          <a:noFill/>
          <a:ln>
            <a:noFill/>
          </a:ln>
        </p:spPr>
      </p:pic>
    </p:spTree>
    <p:extLst>
      <p:ext uri="{BB962C8B-B14F-4D97-AF65-F5344CB8AC3E}">
        <p14:creationId xmlns:p14="http://schemas.microsoft.com/office/powerpoint/2010/main" val="411406372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7084814CD35F9E4FB9BEF72EB4339178" ma:contentTypeVersion="0" ma:contentTypeDescription="Создание документа." ma:contentTypeScope="" ma:versionID="39a715d14aaaf50f8ecea1512668234f">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87530E-8BFB-4E58-8336-B7ED1721B2C9}"/>
</file>

<file path=customXml/itemProps2.xml><?xml version="1.0" encoding="utf-8"?>
<ds:datastoreItem xmlns:ds="http://schemas.openxmlformats.org/officeDocument/2006/customXml" ds:itemID="{46FEB47F-3318-451A-B895-D2AB9811A0A3}"/>
</file>

<file path=customXml/itemProps3.xml><?xml version="1.0" encoding="utf-8"?>
<ds:datastoreItem xmlns:ds="http://schemas.openxmlformats.org/officeDocument/2006/customXml" ds:itemID="{6B10AD14-BC45-41BB-AF68-CFD05741B271}"/>
</file>

<file path=docProps/app.xml><?xml version="1.0" encoding="utf-8"?>
<Properties xmlns="http://schemas.openxmlformats.org/officeDocument/2006/extended-properties" xmlns:vt="http://schemas.openxmlformats.org/officeDocument/2006/docPropsVTypes">
  <TotalTime>767</TotalTime>
  <Words>2074</Words>
  <Application>Microsoft Office PowerPoint</Application>
  <PresentationFormat>Экран (4:3)</PresentationFormat>
  <Paragraphs>211</Paragraphs>
  <Slides>77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77</vt:i4>
      </vt:variant>
    </vt:vector>
  </HeadingPairs>
  <TitlesOfParts>
    <vt:vector size="82" baseType="lpstr">
      <vt:lpstr>Arabic Typesetting</vt: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Personal discourse </vt:lpstr>
      <vt:lpstr>Discourse in pairs </vt:lpstr>
      <vt:lpstr>Group discourse</vt:lpstr>
      <vt:lpstr>Mass discourse </vt:lpstr>
      <vt:lpstr>Презентация PowerPoint</vt:lpstr>
      <vt:lpstr>Презентация PowerPoint</vt:lpstr>
      <vt:lpstr>Презентация PowerPoint</vt:lpstr>
      <vt:lpstr>3.</vt:lpstr>
      <vt:lpstr>4.</vt:lpstr>
      <vt:lpstr>Презентация PowerPoint</vt:lpstr>
      <vt:lpstr>Symmetrical discourse  (homogeneous discourse)</vt:lpstr>
      <vt:lpstr>Asymmetrical discourse  (heterogeneous discourse)</vt:lpstr>
      <vt:lpstr>Презентация PowerPoint</vt:lpstr>
      <vt:lpstr>Презентация PowerPoint</vt:lpstr>
      <vt:lpstr>Informative discourse </vt:lpstr>
      <vt:lpstr>Problem-based discourse</vt:lpstr>
      <vt:lpstr>Directive discourse</vt:lpstr>
      <vt:lpstr>Axiological discourse</vt:lpstr>
      <vt:lpstr>Etiquette discourse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Question 2</vt:lpstr>
      <vt:lpstr>Презентация PowerPoint</vt:lpstr>
      <vt:lpstr>Презентация PowerPoint</vt:lpstr>
      <vt:lpstr>Презентация PowerPoint</vt:lpstr>
      <vt:lpstr>Презентация PowerPoint</vt:lpstr>
      <vt:lpstr>Scientific discourse</vt:lpstr>
      <vt:lpstr>Презентация PowerPoint</vt:lpstr>
      <vt:lpstr>Academic discourse </vt:lpstr>
      <vt:lpstr>Презентация PowerPoint</vt:lpstr>
      <vt:lpstr>Political discourse</vt:lpstr>
      <vt:lpstr>Презентация PowerPoint</vt:lpstr>
      <vt:lpstr>Medical discourse</vt:lpstr>
      <vt:lpstr>Презентация PowerPoint</vt:lpstr>
      <vt:lpstr>Media discourse </vt:lpstr>
      <vt:lpstr>Презентация PowerPoint</vt:lpstr>
      <vt:lpstr>Презентация PowerPoint</vt:lpstr>
      <vt:lpstr>Презентация PowerPoint</vt:lpstr>
      <vt:lpstr>Law discourse </vt:lpstr>
      <vt:lpstr>Презентация PowerPoint</vt:lpstr>
      <vt:lpstr>Презентация PowerPoint</vt:lpstr>
      <vt:lpstr>So, the main types of institutional discourse are as follows: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Оксана</cp:lastModifiedBy>
  <cp:revision>76</cp:revision>
  <dcterms:created xsi:type="dcterms:W3CDTF">2019-09-01T08:37:24Z</dcterms:created>
  <dcterms:modified xsi:type="dcterms:W3CDTF">2022-02-13T19:04:54Z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0x0101007084814CD35F9E4FB9BEF72EB4339178</vt:lpwstr>
  </property>
</Properties>
</file>