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1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73" r:id="rId6"/>
    <p:sldId id="275" r:id="rId7"/>
    <p:sldId id="276" r:id="rId8"/>
    <p:sldId id="277" r:id="rId9"/>
    <p:sldId id="278" r:id="rId10"/>
    <p:sldId id="318" r:id="rId11"/>
    <p:sldId id="319" r:id="rId12"/>
    <p:sldId id="284" r:id="rId13"/>
    <p:sldId id="285" r:id="rId14"/>
    <p:sldId id="286" r:id="rId15"/>
    <p:sldId id="287" r:id="rId16"/>
    <p:sldId id="288" r:id="rId17"/>
    <p:sldId id="289" r:id="rId18"/>
    <p:sldId id="320" r:id="rId19"/>
    <p:sldId id="325" r:id="rId20"/>
    <p:sldId id="290" r:id="rId21"/>
    <p:sldId id="327" r:id="rId22"/>
    <p:sldId id="317" r:id="rId23"/>
    <p:sldId id="316" r:id="rId24"/>
    <p:sldId id="321" r:id="rId25"/>
    <p:sldId id="322" r:id="rId26"/>
    <p:sldId id="291" r:id="rId27"/>
    <p:sldId id="292" r:id="rId28"/>
    <p:sldId id="293" r:id="rId29"/>
    <p:sldId id="294" r:id="rId30"/>
    <p:sldId id="295" r:id="rId31"/>
    <p:sldId id="296" r:id="rId32"/>
    <p:sldId id="323" r:id="rId33"/>
    <p:sldId id="301" r:id="rId34"/>
    <p:sldId id="305" r:id="rId35"/>
    <p:sldId id="306" r:id="rId36"/>
    <p:sldId id="307" r:id="rId37"/>
    <p:sldId id="264" r:id="rId38"/>
    <p:sldId id="313" r:id="rId39"/>
    <p:sldId id="32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E6E53-1B2D-4B3A-A87A-4156C8CEBBF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786742" cy="5715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Discourse Linguistics</a:t>
            </a:r>
          </a:p>
          <a:p>
            <a:endParaRPr lang="ru-RU" sz="10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have a look at different definitions of the term “discourse” found in linguistics.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47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concept of discourse is often defined through the concept of </a:t>
            </a:r>
            <a:r>
              <a:rPr lang="en-US" b="1" i="1" dirty="0"/>
              <a:t>"</a:t>
            </a:r>
            <a:r>
              <a:rPr lang="en-US" b="1" i="1" dirty="0" smtClean="0"/>
              <a:t>speech”: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dirty="0" smtClean="0"/>
              <a:t>) </a:t>
            </a:r>
            <a:r>
              <a:rPr lang="en-US" dirty="0"/>
              <a:t>discourse is </a:t>
            </a:r>
            <a:r>
              <a:rPr lang="en-US" b="1" dirty="0"/>
              <a:t>speech</a:t>
            </a:r>
            <a:r>
              <a:rPr lang="en-US" dirty="0"/>
              <a:t> inside life </a:t>
            </a:r>
            <a:r>
              <a:rPr lang="en-US" dirty="0" smtClean="0"/>
              <a:t>(N.D. </a:t>
            </a:r>
            <a:r>
              <a:rPr lang="en-US" dirty="0" err="1" smtClean="0"/>
              <a:t>Arutyunova</a:t>
            </a:r>
            <a:r>
              <a:rPr lang="en-US" dirty="0" smtClean="0">
                <a:solidFill>
                  <a:srgbClr val="FF0000"/>
                </a:solidFill>
              </a:rPr>
              <a:t>);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discourse = </a:t>
            </a:r>
            <a:r>
              <a:rPr lang="en-US" dirty="0" err="1" smtClean="0">
                <a:solidFill>
                  <a:srgbClr val="FF0000"/>
                </a:solidFill>
              </a:rPr>
              <a:t>speech+life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/>
              <a:t>discourse is </a:t>
            </a:r>
            <a:r>
              <a:rPr lang="en-US" b="1" dirty="0"/>
              <a:t>speech</a:t>
            </a:r>
            <a:r>
              <a:rPr lang="en-US" dirty="0"/>
              <a:t> that belongs  to the speaker (</a:t>
            </a:r>
            <a:r>
              <a:rPr lang="en-US" dirty="0" err="1"/>
              <a:t>Émile</a:t>
            </a:r>
            <a:r>
              <a:rPr lang="en-US" dirty="0"/>
              <a:t> </a:t>
            </a:r>
            <a:r>
              <a:rPr lang="en-US" dirty="0" err="1"/>
              <a:t>Benveniste</a:t>
            </a:r>
            <a:r>
              <a:rPr lang="en-US" dirty="0"/>
              <a:t> ); </a:t>
            </a:r>
            <a:r>
              <a:rPr lang="en-US" dirty="0" smtClean="0">
                <a:solidFill>
                  <a:srgbClr val="FF0000"/>
                </a:solidFill>
              </a:rPr>
              <a:t>d. = speech +speaker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/>
              <a:t>discourse is </a:t>
            </a:r>
            <a:r>
              <a:rPr lang="en-US" b="1" dirty="0"/>
              <a:t>speech</a:t>
            </a:r>
            <a:r>
              <a:rPr lang="en-US" dirty="0"/>
              <a:t> as a purposeful </a:t>
            </a:r>
            <a:r>
              <a:rPr lang="en-US" dirty="0" smtClean="0"/>
              <a:t>social action </a:t>
            </a:r>
            <a:r>
              <a:rPr lang="en-US" dirty="0"/>
              <a:t>(M. Stubbs). </a:t>
            </a:r>
            <a:r>
              <a:rPr lang="en-US" dirty="0" smtClean="0">
                <a:solidFill>
                  <a:srgbClr val="FF0000"/>
                </a:solidFill>
              </a:rPr>
              <a:t>D. = speech + social action 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78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 smtClean="0"/>
              <a:t>Discourse = speech + </a:t>
            </a:r>
            <a:r>
              <a:rPr lang="en-US" b="1" i="1" dirty="0" err="1" smtClean="0"/>
              <a:t>extralinguistic</a:t>
            </a:r>
            <a:r>
              <a:rPr lang="en-US" b="1" i="1" dirty="0" smtClean="0"/>
              <a:t> phenomena</a:t>
            </a:r>
            <a:endParaRPr lang="en-US" b="1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sz="6000" i="1" dirty="0"/>
              <a:t>In other words, in the definitions above, the term “discourse” is confined to the concept of </a:t>
            </a:r>
            <a:r>
              <a:rPr lang="en-US" sz="6000" b="1" i="1" dirty="0"/>
              <a:t>speech</a:t>
            </a:r>
            <a:r>
              <a:rPr lang="en-US" sz="6000" i="1" dirty="0"/>
              <a:t> in combination with </a:t>
            </a:r>
            <a:r>
              <a:rPr lang="en-US" sz="6000" b="1" i="1" dirty="0" err="1"/>
              <a:t>extralinguistic</a:t>
            </a:r>
            <a:r>
              <a:rPr lang="en-US" sz="6000" b="1" i="1" dirty="0"/>
              <a:t> factors</a:t>
            </a:r>
            <a:r>
              <a:rPr lang="en-US" sz="6000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u="sng" dirty="0" smtClean="0"/>
              <a:t>At </a:t>
            </a:r>
            <a:r>
              <a:rPr lang="en-US" i="1" u="sng" dirty="0"/>
              <a:t>the same time, the concept of discourse is often defined through the concept of "</a:t>
            </a:r>
            <a:r>
              <a:rPr lang="en-US" b="1" i="1" u="sng" dirty="0"/>
              <a:t>text</a:t>
            </a:r>
            <a:r>
              <a:rPr lang="en-US" i="1" u="sng" dirty="0"/>
              <a:t>":</a:t>
            </a:r>
            <a:endParaRPr lang="ru-RU" i="1" u="sng" dirty="0"/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dirty="0" smtClean="0"/>
              <a:t>) </a:t>
            </a:r>
            <a:r>
              <a:rPr lang="en-US" dirty="0"/>
              <a:t>discourse is a complex communicative phenomenon that includes the </a:t>
            </a:r>
            <a:r>
              <a:rPr lang="en-US" b="1" dirty="0"/>
              <a:t>text</a:t>
            </a:r>
            <a:r>
              <a:rPr lang="en-US" dirty="0"/>
              <a:t> and </a:t>
            </a:r>
            <a:r>
              <a:rPr lang="en-US" dirty="0" err="1"/>
              <a:t>extralinguistic</a:t>
            </a:r>
            <a:r>
              <a:rPr lang="en-US" dirty="0"/>
              <a:t> factors (knowledge about the world, </a:t>
            </a:r>
            <a:r>
              <a:rPr lang="en-US" dirty="0" smtClean="0"/>
              <a:t>opinions, attitudes</a:t>
            </a:r>
            <a:r>
              <a:rPr lang="en-US" dirty="0"/>
              <a:t>, </a:t>
            </a:r>
            <a:r>
              <a:rPr lang="en-US" dirty="0" smtClean="0"/>
              <a:t>goals, etc.) </a:t>
            </a:r>
            <a:r>
              <a:rPr lang="en-US" dirty="0"/>
              <a:t>(V. V. </a:t>
            </a:r>
            <a:r>
              <a:rPr lang="en-US" dirty="0" err="1"/>
              <a:t>Petrov</a:t>
            </a:r>
            <a:r>
              <a:rPr lang="en-US" dirty="0"/>
              <a:t> and </a:t>
            </a:r>
            <a:r>
              <a:rPr lang="en-US" dirty="0" smtClean="0"/>
              <a:t>Y. </a:t>
            </a:r>
            <a:r>
              <a:rPr lang="en-US" dirty="0"/>
              <a:t>N. </a:t>
            </a:r>
            <a:r>
              <a:rPr lang="en-US" dirty="0" err="1"/>
              <a:t>Karaulov</a:t>
            </a:r>
            <a:r>
              <a:rPr lang="en-US" dirty="0" smtClean="0"/>
              <a:t>); discourse=text +</a:t>
            </a:r>
            <a:r>
              <a:rPr lang="en-US" dirty="0" err="1" smtClean="0"/>
              <a:t>extralinguistic</a:t>
            </a:r>
            <a:r>
              <a:rPr lang="en-US" dirty="0" smtClean="0"/>
              <a:t> factors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/>
              <a:t>a discourse is a </a:t>
            </a:r>
            <a:r>
              <a:rPr lang="en-US" b="1" dirty="0"/>
              <a:t>text</a:t>
            </a:r>
            <a:r>
              <a:rPr lang="en-US" dirty="0"/>
              <a:t> taken as an event (</a:t>
            </a:r>
            <a:r>
              <a:rPr lang="en-US" dirty="0" err="1" smtClean="0"/>
              <a:t>N.D.Arutyunova</a:t>
            </a:r>
            <a:r>
              <a:rPr lang="en-US" dirty="0" smtClean="0"/>
              <a:t>); d. = text + event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/>
              <a:t>a discourse is a spoken </a:t>
            </a:r>
            <a:r>
              <a:rPr lang="en-US" b="1" dirty="0"/>
              <a:t>text</a:t>
            </a:r>
            <a:r>
              <a:rPr lang="en-US" dirty="0"/>
              <a:t> (T. van </a:t>
            </a:r>
            <a:r>
              <a:rPr lang="en-US" dirty="0" err="1"/>
              <a:t>Dijk</a:t>
            </a:r>
            <a:r>
              <a:rPr lang="en-US" dirty="0" smtClean="0"/>
              <a:t>). D. = text + speech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sz="5400" b="1" i="1" dirty="0"/>
              <a:t>Discourse = </a:t>
            </a:r>
            <a:r>
              <a:rPr lang="en-US" sz="5400" b="1" i="1" dirty="0" smtClean="0"/>
              <a:t>text+ </a:t>
            </a:r>
            <a:r>
              <a:rPr lang="en-US" sz="5400" b="1" i="1" dirty="0" err="1"/>
              <a:t>extralinguistic</a:t>
            </a:r>
            <a:r>
              <a:rPr lang="en-US" sz="5400" b="1" i="1" dirty="0"/>
              <a:t> phenomena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These definitions show that </a:t>
            </a:r>
            <a:r>
              <a:rPr lang="en-US" dirty="0"/>
              <a:t>a discourse is a </a:t>
            </a:r>
            <a:r>
              <a:rPr lang="en-US" b="1" dirty="0"/>
              <a:t>text</a:t>
            </a:r>
            <a:r>
              <a:rPr lang="en-US" dirty="0"/>
              <a:t> and </a:t>
            </a:r>
            <a:r>
              <a:rPr lang="en-US" b="1" dirty="0" err="1"/>
              <a:t>extralinguistic</a:t>
            </a:r>
            <a:r>
              <a:rPr lang="en-US" b="1" dirty="0"/>
              <a:t> background</a:t>
            </a:r>
            <a:r>
              <a:rPr lang="en-US" dirty="0"/>
              <a:t> </a:t>
            </a:r>
            <a:r>
              <a:rPr lang="en-US" b="1" dirty="0"/>
              <a:t>/ context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In </a:t>
            </a:r>
            <a:r>
              <a:rPr lang="en-US" i="1" dirty="0"/>
              <a:t>some cases, the discourse is also defined through </a:t>
            </a:r>
            <a:r>
              <a:rPr lang="en-US" i="1" u="sng" dirty="0"/>
              <a:t>other concepts</a:t>
            </a:r>
            <a:r>
              <a:rPr lang="en-US" i="1" dirty="0"/>
              <a:t>:</a:t>
            </a:r>
            <a:endParaRPr lang="ru-RU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dirty="0" smtClean="0"/>
              <a:t>) </a:t>
            </a:r>
            <a:r>
              <a:rPr lang="en-US" dirty="0"/>
              <a:t>discourse is </a:t>
            </a:r>
            <a:r>
              <a:rPr lang="en-US" b="1" dirty="0"/>
              <a:t>communication</a:t>
            </a:r>
            <a:r>
              <a:rPr lang="en-US" dirty="0"/>
              <a:t> of </a:t>
            </a:r>
            <a:r>
              <a:rPr lang="en-US" dirty="0" smtClean="0"/>
              <a:t>people belonging </a:t>
            </a:r>
            <a:r>
              <a:rPr lang="en-US" dirty="0"/>
              <a:t>to a particular social group </a:t>
            </a:r>
            <a:r>
              <a:rPr lang="en-US" dirty="0" smtClean="0"/>
              <a:t>(</a:t>
            </a:r>
            <a:r>
              <a:rPr lang="en-US" dirty="0"/>
              <a:t>V. I. </a:t>
            </a:r>
            <a:r>
              <a:rPr lang="en-US" dirty="0" err="1"/>
              <a:t>Karasik</a:t>
            </a:r>
            <a:r>
              <a:rPr lang="en-US" dirty="0"/>
              <a:t>);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/>
              <a:t>discourse is </a:t>
            </a:r>
            <a:r>
              <a:rPr lang="en-US" b="1" dirty="0"/>
              <a:t>everything that </a:t>
            </a:r>
            <a:r>
              <a:rPr lang="en-US" b="1" dirty="0" smtClean="0"/>
              <a:t>is said </a:t>
            </a:r>
            <a:r>
              <a:rPr lang="en-US" b="1" dirty="0"/>
              <a:t>and understood</a:t>
            </a:r>
            <a:r>
              <a:rPr lang="en-US" dirty="0"/>
              <a:t> in some specific </a:t>
            </a:r>
            <a:r>
              <a:rPr lang="en-US" dirty="0" smtClean="0"/>
              <a:t>situation;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/>
              <a:t>discourse is a </a:t>
            </a:r>
            <a:r>
              <a:rPr lang="en-US" b="1" dirty="0"/>
              <a:t>language</a:t>
            </a:r>
            <a:r>
              <a:rPr lang="en-US" dirty="0"/>
              <a:t> in its constant motion, absorbing a variety of historic periods, individual and social characteristics of both a speaker and the communicative situation in which communication occurs" (T. A. van </a:t>
            </a:r>
            <a:r>
              <a:rPr lang="en-US" dirty="0" err="1"/>
              <a:t>Dijk</a:t>
            </a:r>
            <a:r>
              <a:rPr lang="en-US" dirty="0"/>
              <a:t>);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dirty="0"/>
              <a:t>discourse is a "</a:t>
            </a:r>
            <a:r>
              <a:rPr lang="en-US" b="1" dirty="0"/>
              <a:t>communicative </a:t>
            </a:r>
            <a:r>
              <a:rPr lang="en-US" b="1" dirty="0" smtClean="0"/>
              <a:t>event </a:t>
            </a:r>
            <a:r>
              <a:rPr lang="en-US" dirty="0"/>
              <a:t>in certain situations and certain socio-cultural conditions of communication</a:t>
            </a:r>
            <a:r>
              <a:rPr lang="en-US" dirty="0" smtClean="0"/>
              <a:t>" </a:t>
            </a:r>
            <a:r>
              <a:rPr lang="en-US" dirty="0"/>
              <a:t>(S. I. </a:t>
            </a:r>
            <a:r>
              <a:rPr lang="en-US" dirty="0" err="1"/>
              <a:t>Vinogradov</a:t>
            </a:r>
            <a:r>
              <a:rPr lang="en-US" dirty="0"/>
              <a:t>);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dirty="0"/>
              <a:t>discourse is </a:t>
            </a:r>
            <a:r>
              <a:rPr lang="en-US" b="1" dirty="0"/>
              <a:t>a communicative activity</a:t>
            </a:r>
            <a:r>
              <a:rPr lang="en-US" dirty="0"/>
              <a:t> which is </a:t>
            </a:r>
            <a:r>
              <a:rPr lang="en-US" dirty="0" err="1"/>
              <a:t>situationally</a:t>
            </a:r>
            <a:r>
              <a:rPr lang="en-US" dirty="0"/>
              <a:t> and socially </a:t>
            </a:r>
            <a:r>
              <a:rPr lang="en-US" dirty="0" smtClean="0"/>
              <a:t>predetermined </a:t>
            </a:r>
            <a:r>
              <a:rPr lang="en-US" dirty="0"/>
              <a:t>and taking place in real space and time </a:t>
            </a:r>
            <a:r>
              <a:rPr lang="en-US" dirty="0" smtClean="0"/>
              <a:t>coordinates</a:t>
            </a:r>
            <a:r>
              <a:rPr lang="en-US" dirty="0"/>
              <a:t> </a:t>
            </a:r>
            <a:r>
              <a:rPr lang="en-US" dirty="0" smtClean="0"/>
              <a:t>(T</a:t>
            </a:r>
            <a:r>
              <a:rPr lang="en-US" dirty="0"/>
              <a:t>. N. </a:t>
            </a:r>
            <a:r>
              <a:rPr lang="en-US" dirty="0" err="1"/>
              <a:t>Kolokoltseva</a:t>
            </a:r>
            <a:r>
              <a:rPr lang="en-US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 smtClean="0"/>
              <a:t>Discourse = linguistic phenomenon(-a) + </a:t>
            </a:r>
            <a:r>
              <a:rPr lang="en-US" b="1" i="1" dirty="0" err="1" smtClean="0">
                <a:solidFill>
                  <a:srgbClr val="FF0000"/>
                </a:solidFill>
              </a:rPr>
              <a:t>extralinguistic</a:t>
            </a:r>
            <a:r>
              <a:rPr lang="en-US" b="1" i="1" dirty="0" smtClean="0">
                <a:solidFill>
                  <a:srgbClr val="FF0000"/>
                </a:solidFill>
              </a:rPr>
              <a:t> context (circumstances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events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participants and their intentions, etc.)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b="1" i="1" dirty="0" smtClean="0"/>
              <a:t>It’s a bit chilly in the room.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063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</a:t>
            </a:r>
            <a:r>
              <a:rPr lang="en-US" b="1" dirty="0" err="1" smtClean="0"/>
              <a:t>extralinguistic</a:t>
            </a:r>
            <a:r>
              <a:rPr lang="en-US" b="1" dirty="0" smtClean="0"/>
              <a:t> context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b="1" dirty="0" smtClean="0"/>
              <a:t>social </a:t>
            </a:r>
            <a:r>
              <a:rPr lang="en-US" b="1" dirty="0"/>
              <a:t>context </a:t>
            </a:r>
            <a:r>
              <a:rPr lang="en-US" dirty="0" smtClean="0"/>
              <a:t>is </a:t>
            </a:r>
            <a:r>
              <a:rPr lang="en-US" dirty="0"/>
              <a:t>a specific situation, a specific social group (which encourages participants to communicate and determines their speech behavior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ru-RU" b="1" dirty="0" smtClean="0"/>
              <a:t>2) </a:t>
            </a:r>
            <a:r>
              <a:rPr lang="en-US" b="1" dirty="0"/>
              <a:t>cultural and historical context </a:t>
            </a:r>
            <a:r>
              <a:rPr lang="en-US" dirty="0"/>
              <a:t>(</a:t>
            </a:r>
            <a:r>
              <a:rPr lang="en-US" dirty="0" smtClean="0"/>
              <a:t>cultural </a:t>
            </a:r>
            <a:r>
              <a:rPr lang="en-US" dirty="0"/>
              <a:t>values of the people, historical </a:t>
            </a:r>
            <a:r>
              <a:rPr lang="en-US" dirty="0" smtClean="0"/>
              <a:t>epoch)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3) </a:t>
            </a:r>
            <a:r>
              <a:rPr lang="en-US" b="1" dirty="0"/>
              <a:t>p</a:t>
            </a:r>
            <a:r>
              <a:rPr lang="en-US" b="1" dirty="0" smtClean="0"/>
              <a:t>aralinguistic context </a:t>
            </a:r>
            <a:r>
              <a:rPr lang="ru-RU" dirty="0" smtClean="0"/>
              <a:t>(</a:t>
            </a:r>
            <a:r>
              <a:rPr lang="en-US" dirty="0" smtClean="0"/>
              <a:t>gestures and facial expression</a:t>
            </a:r>
            <a:r>
              <a:rPr lang="ru-RU" dirty="0" smtClean="0"/>
              <a:t>). 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0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Lectures 1-2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000" b="1" i="1" dirty="0"/>
              <a:t>THE CONCEPT OF DISCOURSE </a:t>
            </a:r>
            <a:endParaRPr lang="en-US" sz="8000" b="1" i="1" dirty="0" smtClean="0"/>
          </a:p>
          <a:p>
            <a:pPr algn="ctr">
              <a:buNone/>
            </a:pPr>
            <a:r>
              <a:rPr lang="en-US" sz="8000" b="1" i="1" dirty="0" smtClean="0"/>
              <a:t>IN </a:t>
            </a:r>
            <a:r>
              <a:rPr lang="en-US" sz="8000" b="1" i="1" dirty="0"/>
              <a:t>LINGUISTICS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en-US" dirty="0"/>
              <a:t>Thus, a discourse is a complex communicative </a:t>
            </a:r>
            <a:r>
              <a:rPr lang="en-US" dirty="0" smtClean="0"/>
              <a:t>phenomenon that </a:t>
            </a:r>
            <a:r>
              <a:rPr lang="en-US" dirty="0"/>
              <a:t>includes two components – a linguistic component (i.e. some </a:t>
            </a:r>
            <a:r>
              <a:rPr lang="en-US" dirty="0" smtClean="0"/>
              <a:t> </a:t>
            </a:r>
            <a:r>
              <a:rPr lang="en-US" dirty="0"/>
              <a:t>communicative phenomenon – speech, text, language, etc.) and some </a:t>
            </a:r>
            <a:r>
              <a:rPr lang="en-US" dirty="0" err="1"/>
              <a:t>extralinguistic</a:t>
            </a:r>
            <a:r>
              <a:rPr lang="en-US" dirty="0"/>
              <a:t> component (conditions and circumstances of communication). </a:t>
            </a:r>
            <a:endParaRPr lang="en-US" dirty="0" smtClean="0"/>
          </a:p>
          <a:p>
            <a:pPr marL="0" indent="457200" algn="just">
              <a:buNone/>
            </a:pPr>
            <a:endParaRPr lang="ru-RU" dirty="0"/>
          </a:p>
          <a:p>
            <a:pPr marL="0" indent="457200" algn="just">
              <a:buNone/>
            </a:pPr>
            <a:r>
              <a:rPr lang="en-US" dirty="0"/>
              <a:t>The number and nature of the components depends on the position of the particular author.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97559"/>
          </a:xfr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indent="342900" algn="ctr">
              <a:buNone/>
            </a:pPr>
            <a:r>
              <a:rPr lang="en-US" sz="2800" b="1" i="1" dirty="0"/>
              <a:t>Discourse</a:t>
            </a:r>
            <a:r>
              <a:rPr lang="en-US" sz="2800" dirty="0"/>
              <a:t> is a system of communication that has a real and potential (virtual) dimension. In </a:t>
            </a:r>
            <a:r>
              <a:rPr lang="en-US" sz="2800" dirty="0" smtClean="0"/>
              <a:t>the real dimension, it is a field </a:t>
            </a:r>
            <a:r>
              <a:rPr lang="en-US" sz="2800" dirty="0"/>
              <a:t>of communication </a:t>
            </a:r>
            <a:r>
              <a:rPr lang="en-US" sz="2800" dirty="0" smtClean="0"/>
              <a:t>practices, </a:t>
            </a:r>
            <a:r>
              <a:rPr lang="en-US" sz="2800" dirty="0"/>
              <a:t>this is the current speech activity in a particular social </a:t>
            </a:r>
            <a:r>
              <a:rPr lang="en-US" sz="2800" dirty="0" smtClean="0"/>
              <a:t>context. It is a process and </a:t>
            </a:r>
            <a:r>
              <a:rPr lang="en-US" sz="2800" dirty="0"/>
              <a:t>connected with real life and real time, and also </a:t>
            </a:r>
            <a:r>
              <a:rPr lang="en-US" sz="2800" dirty="0" smtClean="0"/>
              <a:t>results </a:t>
            </a:r>
            <a:r>
              <a:rPr lang="en-US" sz="2800" dirty="0"/>
              <a:t>from </a:t>
            </a:r>
            <a:r>
              <a:rPr lang="en-US" sz="2800" dirty="0" smtClean="0"/>
              <a:t>spoken works </a:t>
            </a:r>
            <a:r>
              <a:rPr lang="en-US" sz="2800" dirty="0"/>
              <a:t>(</a:t>
            </a:r>
            <a:r>
              <a:rPr lang="en-US" sz="2800" dirty="0" smtClean="0"/>
              <a:t>texts) in combination with linguistic</a:t>
            </a:r>
            <a:r>
              <a:rPr lang="en-US" sz="2800" dirty="0"/>
              <a:t>, paralinguistic and </a:t>
            </a:r>
            <a:r>
              <a:rPr lang="en-US" sz="2800" dirty="0" err="1"/>
              <a:t>extralinguistic</a:t>
            </a:r>
            <a:r>
              <a:rPr lang="en-US" sz="2800" dirty="0"/>
              <a:t> factors. In the potential dimension, discourse is a semiotic space that includes verbal and nonverbal signs focused on serving this communicative sphere, as well as a thesaurus of precedent statements and texts. The potential dimension of discourse also includes an idea of typical models of speech behavior and a set of speech actions and genres specific to this type of communication (E. I. </a:t>
            </a:r>
            <a:r>
              <a:rPr lang="en-US" sz="2800" dirty="0" err="1"/>
              <a:t>Sheigal</a:t>
            </a:r>
            <a:r>
              <a:rPr lang="en-US" sz="2800" dirty="0" smtClean="0"/>
              <a:t>)</a:t>
            </a:r>
          </a:p>
          <a:p>
            <a:pPr indent="34290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Put 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efinition in a formula</a:t>
            </a:r>
          </a:p>
          <a:p>
            <a:pPr indent="342900" algn="ctr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Discourse = 1 + 2+ 3 …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en-US" b="1" dirty="0" err="1"/>
              <a:t>Zellig</a:t>
            </a:r>
            <a:r>
              <a:rPr lang="en-US" b="1" dirty="0"/>
              <a:t> </a:t>
            </a:r>
            <a:r>
              <a:rPr lang="en-US" b="1" dirty="0" smtClean="0"/>
              <a:t>Harris </a:t>
            </a:r>
            <a:r>
              <a:rPr lang="ru-RU" b="1" dirty="0" smtClean="0"/>
              <a:t>(1902–1992)</a:t>
            </a:r>
          </a:p>
          <a:p>
            <a:pPr>
              <a:buNone/>
            </a:pP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Discourse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is a sequence of sentences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pronounced or written by one person (or more people) in a particular situation (</a:t>
            </a:r>
            <a:r>
              <a:rPr lang="en-US" sz="2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1952,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“Discourse Analysis”).</a:t>
            </a:r>
            <a:endParaRPr lang="ru-RU" sz="25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492896"/>
            <a:ext cx="3143272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en-US" b="1" dirty="0" err="1"/>
              <a:t>Émile</a:t>
            </a:r>
            <a:r>
              <a:rPr lang="en-US" b="1" dirty="0"/>
              <a:t> </a:t>
            </a:r>
            <a:r>
              <a:rPr lang="en-US" b="1" dirty="0" err="1" smtClean="0"/>
              <a:t>Benveniste</a:t>
            </a:r>
            <a:r>
              <a:rPr lang="ru-RU" b="1" dirty="0" smtClean="0"/>
              <a:t> (1902–1976)</a:t>
            </a:r>
          </a:p>
          <a:p>
            <a:pPr algn="just">
              <a:buNone/>
            </a:pPr>
            <a:r>
              <a:rPr lang="en-US" b="1" i="1" dirty="0" smtClean="0"/>
              <a:t>Discourse </a:t>
            </a:r>
            <a:r>
              <a:rPr lang="en-US" dirty="0" smtClean="0"/>
              <a:t>is</a:t>
            </a:r>
            <a:r>
              <a:rPr lang="ru-RU" dirty="0" smtClean="0"/>
              <a:t> </a:t>
            </a:r>
            <a:r>
              <a:rPr lang="en-US" i="1" dirty="0" smtClean="0"/>
              <a:t>speech belonging to the speaker</a:t>
            </a:r>
            <a:endParaRPr lang="ru-RU" i="1" dirty="0" smtClean="0"/>
          </a:p>
          <a:p>
            <a:pPr algn="just">
              <a:buNone/>
            </a:pPr>
            <a:r>
              <a:rPr lang="en-US" i="1" dirty="0"/>
              <a:t>a</a:t>
            </a:r>
            <a:r>
              <a:rPr lang="en-US" i="1" dirty="0" smtClean="0"/>
              <a:t>nd is opposed to the objective narration </a:t>
            </a:r>
            <a:r>
              <a:rPr lang="ru-RU" i="1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recit</a:t>
            </a:r>
            <a:r>
              <a:rPr lang="en-US" i="1" dirty="0" smtClean="0">
                <a:solidFill>
                  <a:srgbClr val="FF0000"/>
                </a:solidFill>
              </a:rPr>
              <a:t>”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  <a:r>
              <a:rPr lang="en-US" i="1" dirty="0" smtClean="0"/>
              <a:t>.</a:t>
            </a:r>
            <a:endParaRPr lang="ru-RU" i="1" dirty="0"/>
          </a:p>
        </p:txBody>
      </p:sp>
      <p:pic>
        <p:nvPicPr>
          <p:cNvPr id="5" name="Содержимое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3116"/>
            <a:ext cx="3000396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Ferdinand </a:t>
            </a:r>
            <a:r>
              <a:rPr lang="en-US" dirty="0"/>
              <a:t>de </a:t>
            </a:r>
            <a:r>
              <a:rPr lang="en-US" dirty="0" smtClean="0"/>
              <a:t>Saussure (1857–1913)</a:t>
            </a:r>
            <a:endParaRPr lang="ru-RU" dirty="0"/>
          </a:p>
        </p:txBody>
      </p:sp>
      <p:pic>
        <p:nvPicPr>
          <p:cNvPr id="4" name="Picture 2" descr="https://cdn.britannica.com/58/66558-050-99C26479/Ferdinand-de-Saussure-1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19" y="1600200"/>
            <a:ext cx="34623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</a:rPr>
              <a:t>Discourse and related phenomena 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</a:t>
            </a:r>
            <a:r>
              <a:rPr lang="en-US" dirty="0"/>
              <a:t>you know, the </a:t>
            </a:r>
            <a:r>
              <a:rPr lang="en-US" dirty="0" smtClean="0"/>
              <a:t>term of </a:t>
            </a:r>
            <a:r>
              <a:rPr lang="en-US" dirty="0"/>
              <a:t>discourse is defined through the </a:t>
            </a:r>
            <a:r>
              <a:rPr lang="en-US" dirty="0" smtClean="0"/>
              <a:t>other terms: </a:t>
            </a:r>
            <a:r>
              <a:rPr lang="en-US" i="1" dirty="0" smtClean="0"/>
              <a:t>text</a:t>
            </a:r>
            <a:r>
              <a:rPr lang="en-US" i="1" dirty="0"/>
              <a:t>, speech, language, and communication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Let’s see what they mean in linguistics.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b="1" dirty="0" smtClean="0"/>
              <a:t>Discourse vs. Text</a:t>
            </a:r>
          </a:p>
          <a:p>
            <a:pPr>
              <a:buNone/>
            </a:pPr>
            <a:r>
              <a:rPr lang="en-US" dirty="0"/>
              <a:t>If we summarize the basic definitions of the concept of "</a:t>
            </a:r>
            <a:r>
              <a:rPr lang="en-US" b="1" dirty="0"/>
              <a:t>text</a:t>
            </a:r>
            <a:r>
              <a:rPr lang="en-US" dirty="0"/>
              <a:t>", we can say that the </a:t>
            </a:r>
            <a:r>
              <a:rPr lang="en-US" i="1" dirty="0"/>
              <a:t>text is the result of communicative activity, its material embodiment (written or pronounced). 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/>
              <a:t>text is a product of the speech-making process </a:t>
            </a:r>
            <a:r>
              <a:rPr lang="en-US" dirty="0" smtClean="0"/>
              <a:t>(so, a </a:t>
            </a:r>
            <a:r>
              <a:rPr lang="en-US" dirty="0"/>
              <a:t>text is a product of discourse).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en-US" b="1" dirty="0" smtClean="0"/>
              <a:t>Discourse vs. speech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The </a:t>
            </a:r>
            <a:r>
              <a:rPr lang="en-US" dirty="0" smtClean="0"/>
              <a:t>term “</a:t>
            </a:r>
            <a:r>
              <a:rPr lang="en-US" b="1" dirty="0" smtClean="0"/>
              <a:t>speech”</a:t>
            </a:r>
            <a:r>
              <a:rPr lang="en-US" dirty="0" smtClean="0"/>
              <a:t> </a:t>
            </a:r>
            <a:r>
              <a:rPr lang="en-US" dirty="0"/>
              <a:t>can be defined as the process of speaking </a:t>
            </a:r>
            <a:r>
              <a:rPr lang="en-US" dirty="0" smtClean="0"/>
              <a:t>and </a:t>
            </a:r>
            <a:r>
              <a:rPr lang="en-US" dirty="0"/>
              <a:t>has a sound form or written form </a:t>
            </a:r>
            <a:r>
              <a:rPr lang="en-US" dirty="0" smtClean="0"/>
              <a:t>(so, speech </a:t>
            </a:r>
            <a:r>
              <a:rPr lang="en-US" dirty="0"/>
              <a:t>is the process of actualization of discourse).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5000" dirty="0" smtClean="0"/>
          </a:p>
          <a:p>
            <a:pPr algn="ctr">
              <a:buNone/>
            </a:pPr>
            <a:r>
              <a:rPr lang="en-US" sz="5000" b="1" dirty="0" smtClean="0"/>
              <a:t>Discourse vs. Language</a:t>
            </a:r>
            <a:endParaRPr lang="ru-RU" sz="5000" b="1" dirty="0" smtClean="0"/>
          </a:p>
          <a:p>
            <a:pPr marL="0" indent="0">
              <a:buNone/>
            </a:pPr>
            <a:r>
              <a:rPr lang="en-US" sz="5400" b="1" dirty="0"/>
              <a:t>Language</a:t>
            </a:r>
            <a:r>
              <a:rPr lang="en-US" sz="5400" dirty="0"/>
              <a:t> is </a:t>
            </a:r>
            <a:r>
              <a:rPr lang="en-US" sz="5400" dirty="0" smtClean="0"/>
              <a:t>a </a:t>
            </a:r>
            <a:r>
              <a:rPr lang="en-US" sz="5400" dirty="0"/>
              <a:t>system of signs </a:t>
            </a:r>
            <a:r>
              <a:rPr lang="en-US" sz="5400" dirty="0" smtClean="0"/>
              <a:t>(symbols) which was not deliberately created and which is used </a:t>
            </a:r>
            <a:r>
              <a:rPr lang="en-US" sz="5400" dirty="0"/>
              <a:t>for communication </a:t>
            </a:r>
            <a:r>
              <a:rPr lang="en-US" sz="5400" dirty="0" smtClean="0"/>
              <a:t>between </a:t>
            </a:r>
            <a:r>
              <a:rPr lang="en-US" sz="5400" dirty="0"/>
              <a:t>people, </a:t>
            </a:r>
            <a:r>
              <a:rPr lang="en-US" sz="5400" dirty="0" smtClean="0"/>
              <a:t>for understanding reality </a:t>
            </a:r>
            <a:r>
              <a:rPr lang="en-US" sz="5400" dirty="0"/>
              <a:t>and </a:t>
            </a:r>
            <a:r>
              <a:rPr lang="en-US" sz="5400" dirty="0" smtClean="0"/>
              <a:t>storing knowledge</a:t>
            </a:r>
            <a:r>
              <a:rPr lang="en-US" sz="5400" dirty="0"/>
              <a:t>, </a:t>
            </a:r>
            <a:r>
              <a:rPr lang="en-US" sz="5400" dirty="0" smtClean="0"/>
              <a:t>etc. (so, a language </a:t>
            </a:r>
            <a:r>
              <a:rPr lang="en-US" sz="5400" dirty="0"/>
              <a:t>is a means/tool for creating discourse).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Questions to </a:t>
            </a:r>
            <a:r>
              <a:rPr lang="en-US" b="1" i="1" dirty="0" smtClean="0">
                <a:solidFill>
                  <a:srgbClr val="FF0000"/>
                </a:solidFill>
              </a:rPr>
              <a:t>discuss</a:t>
            </a:r>
          </a:p>
          <a:p>
            <a:pPr marL="0" indent="0" algn="ctr"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1. Linguistic definitions of discourse. Components of discourse</a:t>
            </a:r>
            <a:r>
              <a:rPr lang="en-US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Discourse and related concepts.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in this </a:t>
            </a:r>
            <a:r>
              <a:rPr lang="en-US" dirty="0" smtClean="0"/>
              <a:t>respect, </a:t>
            </a:r>
            <a:r>
              <a:rPr lang="en-US" dirty="0"/>
              <a:t>the discourse is not confined to any of these concepts, but only includes them as its structural components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00042"/>
            <a:ext cx="8462174" cy="56261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sz="5700" b="1" dirty="0" smtClean="0"/>
              <a:t>Discourse vs. communication</a:t>
            </a:r>
            <a:endParaRPr lang="ru-RU" sz="5700" b="1" dirty="0" smtClean="0"/>
          </a:p>
          <a:p>
            <a:pPr marL="0" indent="457200" algn="just">
              <a:buNone/>
            </a:pPr>
            <a:r>
              <a:rPr lang="en-US" sz="5400" dirty="0"/>
              <a:t>So, the concept of discourse is very close to the concept of communication.</a:t>
            </a:r>
            <a:endParaRPr lang="ru-RU" sz="5400" dirty="0"/>
          </a:p>
          <a:p>
            <a:pPr marL="0" indent="457200" algn="just">
              <a:buNone/>
            </a:pPr>
            <a:r>
              <a:rPr lang="en-US" sz="5400" b="1" dirty="0"/>
              <a:t>Communication</a:t>
            </a:r>
            <a:r>
              <a:rPr lang="en-US" sz="5400" dirty="0"/>
              <a:t> </a:t>
            </a:r>
            <a:r>
              <a:rPr lang="en-US" sz="5400" dirty="0" smtClean="0"/>
              <a:t>is </a:t>
            </a:r>
            <a:r>
              <a:rPr lang="en-US" sz="5400" dirty="0"/>
              <a:t>verbal and para-verbal interaction between people, one of the purposes of which is exchange of information.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>
              <a:buNone/>
            </a:pPr>
            <a:r>
              <a:rPr lang="en-US" b="1" dirty="0"/>
              <a:t>Conclusion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1) there is no generally accepted definition of the term “discourse”,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2) discourse is a complex communicative phenomenon that includes a number of linguistic and </a:t>
            </a:r>
            <a:r>
              <a:rPr lang="en-US" dirty="0" err="1"/>
              <a:t>extralinguistic</a:t>
            </a:r>
            <a:r>
              <a:rPr lang="en-US" dirty="0"/>
              <a:t> components.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Ex. 1. </a:t>
            </a:r>
            <a:r>
              <a:rPr lang="en-US" b="1" i="1" dirty="0"/>
              <a:t>Fill in the gaps with the following words:</a:t>
            </a:r>
            <a:r>
              <a:rPr lang="en-US" b="1" dirty="0"/>
              <a:t> </a:t>
            </a:r>
            <a:r>
              <a:rPr lang="en-US" b="1" i="1" u="sng" dirty="0"/>
              <a:t>construct, sentence, utterance, limited, recipient, </a:t>
            </a:r>
            <a:r>
              <a:rPr lang="en-US" b="1" i="1" u="sng" dirty="0" smtClean="0"/>
              <a:t>language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 err="1" smtClean="0"/>
              <a:t>Patrik</a:t>
            </a:r>
            <a:r>
              <a:rPr lang="en-US" dirty="0" smtClean="0"/>
              <a:t> </a:t>
            </a:r>
            <a:r>
              <a:rPr lang="en-US" dirty="0" err="1"/>
              <a:t>Serio</a:t>
            </a:r>
            <a:r>
              <a:rPr lang="en-US" dirty="0"/>
              <a:t> defines discourse as: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- an equivalent to the word “speech, i.e. a particular  …;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- a unit which is more than just … 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- the influence of the utterance on the … 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- units of the …, their speech representation;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- socially and ideologically … type of utterance, for example cookery discourse or academic discourse;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- theoretical…, used for exploring conditions of text production.</a:t>
            </a:r>
            <a:endParaRPr lang="ru-RU" dirty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Ex. 2. Who </a:t>
            </a:r>
            <a:r>
              <a:rPr lang="en-US" b="1" dirty="0"/>
              <a:t>is the author of the following definitions of discourse? 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Zellig</a:t>
            </a:r>
            <a:r>
              <a:rPr lang="en-US" b="1" dirty="0" smtClean="0"/>
              <a:t> </a:t>
            </a:r>
            <a:r>
              <a:rPr lang="en-US" b="1" dirty="0"/>
              <a:t>Harris 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Teun</a:t>
            </a:r>
            <a:r>
              <a:rPr lang="en-US" b="1" dirty="0" smtClean="0"/>
              <a:t> </a:t>
            </a:r>
            <a:r>
              <a:rPr lang="en-US" b="1" dirty="0"/>
              <a:t>van </a:t>
            </a:r>
            <a:r>
              <a:rPr lang="en-US" b="1" dirty="0" err="1"/>
              <a:t>Dijk</a:t>
            </a:r>
            <a:r>
              <a:rPr lang="en-US" b="1" dirty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E</a:t>
            </a:r>
            <a:r>
              <a:rPr lang="en-US" b="1" dirty="0"/>
              <a:t>. </a:t>
            </a:r>
            <a:r>
              <a:rPr lang="en-US" b="1" dirty="0" err="1"/>
              <a:t>Benveniste</a:t>
            </a:r>
            <a:r>
              <a:rPr lang="en-US" b="1" dirty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F</a:t>
            </a:r>
            <a:r>
              <a:rPr lang="en-US" b="1" dirty="0"/>
              <a:t>. de Saussure </a:t>
            </a:r>
            <a:endParaRPr lang="en-US" b="1" dirty="0" smtClean="0"/>
          </a:p>
          <a:p>
            <a:pPr>
              <a:buNone/>
            </a:pPr>
            <a:r>
              <a:rPr lang="en-US" i="1" dirty="0" smtClean="0"/>
              <a:t>A </a:t>
            </a:r>
            <a:r>
              <a:rPr lang="en-US" i="1" dirty="0"/>
              <a:t>discourse is a sequence of sentences spoken or written by one </a:t>
            </a:r>
            <a:r>
              <a:rPr lang="en-US" i="1" dirty="0" smtClean="0"/>
              <a:t>person (or more people) </a:t>
            </a:r>
            <a:r>
              <a:rPr lang="en-US" i="1" dirty="0"/>
              <a:t>in a particular </a:t>
            </a:r>
            <a:r>
              <a:rPr lang="en-US" i="1" dirty="0" smtClean="0"/>
              <a:t>situation.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Who is the author of the following definitions of discourse? </a:t>
            </a:r>
          </a:p>
          <a:p>
            <a:pPr>
              <a:buNone/>
            </a:pPr>
            <a:r>
              <a:rPr lang="en-US" b="1" dirty="0" err="1"/>
              <a:t>Zellig</a:t>
            </a:r>
            <a:r>
              <a:rPr lang="en-US" b="1" dirty="0"/>
              <a:t> Harris </a:t>
            </a:r>
          </a:p>
          <a:p>
            <a:pPr>
              <a:buNone/>
            </a:pPr>
            <a:r>
              <a:rPr lang="en-US" b="1" dirty="0" err="1"/>
              <a:t>Teun</a:t>
            </a:r>
            <a:r>
              <a:rPr lang="en-US" b="1" dirty="0"/>
              <a:t> van </a:t>
            </a:r>
            <a:r>
              <a:rPr lang="en-US" b="1" dirty="0" err="1"/>
              <a:t>Dijk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E. </a:t>
            </a:r>
            <a:r>
              <a:rPr lang="en-US" b="1" dirty="0" err="1"/>
              <a:t>Benveniste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F. de Saussure </a:t>
            </a:r>
          </a:p>
          <a:p>
            <a:pPr>
              <a:buNone/>
            </a:pPr>
            <a:r>
              <a:rPr lang="en-US" i="1" dirty="0"/>
              <a:t>Discourse is speech belonging to the speaker</a:t>
            </a:r>
          </a:p>
          <a:p>
            <a:pPr>
              <a:buNone/>
            </a:pPr>
            <a:r>
              <a:rPr lang="en-US" i="1" dirty="0"/>
              <a:t>and is opposed to the objective narration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Who is the author of the following definitions of discourse? </a:t>
            </a:r>
          </a:p>
          <a:p>
            <a:pPr>
              <a:buNone/>
            </a:pPr>
            <a:r>
              <a:rPr lang="en-US" b="1" dirty="0" err="1"/>
              <a:t>Zellig</a:t>
            </a:r>
            <a:r>
              <a:rPr lang="en-US" b="1" dirty="0"/>
              <a:t> Harris </a:t>
            </a:r>
          </a:p>
          <a:p>
            <a:pPr>
              <a:buNone/>
            </a:pPr>
            <a:r>
              <a:rPr lang="en-US" b="1" dirty="0" err="1"/>
              <a:t>Teun</a:t>
            </a:r>
            <a:r>
              <a:rPr lang="en-US" b="1" dirty="0"/>
              <a:t> van </a:t>
            </a:r>
            <a:r>
              <a:rPr lang="en-US" b="1" dirty="0" err="1"/>
              <a:t>Dijk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E. </a:t>
            </a:r>
            <a:r>
              <a:rPr lang="en-US" b="1" dirty="0" err="1"/>
              <a:t>Benveniste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F. de Saussure </a:t>
            </a:r>
          </a:p>
          <a:p>
            <a:pPr>
              <a:buNone/>
            </a:pPr>
            <a:r>
              <a:rPr lang="en-US" i="1" dirty="0" smtClean="0"/>
              <a:t>Discourse </a:t>
            </a:r>
            <a:r>
              <a:rPr lang="en-US" i="1" dirty="0"/>
              <a:t>is a language in its constant motion, absorbing a variety of historic periods, individual and social characteristics of both a speaker and the communicative situation in which communication </a:t>
            </a:r>
            <a:r>
              <a:rPr lang="en-US" i="1" dirty="0" smtClean="0"/>
              <a:t>occurs.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677703"/>
              </p:ext>
            </p:extLst>
          </p:nvPr>
        </p:nvGraphicFramePr>
        <p:xfrm>
          <a:off x="457200" y="285750"/>
          <a:ext cx="8229600" cy="657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572250">
                <a:tc>
                  <a:txBody>
                    <a:bodyPr/>
                    <a:lstStyle/>
                    <a:p>
                      <a:r>
                        <a:rPr lang="en-US" sz="27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Ex. 3. Match the columns.</a:t>
                      </a:r>
                    </a:p>
                    <a:p>
                      <a:endParaRPr lang="en-US" sz="27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7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 Text</a:t>
                      </a:r>
                      <a:endParaRPr lang="ru-RU" sz="27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7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Speech</a:t>
                      </a:r>
                      <a:endParaRPr lang="ru-RU" sz="27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7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Language </a:t>
                      </a:r>
                      <a:endParaRPr lang="ru-RU" sz="27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7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Functional style </a:t>
                      </a:r>
                      <a:endParaRPr lang="ru-RU" sz="27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7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Communicative event</a:t>
                      </a:r>
                      <a:endParaRPr lang="ru-RU" sz="27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a sublanguage used in a particular field of communication;</a:t>
                      </a:r>
                      <a:endParaRPr lang="ru-RU" sz="2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the form of organization of communication and practical;</a:t>
                      </a:r>
                      <a:endParaRPr lang="ru-RU" sz="2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a material product of the speech-making process;</a:t>
                      </a:r>
                      <a:endParaRPr lang="ru-RU" sz="2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the process of speaking, articulating thoughts;</a:t>
                      </a:r>
                      <a:endParaRPr lang="ru-RU" sz="2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 A system of symbols for communication of people, the knowledge of reality, and the storage of knowledge.</a:t>
                      </a:r>
                      <a:endParaRPr lang="ru-RU" sz="2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 smtClean="0"/>
              <a:t>Ex</a:t>
            </a:r>
            <a:r>
              <a:rPr lang="en-US" b="1" i="1" dirty="0"/>
              <a:t>. </a:t>
            </a:r>
            <a:r>
              <a:rPr lang="en-US" b="1" i="1" dirty="0" smtClean="0"/>
              <a:t>4. </a:t>
            </a:r>
            <a:r>
              <a:rPr lang="en-US" b="1" i="1" dirty="0"/>
              <a:t>Say what a discourse is (on the basis of the formula below):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Discourse = speech + language + text + </a:t>
            </a:r>
            <a:r>
              <a:rPr lang="en-US" dirty="0" err="1"/>
              <a:t>extralinguistic</a:t>
            </a:r>
            <a:r>
              <a:rPr lang="en-US" dirty="0"/>
              <a:t> context.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EX</a:t>
            </a:r>
            <a:r>
              <a:rPr lang="ru-RU" b="1" i="1" dirty="0" smtClean="0"/>
              <a:t>. </a:t>
            </a:r>
            <a:r>
              <a:rPr lang="en-US" b="1" i="1" dirty="0"/>
              <a:t>5</a:t>
            </a:r>
            <a:r>
              <a:rPr lang="ru-RU" b="1" i="1" dirty="0" smtClean="0"/>
              <a:t>. </a:t>
            </a:r>
            <a:r>
              <a:rPr lang="en-US" b="1" i="1" dirty="0"/>
              <a:t>Compare the following definitions (Say what they have in common. Say in what way are they different).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1. G. A. </a:t>
            </a:r>
            <a:r>
              <a:rPr lang="en-US" dirty="0" err="1"/>
              <a:t>Orlov</a:t>
            </a:r>
            <a:r>
              <a:rPr lang="en-US" dirty="0"/>
              <a:t> examines the discourse as a natural speech, materialized in the form of oral or written speech acts, relatively complete in meaning and structure, the length of which is potentially variable: from syntagmatic (short story, conversations, descriptions, instructions, lectures, etc.)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2. Discourse is the line of intersection of the language and reality, vocabulary and experience (M. Foucault 1996).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3. Discourse is a text in terms of its context or communicative space (T. van </a:t>
            </a:r>
            <a:r>
              <a:rPr lang="en-US" dirty="0" err="1"/>
              <a:t>Dijk</a:t>
            </a:r>
            <a:r>
              <a:rPr lang="en-US" dirty="0"/>
              <a:t>, 1997).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4. Discourse is a verbalized speech-thinking activity, understood as a combination of process and outcome, with its own linguistic and </a:t>
            </a:r>
            <a:r>
              <a:rPr lang="en-US" dirty="0" err="1"/>
              <a:t>extralinguistic</a:t>
            </a:r>
            <a:r>
              <a:rPr lang="en-US" dirty="0"/>
              <a:t> plan (Red 2001).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5. Discourse is a coherent text produced in speech, but understood as </a:t>
            </a:r>
            <a:r>
              <a:rPr lang="en-US"/>
              <a:t>an </a:t>
            </a:r>
            <a:r>
              <a:rPr lang="en-US" smtClean="0"/>
              <a:t>event</a:t>
            </a:r>
            <a:r>
              <a:rPr lang="en-US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7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Question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 smtClean="0"/>
          </a:p>
          <a:p>
            <a:pPr algn="ctr">
              <a:buNone/>
            </a:pPr>
            <a:r>
              <a:rPr lang="en-US" sz="8800" dirty="0"/>
              <a:t>Linguistic definitions of discourse. Components of discourse</a:t>
            </a:r>
            <a:endParaRPr lang="en-US" sz="9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317" y="428625"/>
            <a:ext cx="7175366" cy="5697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23029"/>
            <a:ext cx="8229600" cy="5037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668" y="571500"/>
            <a:ext cx="5554663" cy="555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056" y="500063"/>
            <a:ext cx="7735888" cy="562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270" y="357188"/>
            <a:ext cx="6263459" cy="576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107907-1E00-4712-AE8F-B373821F2268}"/>
</file>

<file path=customXml/itemProps2.xml><?xml version="1.0" encoding="utf-8"?>
<ds:datastoreItem xmlns:ds="http://schemas.openxmlformats.org/officeDocument/2006/customXml" ds:itemID="{91D8CE5B-A773-4FA2-B0FA-CF444A651C28}"/>
</file>

<file path=customXml/itemProps3.xml><?xml version="1.0" encoding="utf-8"?>
<ds:datastoreItem xmlns:ds="http://schemas.openxmlformats.org/officeDocument/2006/customXml" ds:itemID="{D98CB17B-2385-4A10-A413-7BC87991600E}"/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1569</Words>
  <Application>Microsoft Office PowerPoint</Application>
  <PresentationFormat>Экран (4:3)</PresentationFormat>
  <Paragraphs>147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Types of extralinguistic context </vt:lpstr>
      <vt:lpstr>Презентация PowerPoint</vt:lpstr>
      <vt:lpstr>Презентация PowerPoint</vt:lpstr>
      <vt:lpstr>Презентация PowerPoint</vt:lpstr>
      <vt:lpstr>Презентация PowerPoint</vt:lpstr>
      <vt:lpstr>Ferdinand de Saussure (1857–1913)</vt:lpstr>
      <vt:lpstr>Question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</cp:lastModifiedBy>
  <cp:revision>56</cp:revision>
  <dcterms:created xsi:type="dcterms:W3CDTF">2019-09-01T08:37:24Z</dcterms:created>
  <dcterms:modified xsi:type="dcterms:W3CDTF">2022-02-13T19:05:15Z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