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57.xml" ContentType="application/vnd.openxmlformats-officedocument.presentationml.slide+xml"/>
  <Override PartName="/ppt/slides/slide56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0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7.xml" ContentType="application/vnd.openxmlformats-officedocument.presentationml.slide+xml"/>
  <Override PartName="/ppt/slides/slide66.xml" ContentType="application/vnd.openxmlformats-officedocument.presentationml.slide+xml"/>
  <Override PartName="/ppt/slides/slide65.xml" ContentType="application/vnd.openxmlformats-officedocument.presentationml.slide+xml"/>
  <Override PartName="/ppt/slides/slide64.xml" ContentType="application/vnd.openxmlformats-officedocument.presentationml.slide+xml"/>
  <Override PartName="/ppt/slides/slide63.xml" ContentType="application/vnd.openxmlformats-officedocument.presentationml.slide+xml"/>
  <Override PartName="/ppt/slides/slide62.xml" ContentType="application/vnd.openxmlformats-officedocument.presentationml.slide+xml"/>
  <Override PartName="/ppt/slides/slide61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27.xml" ContentType="application/vnd.openxmlformats-officedocument.presentationml.slide+xml"/>
  <Override PartName="/ppt/slides/slide68.xml" ContentType="application/vnd.openxmlformats-officedocument.presentationml.slide+xml"/>
  <Override PartName="/ppt/slides/slide70.xml" ContentType="application/vnd.openxmlformats-officedocument.presentationml.slide+xml"/>
  <Override PartName="/ppt/slides/slide69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7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366" r:id="rId2"/>
    <p:sldId id="367" r:id="rId3"/>
    <p:sldId id="348" r:id="rId4"/>
    <p:sldId id="349" r:id="rId5"/>
    <p:sldId id="352" r:id="rId6"/>
    <p:sldId id="355" r:id="rId7"/>
    <p:sldId id="274" r:id="rId8"/>
    <p:sldId id="275" r:id="rId9"/>
    <p:sldId id="276" r:id="rId10"/>
    <p:sldId id="277" r:id="rId11"/>
    <p:sldId id="339" r:id="rId12"/>
    <p:sldId id="353" r:id="rId13"/>
    <p:sldId id="278" r:id="rId14"/>
    <p:sldId id="333" r:id="rId15"/>
    <p:sldId id="279" r:id="rId16"/>
    <p:sldId id="280" r:id="rId17"/>
    <p:sldId id="330" r:id="rId18"/>
    <p:sldId id="332" r:id="rId19"/>
    <p:sldId id="331" r:id="rId20"/>
    <p:sldId id="282" r:id="rId21"/>
    <p:sldId id="305" r:id="rId22"/>
    <p:sldId id="283" r:id="rId23"/>
    <p:sldId id="354" r:id="rId24"/>
    <p:sldId id="284" r:id="rId25"/>
    <p:sldId id="285" r:id="rId26"/>
    <p:sldId id="286" r:id="rId27"/>
    <p:sldId id="342" r:id="rId28"/>
    <p:sldId id="344" r:id="rId29"/>
    <p:sldId id="343" r:id="rId30"/>
    <p:sldId id="340" r:id="rId31"/>
    <p:sldId id="281" r:id="rId32"/>
    <p:sldId id="287" r:id="rId33"/>
    <p:sldId id="288" r:id="rId34"/>
    <p:sldId id="289" r:id="rId35"/>
    <p:sldId id="290" r:id="rId36"/>
    <p:sldId id="291" r:id="rId37"/>
    <p:sldId id="306" r:id="rId38"/>
    <p:sldId id="357" r:id="rId39"/>
    <p:sldId id="307" r:id="rId40"/>
    <p:sldId id="358" r:id="rId41"/>
    <p:sldId id="257" r:id="rId42"/>
    <p:sldId id="308" r:id="rId43"/>
    <p:sldId id="360" r:id="rId44"/>
    <p:sldId id="359" r:id="rId45"/>
    <p:sldId id="309" r:id="rId46"/>
    <p:sldId id="313" r:id="rId47"/>
    <p:sldId id="311" r:id="rId48"/>
    <p:sldId id="312" r:id="rId49"/>
    <p:sldId id="361" r:id="rId50"/>
    <p:sldId id="341" r:id="rId51"/>
    <p:sldId id="319" r:id="rId52"/>
    <p:sldId id="314" r:id="rId53"/>
    <p:sldId id="318" r:id="rId54"/>
    <p:sldId id="260" r:id="rId55"/>
    <p:sldId id="261" r:id="rId56"/>
    <p:sldId id="262" r:id="rId57"/>
    <p:sldId id="325" r:id="rId58"/>
    <p:sldId id="326" r:id="rId59"/>
    <p:sldId id="327" r:id="rId60"/>
    <p:sldId id="328" r:id="rId61"/>
    <p:sldId id="329" r:id="rId62"/>
    <p:sldId id="263" r:id="rId63"/>
    <p:sldId id="264" r:id="rId64"/>
    <p:sldId id="265" r:id="rId65"/>
    <p:sldId id="266" r:id="rId66"/>
    <p:sldId id="267" r:id="rId67"/>
    <p:sldId id="295" r:id="rId68"/>
    <p:sldId id="322" r:id="rId69"/>
    <p:sldId id="268" r:id="rId70"/>
    <p:sldId id="323" r:id="rId71"/>
    <p:sldId id="324" r:id="rId7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5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39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39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43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handoutMaster" Target="handoutMasters/handoutMaster1.xml"/><Relationship Id="rId79" Type="http://schemas.openxmlformats.org/officeDocument/2006/relationships/customXml" Target="../customXml/item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8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E7C77-7322-45E7-9034-15D49EE9C8A3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E1111-A5BC-46BF-8948-A9EC636D93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910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15827-648E-4366-A254-47B5487EFE93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F5431-2277-4281-BDEC-0F74D81F2A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58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5431-2277-4281-BDEC-0F74D81F2A19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03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8018-66D0-42C1-BBA0-EA3D281E2A5A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B7E7-CBD8-4A23-B4E2-699572682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7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8018-66D0-42C1-BBA0-EA3D281E2A5A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B7E7-CBD8-4A23-B4E2-699572682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25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8018-66D0-42C1-BBA0-EA3D281E2A5A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B7E7-CBD8-4A23-B4E2-699572682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16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8018-66D0-42C1-BBA0-EA3D281E2A5A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B7E7-CBD8-4A23-B4E2-699572682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83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8018-66D0-42C1-BBA0-EA3D281E2A5A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B7E7-CBD8-4A23-B4E2-699572682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40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8018-66D0-42C1-BBA0-EA3D281E2A5A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B7E7-CBD8-4A23-B4E2-699572682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44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8018-66D0-42C1-BBA0-EA3D281E2A5A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B7E7-CBD8-4A23-B4E2-699572682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24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8018-66D0-42C1-BBA0-EA3D281E2A5A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B7E7-CBD8-4A23-B4E2-699572682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78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8018-66D0-42C1-BBA0-EA3D281E2A5A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B7E7-CBD8-4A23-B4E2-699572682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65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8018-66D0-42C1-BBA0-EA3D281E2A5A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B7E7-CBD8-4A23-B4E2-699572682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42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8018-66D0-42C1-BBA0-EA3D281E2A5A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B7E7-CBD8-4A23-B4E2-699572682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62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08018-66D0-42C1-BBA0-EA3D281E2A5A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9B7E7-CBD8-4A23-B4E2-699572682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82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универсальная переводческая скоропись (УПС)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ru-RU" dirty="0"/>
              <a:t>Универсальная переводческая скоропись (УПС) </a:t>
            </a:r>
            <a:r>
              <a:rPr lang="ru-RU" i="1" dirty="0"/>
              <a:t>есть фиксирование на бумаге </a:t>
            </a:r>
            <a:r>
              <a:rPr lang="ru-RU" b="1" i="1" u="sng" dirty="0"/>
              <a:t>смысловых опорных пунктов</a:t>
            </a:r>
            <a:r>
              <a:rPr lang="ru-RU" i="1" dirty="0"/>
              <a:t>, выделенных в исходном сообщении для их последующего воспроизведения </a:t>
            </a:r>
          </a:p>
          <a:p>
            <a:pPr marL="514350" indent="-514350">
              <a:buAutoNum type="arabicParenR"/>
            </a:pPr>
            <a:r>
              <a:rPr lang="ru-RU" i="1" dirty="0"/>
              <a:t>система записи </a:t>
            </a:r>
            <a:r>
              <a:rPr lang="ru-RU" b="1" i="1" dirty="0"/>
              <a:t>как вспомогательное средство памяти</a:t>
            </a:r>
            <a:r>
              <a:rPr lang="ru-RU" i="1" dirty="0"/>
              <a:t>, включающая </a:t>
            </a:r>
            <a:r>
              <a:rPr lang="ru-RU" i="1" u="sng" dirty="0"/>
              <a:t>правила отбора и записи информации</a:t>
            </a:r>
            <a:r>
              <a:rPr lang="ru-RU" i="1" dirty="0"/>
              <a:t>, поступающей к переводчику в последовательном переводе.</a:t>
            </a:r>
            <a:endParaRPr lang="ru-RU" dirty="0"/>
          </a:p>
          <a:p>
            <a:pPr lvl="6"/>
            <a:r>
              <a:rPr lang="ru-RU" dirty="0" smtClean="0"/>
              <a:t>Р.К. Миньяр-</a:t>
            </a:r>
            <a:r>
              <a:rPr lang="ru-RU" dirty="0" err="1" smtClean="0"/>
              <a:t>Белоручев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7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СОКРАЩЕННАЯ БУКВЕННАЯ ЗАПИСЬ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5 Записывать </a:t>
            </a:r>
            <a:r>
              <a:rPr lang="ru-RU" dirty="0"/>
              <a:t>слова-определители двумя-тремя буквами. Например:</a:t>
            </a:r>
            <a:r>
              <a:rPr lang="ru-RU" i="1" dirty="0"/>
              <a:t> </a:t>
            </a:r>
            <a:r>
              <a:rPr lang="ru-RU" i="1" u="sng" dirty="0">
                <a:solidFill>
                  <a:schemeClr val="tx1"/>
                </a:solidFill>
              </a:rPr>
              <a:t>хорошая</a:t>
            </a:r>
            <a:r>
              <a:rPr lang="ru-RU" i="1" dirty="0">
                <a:solidFill>
                  <a:schemeClr val="tx1"/>
                </a:solidFill>
              </a:rPr>
              <a:t> погода – </a:t>
            </a:r>
            <a:r>
              <a:rPr lang="ru-RU" i="1" dirty="0" err="1">
                <a:solidFill>
                  <a:schemeClr val="tx1"/>
                </a:solidFill>
              </a:rPr>
              <a:t>хрш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пгда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dirty="0" smtClean="0"/>
              <a:t>6 Применять</a:t>
            </a:r>
            <a:r>
              <a:rPr lang="ru-RU" i="1" dirty="0" smtClean="0"/>
              <a:t> </a:t>
            </a:r>
            <a:r>
              <a:rPr lang="ru-RU" dirty="0"/>
              <a:t>аббревиатуры </a:t>
            </a:r>
            <a:r>
              <a:rPr lang="ru-RU" i="1" dirty="0"/>
              <a:t> </a:t>
            </a:r>
            <a:r>
              <a:rPr lang="ru-RU" dirty="0"/>
              <a:t>для обозначения терминов, названий организаций, стран, национальностей, языков и </a:t>
            </a:r>
            <a:r>
              <a:rPr lang="ru-RU" dirty="0" smtClean="0"/>
              <a:t>т.д. </a:t>
            </a:r>
            <a:r>
              <a:rPr lang="ru-RU" dirty="0"/>
              <a:t>Например: </a:t>
            </a:r>
            <a:r>
              <a:rPr lang="ru-RU" i="1" dirty="0">
                <a:solidFill>
                  <a:schemeClr val="tx1"/>
                </a:solidFill>
              </a:rPr>
              <a:t>ООН, МИД, НАТО.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22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Примеры аббревиации</a:t>
            </a:r>
            <a:endParaRPr lang="en-US" sz="26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r>
              <a:rPr lang="ru-RU" sz="2800" dirty="0">
                <a:solidFill>
                  <a:schemeClr val="tx1"/>
                </a:solidFill>
              </a:rPr>
              <a:t>МР – </a:t>
            </a:r>
            <a:r>
              <a:rPr lang="ru-RU" sz="2800" dirty="0" err="1">
                <a:solidFill>
                  <a:schemeClr val="tx1"/>
                </a:solidFill>
              </a:rPr>
              <a:t>Member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of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Parliament</a:t>
            </a:r>
            <a:r>
              <a:rPr lang="ru-RU" sz="2800" dirty="0">
                <a:solidFill>
                  <a:schemeClr val="tx1"/>
                </a:solidFill>
              </a:rPr>
              <a:t>, депутат, народный избранник, депутат Госдумы, член Британского парламента, конгрессмен США, депутат Сейма Польши, член риксдага Швеции и </a:t>
            </a:r>
            <a:r>
              <a:rPr lang="ru-RU" sz="2800" dirty="0" err="1">
                <a:solidFill>
                  <a:schemeClr val="tx1"/>
                </a:solidFill>
              </a:rPr>
              <a:t>т.д</a:t>
            </a:r>
            <a:endParaRPr lang="ru-RU" sz="2800" dirty="0">
              <a:solidFill>
                <a:schemeClr val="tx1"/>
              </a:solidFill>
            </a:endParaRPr>
          </a:p>
          <a:p>
            <a:pPr fontAlgn="base"/>
            <a:r>
              <a:rPr lang="ru-RU" sz="2800" dirty="0">
                <a:solidFill>
                  <a:schemeClr val="tx1"/>
                </a:solidFill>
              </a:rPr>
              <a:t>РМ – </a:t>
            </a:r>
            <a:r>
              <a:rPr lang="ru-RU" sz="2800" dirty="0" err="1">
                <a:solidFill>
                  <a:schemeClr val="tx1"/>
                </a:solidFill>
              </a:rPr>
              <a:t>Prime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Minister</a:t>
            </a:r>
            <a:r>
              <a:rPr lang="ru-RU" sz="2800" dirty="0">
                <a:solidFill>
                  <a:schemeClr val="tx1"/>
                </a:solidFill>
              </a:rPr>
              <a:t> – премьер-министр, глава исполнительной власти (правительства), председатель правительства (глава кабинета министров), председатель Государственного совета, премьер.</a:t>
            </a:r>
          </a:p>
          <a:p>
            <a:pPr fontAlgn="base"/>
            <a:r>
              <a:rPr lang="ru-RU" sz="2800" dirty="0">
                <a:solidFill>
                  <a:schemeClr val="tx1"/>
                </a:solidFill>
              </a:rPr>
              <a:t>VIP </a:t>
            </a:r>
            <a:r>
              <a:rPr lang="ru-RU" sz="2800" b="1" dirty="0">
                <a:solidFill>
                  <a:schemeClr val="tx1"/>
                </a:solidFill>
              </a:rPr>
              <a:t>– </a:t>
            </a:r>
            <a:r>
              <a:rPr lang="ru-RU" sz="2800" dirty="0" err="1">
                <a:solidFill>
                  <a:schemeClr val="tx1"/>
                </a:solidFill>
              </a:rPr>
              <a:t>Very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Important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Person</a:t>
            </a:r>
            <a:r>
              <a:rPr lang="ru-RU" sz="2800" dirty="0">
                <a:solidFill>
                  <a:schemeClr val="tx1"/>
                </a:solidFill>
              </a:rPr>
              <a:t> –высокопоставленный чиновник, член делегации, важная особа, главный гость, официальное лицо и т.д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3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/>
              <a:t>HQ – </a:t>
            </a:r>
            <a:r>
              <a:rPr lang="ru-RU" dirty="0" err="1"/>
              <a:t>Headquarters</a:t>
            </a:r>
            <a:r>
              <a:rPr lang="ru-RU" dirty="0"/>
              <a:t> – штаб-квартира</a:t>
            </a:r>
            <a:r>
              <a:rPr lang="ru-RU" i="1" dirty="0"/>
              <a:t>, </a:t>
            </a:r>
            <a:r>
              <a:rPr lang="ru-RU" dirty="0"/>
              <a:t>главный офис фирмы, основной объект, центр корпорации и т.д.</a:t>
            </a:r>
          </a:p>
          <a:p>
            <a:pPr fontAlgn="base"/>
            <a:r>
              <a:rPr lang="ru-RU" dirty="0"/>
              <a:t>ЧП – чрезвычайное происшествие, проблема, неприятная ситуация, катастрофа, форс-мажор, стихийное бедствие, частный предприниматель и пр.</a:t>
            </a:r>
          </a:p>
          <a:p>
            <a:pPr fontAlgn="base"/>
            <a:r>
              <a:rPr lang="ru-RU" dirty="0"/>
              <a:t>ВС – вооруженные силы, армия, войска, солдаты и офицеры, военизированные формирования и т.д.</a:t>
            </a:r>
          </a:p>
          <a:p>
            <a:pPr fontAlgn="base"/>
            <a:r>
              <a:rPr lang="ru-RU" dirty="0"/>
              <a:t>G-8  (G-7) – </a:t>
            </a:r>
            <a:r>
              <a:rPr lang="ru-RU" dirty="0" err="1"/>
              <a:t>Group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Eight</a:t>
            </a:r>
            <a:r>
              <a:rPr lang="ru-RU" dirty="0"/>
              <a:t> – наиболее промышленно развитые страны, большая восьмерка, крупнейшие индустриальные страны мира.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5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СОКРАЩЕННАЯ БУКВЕННАЯ ЗАПИСЬ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dirty="0" smtClean="0"/>
              <a:t>7 Отрицание </a:t>
            </a:r>
            <a:r>
              <a:rPr lang="ru-RU" dirty="0"/>
              <a:t>или противоположное значение </a:t>
            </a:r>
            <a:r>
              <a:rPr lang="ru-RU" dirty="0" smtClean="0"/>
              <a:t>слов можно </a:t>
            </a:r>
            <a:r>
              <a:rPr lang="ru-RU" dirty="0"/>
              <a:t>кратко передавать с помощью перечеркивания слова или символа. Например: </a:t>
            </a:r>
            <a:r>
              <a:rPr lang="en-US" i="1" dirty="0">
                <a:solidFill>
                  <a:schemeClr val="tx1"/>
                </a:solidFill>
              </a:rPr>
              <a:t>OK</a:t>
            </a:r>
            <a:r>
              <a:rPr lang="ru-RU" i="1" dirty="0">
                <a:solidFill>
                  <a:schemeClr val="tx1"/>
                </a:solidFill>
              </a:rPr>
              <a:t> – согласие, </a:t>
            </a:r>
            <a:r>
              <a:rPr lang="en-US" i="1" strike="sngStrike" dirty="0">
                <a:solidFill>
                  <a:schemeClr val="tx1"/>
                </a:solidFill>
              </a:rPr>
              <a:t>OK</a:t>
            </a:r>
            <a:r>
              <a:rPr lang="ru-RU" i="1" dirty="0">
                <a:solidFill>
                  <a:schemeClr val="tx1"/>
                </a:solidFill>
              </a:rPr>
              <a:t> – несогласие; </a:t>
            </a:r>
            <a:r>
              <a:rPr lang="en-US" i="1" dirty="0">
                <a:solidFill>
                  <a:schemeClr val="tx1"/>
                </a:solidFill>
              </a:rPr>
              <a:t>I OK</a:t>
            </a:r>
            <a:r>
              <a:rPr lang="ru-RU" i="1" dirty="0">
                <a:solidFill>
                  <a:schemeClr val="tx1"/>
                </a:solidFill>
              </a:rPr>
              <a:t> – я согласен, </a:t>
            </a:r>
            <a:r>
              <a:rPr lang="en-US" i="1" dirty="0">
                <a:solidFill>
                  <a:schemeClr val="tx1"/>
                </a:solidFill>
              </a:rPr>
              <a:t>I </a:t>
            </a:r>
            <a:r>
              <a:rPr lang="en-US" i="1" strike="sngStrike" dirty="0">
                <a:solidFill>
                  <a:schemeClr val="tx1"/>
                </a:solidFill>
              </a:rPr>
              <a:t>OK</a:t>
            </a:r>
            <a:r>
              <a:rPr lang="ru-RU" i="1" dirty="0">
                <a:solidFill>
                  <a:schemeClr val="tx1"/>
                </a:solidFill>
              </a:rPr>
              <a:t> – я не согласен; М – мир, М – война.</a:t>
            </a:r>
            <a:endParaRPr lang="ru-RU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dirty="0" smtClean="0"/>
              <a:t>8 Использовать буквенные сокращения, </a:t>
            </a:r>
          </a:p>
          <a:p>
            <a:pPr marL="0" lv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например </a:t>
            </a:r>
            <a:r>
              <a:rPr lang="ru-RU" i="1" dirty="0">
                <a:solidFill>
                  <a:schemeClr val="tx1"/>
                </a:solidFill>
              </a:rPr>
              <a:t>– н-р, страница – стр., может быть – </a:t>
            </a:r>
            <a:r>
              <a:rPr lang="ru-RU" i="1" dirty="0" err="1">
                <a:solidFill>
                  <a:schemeClr val="tx1"/>
                </a:solidFill>
              </a:rPr>
              <a:t>м.б</a:t>
            </a:r>
            <a:r>
              <a:rPr lang="ru-RU" i="1" dirty="0">
                <a:solidFill>
                  <a:schemeClr val="tx1"/>
                </a:solidFill>
              </a:rPr>
              <a:t>., </a:t>
            </a:r>
            <a:r>
              <a:rPr lang="en-US" i="1" dirty="0">
                <a:solidFill>
                  <a:schemeClr val="tx1"/>
                </a:solidFill>
              </a:rPr>
              <a:t>information</a:t>
            </a:r>
            <a:r>
              <a:rPr lang="ru-RU" i="1" dirty="0">
                <a:solidFill>
                  <a:schemeClr val="tx1"/>
                </a:solidFill>
              </a:rPr>
              <a:t> – </a:t>
            </a:r>
            <a:r>
              <a:rPr lang="en-US" i="1" dirty="0">
                <a:solidFill>
                  <a:schemeClr val="tx1"/>
                </a:solidFill>
              </a:rPr>
              <a:t>info</a:t>
            </a:r>
            <a:r>
              <a:rPr lang="ru-RU" i="1" dirty="0">
                <a:solidFill>
                  <a:schemeClr val="tx1"/>
                </a:solidFill>
              </a:rPr>
              <a:t>, сельскохозяйственный – с/х. </a:t>
            </a:r>
            <a:endParaRPr lang="ru-RU" i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i="1" dirty="0" smtClean="0"/>
              <a:t> </a:t>
            </a:r>
            <a:r>
              <a:rPr lang="ru-RU" dirty="0"/>
              <a:t>В зависимости от содержания текста одно и то же сокращение может обозначать несколько понятий: </a:t>
            </a:r>
            <a:endParaRPr lang="ru-RU" dirty="0" smtClean="0"/>
          </a:p>
          <a:p>
            <a:pPr marL="0" lv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П </a:t>
            </a:r>
            <a:r>
              <a:rPr lang="ru-RU" i="1" dirty="0">
                <a:solidFill>
                  <a:schemeClr val="tx1"/>
                </a:solidFill>
              </a:rPr>
              <a:t>– педагогика, перевод, преподаватель</a:t>
            </a:r>
            <a:r>
              <a:rPr lang="ru-RU" i="1" dirty="0" smtClean="0">
                <a:solidFill>
                  <a:schemeClr val="tx1"/>
                </a:solidFill>
              </a:rPr>
              <a:t>;</a:t>
            </a:r>
          </a:p>
          <a:p>
            <a:pPr marL="0" lv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С – </a:t>
            </a:r>
            <a:r>
              <a:rPr lang="en-US" i="1" dirty="0">
                <a:solidFill>
                  <a:schemeClr val="tx1"/>
                </a:solidFill>
              </a:rPr>
              <a:t>council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commission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cooperation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413608" y="2229840"/>
            <a:ext cx="43204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5381208" y="2188312"/>
            <a:ext cx="432048" cy="251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89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>
                <a:solidFill>
                  <a:srgbClr val="C00000"/>
                </a:solidFill>
              </a:rPr>
              <a:t>Использование кратких или укороченных слов</a:t>
            </a:r>
            <a:r>
              <a:rPr lang="ru-RU" sz="2800" b="1" dirty="0">
                <a:solidFill>
                  <a:srgbClr val="C00000"/>
                </a:solidFill>
              </a:rPr>
              <a:t>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b="1" dirty="0"/>
              <a:t> </a:t>
            </a:r>
            <a:r>
              <a:rPr lang="ru-RU" i="1" dirty="0" err="1" smtClean="0">
                <a:solidFill>
                  <a:schemeClr val="tx1"/>
                </a:solidFill>
              </a:rPr>
              <a:t>pro</a:t>
            </a:r>
            <a:r>
              <a:rPr lang="ru-RU" dirty="0">
                <a:solidFill>
                  <a:schemeClr val="tx1"/>
                </a:solidFill>
              </a:rPr>
              <a:t> → </a:t>
            </a:r>
            <a:r>
              <a:rPr lang="ru-RU" dirty="0" err="1">
                <a:solidFill>
                  <a:schemeClr val="tx1"/>
                </a:solidFill>
              </a:rPr>
              <a:t>professional</a:t>
            </a:r>
            <a:r>
              <a:rPr lang="ru-RU" dirty="0">
                <a:solidFill>
                  <a:schemeClr val="tx1"/>
                </a:solidFill>
              </a:rPr>
              <a:t>; 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i="1" dirty="0" err="1" smtClean="0">
                <a:solidFill>
                  <a:schemeClr val="tx1"/>
                </a:solidFill>
              </a:rPr>
              <a:t>demo</a:t>
            </a:r>
            <a:r>
              <a:rPr lang="ru-RU" dirty="0">
                <a:solidFill>
                  <a:schemeClr val="tx1"/>
                </a:solidFill>
              </a:rPr>
              <a:t> → </a:t>
            </a:r>
            <a:r>
              <a:rPr lang="ru-RU" dirty="0" err="1">
                <a:solidFill>
                  <a:schemeClr val="tx1"/>
                </a:solidFill>
              </a:rPr>
              <a:t>demonstration</a:t>
            </a:r>
            <a:r>
              <a:rPr lang="ru-RU" dirty="0">
                <a:solidFill>
                  <a:schemeClr val="tx1"/>
                </a:solidFill>
              </a:rPr>
              <a:t>; 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i="1" dirty="0" err="1" smtClean="0">
                <a:solidFill>
                  <a:schemeClr val="tx1"/>
                </a:solidFill>
              </a:rPr>
              <a:t>coop</a:t>
            </a:r>
            <a:r>
              <a:rPr lang="ru-RU" dirty="0">
                <a:solidFill>
                  <a:schemeClr val="tx1"/>
                </a:solidFill>
              </a:rPr>
              <a:t> → кооперация, сотрудничество, партнерство; 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i="1" dirty="0" err="1" smtClean="0">
                <a:solidFill>
                  <a:schemeClr val="tx1"/>
                </a:solidFill>
              </a:rPr>
              <a:t>envo</a:t>
            </a:r>
            <a:r>
              <a:rPr lang="ru-RU" dirty="0">
                <a:solidFill>
                  <a:schemeClr val="tx1"/>
                </a:solidFill>
              </a:rPr>
              <a:t> → посол, дипломат, представитель; 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i="1" dirty="0" err="1" smtClean="0">
                <a:solidFill>
                  <a:schemeClr val="tx1"/>
                </a:solidFill>
              </a:rPr>
              <a:t>bid</a:t>
            </a:r>
            <a:r>
              <a:rPr lang="ru-RU" dirty="0">
                <a:solidFill>
                  <a:schemeClr val="tx1"/>
                </a:solidFill>
              </a:rPr>
              <a:t> → заявка, требование, запрос, тендер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i="1" dirty="0" err="1">
                <a:solidFill>
                  <a:schemeClr val="tx1"/>
                </a:solidFill>
              </a:rPr>
              <a:t>info</a:t>
            </a:r>
            <a:r>
              <a:rPr lang="ru-RU" dirty="0">
                <a:solidFill>
                  <a:schemeClr val="tx1"/>
                </a:solidFill>
              </a:rPr>
              <a:t> → сведения, информация, сообщение; 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i="1" dirty="0" smtClean="0">
                <a:solidFill>
                  <a:schemeClr val="tx1"/>
                </a:solidFill>
              </a:rPr>
              <a:t>ор</a:t>
            </a:r>
            <a:r>
              <a:rPr lang="ru-RU" i="1" dirty="0">
                <a:solidFill>
                  <a:schemeClr val="tx1"/>
                </a:solidFill>
              </a:rPr>
              <a:t> </a:t>
            </a:r>
            <a:r>
              <a:rPr lang="ru-RU" dirty="0">
                <a:solidFill>
                  <a:schemeClr val="tx1"/>
                </a:solidFill>
              </a:rPr>
              <a:t>→ </a:t>
            </a:r>
            <a:r>
              <a:rPr lang="ru-RU" dirty="0" err="1">
                <a:solidFill>
                  <a:schemeClr val="tx1"/>
                </a:solidFill>
              </a:rPr>
              <a:t>opportunity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i="1" dirty="0" err="1">
                <a:solidFill>
                  <a:schemeClr val="tx1"/>
                </a:solidFill>
              </a:rPr>
              <a:t>to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i="1" dirty="0" err="1">
                <a:solidFill>
                  <a:schemeClr val="tx1"/>
                </a:solidFill>
              </a:rPr>
              <a:t>up</a:t>
            </a:r>
            <a:r>
              <a:rPr lang="ru-RU" dirty="0">
                <a:solidFill>
                  <a:schemeClr val="tx1"/>
                </a:solidFill>
              </a:rPr>
              <a:t> → увеличивать; </a:t>
            </a:r>
            <a:r>
              <a:rPr lang="ru-RU" i="1" dirty="0" err="1">
                <a:solidFill>
                  <a:schemeClr val="tx1"/>
                </a:solidFill>
              </a:rPr>
              <a:t>to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i="1" dirty="0" err="1">
                <a:solidFill>
                  <a:schemeClr val="tx1"/>
                </a:solidFill>
              </a:rPr>
              <a:t>ink</a:t>
            </a:r>
            <a:r>
              <a:rPr lang="ru-RU" dirty="0">
                <a:solidFill>
                  <a:schemeClr val="tx1"/>
                </a:solidFill>
              </a:rPr>
              <a:t> → подписать, </a:t>
            </a:r>
            <a:r>
              <a:rPr lang="ru-RU" i="1" dirty="0" smtClean="0">
                <a:solidFill>
                  <a:schemeClr val="tx1"/>
                </a:solidFill>
              </a:rPr>
              <a:t>t</a:t>
            </a:r>
            <a:endParaRPr lang="en-US" i="1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i="1" dirty="0" smtClean="0">
                <a:solidFill>
                  <a:schemeClr val="tx1"/>
                </a:solidFill>
              </a:rPr>
              <a:t>o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i="1" dirty="0" err="1">
                <a:solidFill>
                  <a:schemeClr val="tx1"/>
                </a:solidFill>
              </a:rPr>
              <a:t>axe</a:t>
            </a:r>
            <a:r>
              <a:rPr lang="ru-RU" dirty="0">
                <a:solidFill>
                  <a:schemeClr val="tx1"/>
                </a:solidFill>
              </a:rPr>
              <a:t> → увольнять.</a:t>
            </a:r>
          </a:p>
        </p:txBody>
      </p:sp>
    </p:spTree>
    <p:extLst>
      <p:ext uri="{BB962C8B-B14F-4D97-AF65-F5344CB8AC3E}">
        <p14:creationId xmlns:p14="http://schemas.microsoft.com/office/powerpoint/2010/main" val="18217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730316"/>
              </p:ext>
            </p:extLst>
          </p:nvPr>
        </p:nvGraphicFramePr>
        <p:xfrm>
          <a:off x="323529" y="404664"/>
          <a:ext cx="8208912" cy="6526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7056784"/>
              </a:tblGrid>
              <a:tr h="792088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Значение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</a:tr>
              <a:tr h="145999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иметь 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</a:tr>
              <a:tr h="291998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h–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иметь негативный эффект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</a:tr>
              <a:tr h="291998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h+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иметь положительный эффект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</a:tr>
              <a:tr h="145999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существовать, экология, окружающая среда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</a:tr>
              <a:tr h="145999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Э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экономика, экономический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</a:tr>
              <a:tr h="250284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op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мнение, выражать мнение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</a:tr>
              <a:tr h="291998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 результате, итого, приводить к…, следовательно, из этого следует, поэтому, по этой причине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</a:tr>
              <a:tr h="145999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мир (антоним слова «война»)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</a:tr>
              <a:tr h="145999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политика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</a:tr>
              <a:tr h="145999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Ж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жизнь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</a:tr>
              <a:tr h="250284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→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Ж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претворять в жизнь, выполнять, осуществлять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</a:tr>
              <a:tr h="375425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Int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международный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</a:tr>
              <a:tr h="145999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гарантия, гарантировать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</a:tr>
              <a:tr h="1397055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дм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демократия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28" marR="4692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90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>Знаки-индексы для замены частей слова в ПС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467120"/>
              </p:ext>
            </p:extLst>
          </p:nvPr>
        </p:nvGraphicFramePr>
        <p:xfrm>
          <a:off x="467545" y="1340769"/>
          <a:ext cx="8136904" cy="52836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64276"/>
                <a:gridCol w="1350645"/>
                <a:gridCol w="989965"/>
                <a:gridCol w="3132018"/>
              </a:tblGrid>
              <a:tr h="64807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Часть слова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Знак/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индекс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Пример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английский язык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русский язык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after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после-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af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afterglow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–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afglow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anti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анти-</a:t>
                      </a:r>
                      <a:r>
                        <a:rPr lang="en-US" sz="2400">
                          <a:effectLst/>
                        </a:rPr>
                        <a:t>; </a:t>
                      </a:r>
                      <a:r>
                        <a:rPr lang="ru-RU" sz="2400">
                          <a:effectLst/>
                        </a:rPr>
                        <a:t>противо-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a’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antisocial –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a’social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contra-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контр-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c’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contradict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–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c’dict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down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вниз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d’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downstairs –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d’stairs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ever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вечно-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e’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evergreen –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e’green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9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extra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экстра-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внешне-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x’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extraordinary –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x’ordnry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92275" y="2874804"/>
            <a:ext cx="20710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22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1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Знаки-индексы для замены частей слова в ПС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744690"/>
              </p:ext>
            </p:extLst>
          </p:nvPr>
        </p:nvGraphicFramePr>
        <p:xfrm>
          <a:off x="539552" y="1700808"/>
          <a:ext cx="8229600" cy="5032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5214"/>
                <a:gridCol w="3102258"/>
                <a:gridCol w="2542128"/>
              </a:tblGrid>
              <a:tr h="27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Знак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Английский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Русский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</a:tr>
              <a:tr h="27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θ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-(t)</a:t>
                      </a:r>
                      <a:r>
                        <a:rPr lang="ru-RU" sz="2800" dirty="0" err="1">
                          <a:effectLst/>
                        </a:rPr>
                        <a:t>ion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</a:t>
                      </a:r>
                      <a:r>
                        <a:rPr lang="ru-RU" sz="2800" dirty="0" err="1">
                          <a:effectLst/>
                        </a:rPr>
                        <a:t>ция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</a:tr>
              <a:tr h="27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Λ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-logy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-логия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</a:tr>
              <a:tr h="27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φ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philo-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фило</a:t>
                      </a:r>
                      <a:r>
                        <a:rPr lang="ru-RU" sz="2800" dirty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</a:tr>
              <a:tr h="27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Ψ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psycho-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психо</a:t>
                      </a:r>
                      <a:r>
                        <a:rPr lang="ru-RU" sz="2800" dirty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</a:tr>
              <a:tr h="27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t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-ment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</a:tr>
              <a:tr h="27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g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-age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</a:tr>
              <a:tr h="27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d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-ed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</a:tr>
              <a:tr h="726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ŋ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</a:t>
                      </a:r>
                      <a:r>
                        <a:rPr lang="ru-RU" sz="2800" dirty="0" err="1">
                          <a:effectLst/>
                        </a:rPr>
                        <a:t>ing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2333" marR="42333" marT="42333" marB="423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45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philology</a:t>
            </a:r>
            <a:r>
              <a:rPr lang="ru-RU" dirty="0"/>
              <a:t> </a:t>
            </a:r>
            <a:r>
              <a:rPr lang="ru-RU" dirty="0" smtClean="0"/>
              <a:t>→</a:t>
            </a:r>
            <a:endParaRPr lang="ru-RU" dirty="0"/>
          </a:p>
          <a:p>
            <a:r>
              <a:rPr lang="ru-RU" dirty="0"/>
              <a:t>филология → </a:t>
            </a:r>
            <a:endParaRPr lang="en-US" dirty="0" smtClean="0"/>
          </a:p>
          <a:p>
            <a:r>
              <a:rPr lang="en-US" dirty="0" smtClean="0"/>
              <a:t>psychology </a:t>
            </a:r>
            <a:r>
              <a:rPr lang="en-US" dirty="0"/>
              <a:t>= </a:t>
            </a:r>
            <a:endParaRPr lang="en-US" dirty="0" smtClean="0"/>
          </a:p>
          <a:p>
            <a:r>
              <a:rPr lang="ru-RU" dirty="0" smtClean="0"/>
              <a:t>Эволюция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  <a:endParaRPr lang="ru-RU" dirty="0"/>
          </a:p>
          <a:p>
            <a:r>
              <a:rPr lang="en-US" dirty="0" smtClean="0"/>
              <a:t>E</a:t>
            </a:r>
            <a:r>
              <a:rPr lang="ru-RU" dirty="0" err="1" smtClean="0"/>
              <a:t>volution</a:t>
            </a:r>
            <a:r>
              <a:rPr lang="en-US" dirty="0" smtClean="0"/>
              <a:t> </a:t>
            </a:r>
            <a:r>
              <a:rPr lang="ru-RU" dirty="0" smtClean="0"/>
              <a:t>=</a:t>
            </a:r>
            <a:endParaRPr lang="en-US" dirty="0" smtClean="0"/>
          </a:p>
          <a:p>
            <a:r>
              <a:rPr lang="en-US" dirty="0" smtClean="0"/>
              <a:t>Antibiotics =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84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philology</a:t>
            </a:r>
            <a:r>
              <a:rPr lang="ru-RU" dirty="0"/>
              <a:t> → </a:t>
            </a:r>
            <a:r>
              <a:rPr lang="ru-RU" dirty="0" err="1"/>
              <a:t>philo+logy</a:t>
            </a:r>
            <a:r>
              <a:rPr lang="ru-RU" dirty="0"/>
              <a:t>= </a:t>
            </a:r>
            <a:r>
              <a:rPr lang="ru-RU" dirty="0" err="1"/>
              <a:t>φλ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филология </a:t>
            </a:r>
            <a:r>
              <a:rPr lang="ru-RU" dirty="0"/>
              <a:t>→ </a:t>
            </a:r>
            <a:r>
              <a:rPr lang="ru-RU" dirty="0" err="1"/>
              <a:t>фило+логия</a:t>
            </a:r>
            <a:r>
              <a:rPr lang="ru-RU" dirty="0"/>
              <a:t>= </a:t>
            </a:r>
            <a:r>
              <a:rPr lang="ru-RU" dirty="0" err="1"/>
              <a:t>φλ</a:t>
            </a:r>
            <a:r>
              <a:rPr lang="ru-RU" dirty="0" smtClean="0"/>
              <a:t>;</a:t>
            </a:r>
          </a:p>
          <a:p>
            <a:r>
              <a:rPr lang="en-US" dirty="0" smtClean="0"/>
              <a:t>psychology </a:t>
            </a:r>
            <a:r>
              <a:rPr lang="en-US" dirty="0"/>
              <a:t>= </a:t>
            </a:r>
            <a:r>
              <a:rPr lang="ru-RU" dirty="0" err="1"/>
              <a:t>Ψλ</a:t>
            </a:r>
            <a:endParaRPr lang="ru-RU" dirty="0">
              <a:ea typeface="Calibri"/>
              <a:cs typeface="Times New Roman"/>
            </a:endParaRPr>
          </a:p>
          <a:p>
            <a:r>
              <a:rPr lang="ru-RU" dirty="0" smtClean="0"/>
              <a:t>эволюция</a:t>
            </a:r>
            <a:r>
              <a:rPr lang="ru-RU" dirty="0"/>
              <a:t>= </a:t>
            </a:r>
            <a:r>
              <a:rPr lang="ru-RU" dirty="0" err="1"/>
              <a:t>эвлθ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evolution</a:t>
            </a:r>
            <a:r>
              <a:rPr lang="ru-RU" dirty="0"/>
              <a:t>= </a:t>
            </a:r>
            <a:r>
              <a:rPr lang="ru-RU" dirty="0" err="1" smtClean="0"/>
              <a:t>evlθ</a:t>
            </a:r>
            <a:endParaRPr lang="en-US" dirty="0" smtClean="0"/>
          </a:p>
          <a:p>
            <a:r>
              <a:rPr lang="en-US" dirty="0" smtClean="0"/>
              <a:t>Antibiotics = </a:t>
            </a:r>
            <a:r>
              <a:rPr lang="en-US" dirty="0" err="1" smtClean="0"/>
              <a:t>a’btc</a:t>
            </a:r>
            <a:r>
              <a:rPr lang="en-US" dirty="0" err="1"/>
              <a:t>s</a:t>
            </a:r>
            <a:r>
              <a:rPr lang="en-US" dirty="0" smtClean="0"/>
              <a:t>  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7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000" b="1" i="1" dirty="0" err="1" smtClean="0"/>
              <a:t>Аликина</a:t>
            </a:r>
            <a:r>
              <a:rPr lang="ru-RU" sz="3000" b="1" i="1" dirty="0" smtClean="0"/>
              <a:t> </a:t>
            </a:r>
            <a:r>
              <a:rPr lang="ru-RU" sz="3000" b="1" i="1" dirty="0"/>
              <a:t>Е.В. </a:t>
            </a:r>
            <a:r>
              <a:rPr lang="ru-RU" sz="3000" dirty="0" smtClean="0"/>
              <a:t>использует термин </a:t>
            </a:r>
            <a:r>
              <a:rPr lang="ru-RU" sz="3000" b="1" i="1" dirty="0" smtClean="0"/>
              <a:t>переводческая </a:t>
            </a:r>
            <a:r>
              <a:rPr lang="ru-RU" sz="3000" b="1" i="1" dirty="0" err="1" smtClean="0"/>
              <a:t>семантография</a:t>
            </a:r>
            <a:r>
              <a:rPr lang="ru-RU" sz="3000" b="1" i="1" dirty="0" smtClean="0"/>
              <a:t/>
            </a:r>
            <a:br>
              <a:rPr lang="ru-RU" sz="3000" b="1" i="1" dirty="0" smtClean="0"/>
            </a:br>
            <a:endParaRPr lang="en-US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Под переводческой </a:t>
            </a:r>
            <a:r>
              <a:rPr lang="ru-RU" dirty="0" err="1"/>
              <a:t>семантографией</a:t>
            </a:r>
            <a:r>
              <a:rPr lang="ru-RU" dirty="0"/>
              <a:t> (ПС) она понимает </a:t>
            </a:r>
          </a:p>
          <a:p>
            <a:pPr marL="0" indent="0">
              <a:buNone/>
            </a:pPr>
            <a:r>
              <a:rPr lang="ru-RU" u="sng" dirty="0"/>
              <a:t>А) профессиональную фиксацию информации</a:t>
            </a:r>
            <a:r>
              <a:rPr lang="ru-RU" dirty="0"/>
              <a:t>, используемую устными переводчиками в процессе восприятия сколь угодно длительного отрезка речи </a:t>
            </a:r>
            <a:r>
              <a:rPr lang="ru-RU" u="sng" dirty="0"/>
              <a:t>с целью снятия нагрузки на оперативную память и создания программы порождения текста перевода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Б) аналитико-синтетический процесс ментальной обработки и записи информации в процессе УПП.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2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2" name="Рисунок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29" y="-19735"/>
            <a:ext cx="7859927" cy="686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5478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dirty="0" smtClean="0"/>
              <a:t>: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</a:t>
            </a:r>
            <a:r>
              <a:rPr lang="ru-RU" sz="3600" i="1" dirty="0"/>
              <a:t>Постоянными членами Совета безопасности Организации объединенных наций являются Великобритания, Китай, Россия, США и Франция»</a:t>
            </a:r>
            <a:r>
              <a:rPr lang="ru-RU" sz="36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/>
              <a:t>cnst</a:t>
            </a:r>
            <a:r>
              <a:rPr lang="en-US" dirty="0"/>
              <a:t> </a:t>
            </a:r>
            <a:r>
              <a:rPr lang="ru-RU" dirty="0"/>
              <a:t>чл</a:t>
            </a:r>
            <a:r>
              <a:rPr lang="ru-RU" baseline="30000" dirty="0"/>
              <a:t>2</a:t>
            </a:r>
            <a:r>
              <a:rPr lang="ru-RU" dirty="0"/>
              <a:t> СБ ООН  = </a:t>
            </a:r>
            <a:r>
              <a:rPr lang="en-US" dirty="0"/>
              <a:t>UK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	             </a:t>
            </a:r>
            <a:r>
              <a:rPr lang="en-US" dirty="0"/>
              <a:t>PRC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	             </a:t>
            </a:r>
            <a:r>
              <a:rPr lang="en-US" dirty="0" err="1"/>
              <a:t>Rus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	             </a:t>
            </a:r>
            <a:r>
              <a:rPr lang="en-US" dirty="0"/>
              <a:t>USA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  	                 </a:t>
            </a:r>
            <a:r>
              <a:rPr lang="fr-FR" dirty="0" smtClean="0"/>
              <a:t>F</a:t>
            </a: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14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ЦИФРОВОЕ </a:t>
            </a:r>
            <a:r>
              <a:rPr lang="ru-RU" sz="3600" b="1" dirty="0">
                <a:solidFill>
                  <a:srgbClr val="C00000"/>
                </a:solidFill>
              </a:rPr>
              <a:t>ОБОЗНАЧЕНИЕ 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ПРЕЦИЗИОННОЙ ИНФОРМАЦИИ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количественные </a:t>
            </a:r>
            <a:r>
              <a:rPr lang="ru-RU" b="1" dirty="0"/>
              <a:t>числительные: </a:t>
            </a:r>
            <a:r>
              <a:rPr lang="ru-RU" dirty="0">
                <a:solidFill>
                  <a:srgbClr val="FF0000"/>
                </a:solidFill>
              </a:rPr>
              <a:t>200 = </a:t>
            </a:r>
            <a:r>
              <a:rPr lang="ru-RU" b="1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ru-RU" dirty="0">
                <a:solidFill>
                  <a:srgbClr val="FF0000"/>
                </a:solidFill>
              </a:rPr>
              <a:t> (</a:t>
            </a:r>
            <a:r>
              <a:rPr lang="en-US" dirty="0">
                <a:solidFill>
                  <a:srgbClr val="FF0000"/>
                </a:solidFill>
              </a:rPr>
              <a:t>hundred</a:t>
            </a:r>
            <a:r>
              <a:rPr lang="ru-RU" dirty="0">
                <a:solidFill>
                  <a:srgbClr val="FF0000"/>
                </a:solidFill>
              </a:rPr>
              <a:t>), 15000 = </a:t>
            </a:r>
            <a:r>
              <a:rPr lang="ru-RU" b="1" dirty="0">
                <a:solidFill>
                  <a:srgbClr val="FF0000"/>
                </a:solidFill>
              </a:rPr>
              <a:t>15</a:t>
            </a:r>
            <a:r>
              <a:rPr lang="en-US" b="1" dirty="0">
                <a:solidFill>
                  <a:srgbClr val="FF0000"/>
                </a:solidFill>
              </a:rPr>
              <a:t>t </a:t>
            </a:r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thousand</a:t>
            </a:r>
            <a:r>
              <a:rPr lang="ru-RU" dirty="0">
                <a:solidFill>
                  <a:srgbClr val="FF0000"/>
                </a:solidFill>
              </a:rPr>
              <a:t>) или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u="sng" dirty="0">
                <a:solidFill>
                  <a:srgbClr val="FF0000"/>
                </a:solidFill>
              </a:rPr>
              <a:t>15</a:t>
            </a:r>
            <a:r>
              <a:rPr lang="ru-RU" b="1" dirty="0">
                <a:solidFill>
                  <a:srgbClr val="FF0000"/>
                </a:solidFill>
              </a:rPr>
              <a:t>  </a:t>
            </a:r>
            <a:r>
              <a:rPr lang="ru-RU" dirty="0">
                <a:solidFill>
                  <a:srgbClr val="FF0000"/>
                </a:solidFill>
              </a:rPr>
              <a:t>или </a:t>
            </a:r>
            <a:r>
              <a:rPr lang="ru-RU" b="1" dirty="0">
                <a:solidFill>
                  <a:srgbClr val="FF0000"/>
                </a:solidFill>
              </a:rPr>
              <a:t>15’</a:t>
            </a:r>
            <a:r>
              <a:rPr lang="ru-RU" dirty="0">
                <a:solidFill>
                  <a:srgbClr val="FF0000"/>
                </a:solidFill>
              </a:rPr>
              <a:t>, 15 миллионов = </a:t>
            </a:r>
            <a:r>
              <a:rPr lang="ru-RU" b="1" dirty="0">
                <a:solidFill>
                  <a:srgbClr val="FF0000"/>
                </a:solidFill>
              </a:rPr>
              <a:t>15</a:t>
            </a:r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ru-RU" dirty="0">
                <a:solidFill>
                  <a:srgbClr val="FF0000"/>
                </a:solidFill>
              </a:rPr>
              <a:t> (</a:t>
            </a:r>
            <a:r>
              <a:rPr lang="en-US" dirty="0">
                <a:solidFill>
                  <a:srgbClr val="FF0000"/>
                </a:solidFill>
              </a:rPr>
              <a:t>million</a:t>
            </a:r>
            <a:r>
              <a:rPr lang="ru-RU" dirty="0">
                <a:solidFill>
                  <a:srgbClr val="FF0000"/>
                </a:solidFill>
              </a:rPr>
              <a:t>) или</a:t>
            </a:r>
            <a:r>
              <a:rPr lang="ru-RU" b="1" u="dbl" dirty="0">
                <a:solidFill>
                  <a:srgbClr val="FF0000"/>
                </a:solidFill>
              </a:rPr>
              <a:t> 15</a:t>
            </a:r>
            <a:r>
              <a:rPr lang="ru-RU" dirty="0">
                <a:solidFill>
                  <a:srgbClr val="FF0000"/>
                </a:solidFill>
              </a:rPr>
              <a:t> или </a:t>
            </a:r>
            <a:r>
              <a:rPr lang="ru-RU" b="1" dirty="0">
                <a:solidFill>
                  <a:srgbClr val="FF0000"/>
                </a:solidFill>
              </a:rPr>
              <a:t>15”</a:t>
            </a:r>
            <a:r>
              <a:rPr lang="ru-RU" dirty="0">
                <a:solidFill>
                  <a:srgbClr val="FF0000"/>
                </a:solidFill>
              </a:rPr>
              <a:t>, 15 миллиардов = </a:t>
            </a:r>
            <a:r>
              <a:rPr lang="ru-RU" b="1" dirty="0">
                <a:solidFill>
                  <a:srgbClr val="FF0000"/>
                </a:solidFill>
              </a:rPr>
              <a:t>15</a:t>
            </a: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ru-RU" dirty="0">
                <a:solidFill>
                  <a:srgbClr val="FF0000"/>
                </a:solidFill>
              </a:rPr>
              <a:t> (</a:t>
            </a:r>
            <a:r>
              <a:rPr lang="en-US" dirty="0">
                <a:solidFill>
                  <a:srgbClr val="FF0000"/>
                </a:solidFill>
              </a:rPr>
              <a:t>billion</a:t>
            </a:r>
            <a:r>
              <a:rPr lang="ru-RU" dirty="0">
                <a:solidFill>
                  <a:srgbClr val="FF0000"/>
                </a:solidFill>
              </a:rPr>
              <a:t>) или </a:t>
            </a:r>
            <a:r>
              <a:rPr lang="ru-RU" b="1" i="1" u="dbl" dirty="0">
                <a:solidFill>
                  <a:srgbClr val="FF0000"/>
                </a:solidFill>
              </a:rPr>
              <a:t>15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или</a:t>
            </a:r>
            <a:r>
              <a:rPr lang="ru-RU" b="1" i="1" dirty="0">
                <a:solidFill>
                  <a:srgbClr val="FF0000"/>
                </a:solidFill>
              </a:rPr>
              <a:t> 15’’’. </a:t>
            </a:r>
            <a:r>
              <a:rPr lang="ru-RU" dirty="0">
                <a:solidFill>
                  <a:srgbClr val="FF0000"/>
                </a:solidFill>
              </a:rPr>
              <a:t>15 триллионов = </a:t>
            </a:r>
            <a:r>
              <a:rPr lang="ru-RU" b="1" dirty="0">
                <a:solidFill>
                  <a:srgbClr val="FF0000"/>
                </a:solidFill>
              </a:rPr>
              <a:t>1 </a:t>
            </a:r>
            <a:r>
              <a:rPr lang="en-US" b="1" dirty="0" err="1">
                <a:solidFill>
                  <a:srgbClr val="FF0000"/>
                </a:solidFill>
              </a:rPr>
              <a:t>tr</a:t>
            </a:r>
            <a:r>
              <a:rPr lang="ru-RU" dirty="0">
                <a:solidFill>
                  <a:srgbClr val="FF0000"/>
                </a:solidFill>
              </a:rPr>
              <a:t> (</a:t>
            </a:r>
            <a:r>
              <a:rPr lang="en-US" dirty="0">
                <a:solidFill>
                  <a:srgbClr val="FF0000"/>
                </a:solidFill>
              </a:rPr>
              <a:t>trillion</a:t>
            </a:r>
            <a:r>
              <a:rPr lang="ru-RU" dirty="0">
                <a:solidFill>
                  <a:srgbClr val="FF0000"/>
                </a:solidFill>
              </a:rPr>
              <a:t>). Избегайте нулей, чтобы не запутаться:</a:t>
            </a:r>
            <a:r>
              <a:rPr lang="ru-RU" i="1" dirty="0">
                <a:solidFill>
                  <a:srgbClr val="FF0000"/>
                </a:solidFill>
              </a:rPr>
              <a:t> 12 003 420=12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ru-RU" i="1" dirty="0">
                <a:solidFill>
                  <a:srgbClr val="FF0000"/>
                </a:solidFill>
              </a:rPr>
              <a:t>3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ru-RU" i="1" dirty="0">
                <a:solidFill>
                  <a:srgbClr val="FF0000"/>
                </a:solidFill>
              </a:rPr>
              <a:t>4</a:t>
            </a:r>
            <a:r>
              <a:rPr lang="en-US" i="1" dirty="0">
                <a:solidFill>
                  <a:srgbClr val="FF0000"/>
                </a:solidFill>
              </a:rPr>
              <a:t>h</a:t>
            </a:r>
            <a:r>
              <a:rPr lang="ru-RU" i="1" dirty="0">
                <a:solidFill>
                  <a:srgbClr val="FF0000"/>
                </a:solidFill>
              </a:rPr>
              <a:t>20. 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b="1" dirty="0"/>
              <a:t>порядковые числительные: </a:t>
            </a:r>
            <a:r>
              <a:rPr lang="ru-RU" dirty="0">
                <a:solidFill>
                  <a:srgbClr val="FF0000"/>
                </a:solidFill>
              </a:rPr>
              <a:t>первый = 1) или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1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даты</a:t>
            </a:r>
            <a:r>
              <a:rPr lang="ru-RU" dirty="0"/>
              <a:t>: </a:t>
            </a:r>
            <a:r>
              <a:rPr lang="ru-RU" dirty="0">
                <a:solidFill>
                  <a:srgbClr val="FF0000"/>
                </a:solidFill>
              </a:rPr>
              <a:t>31.</a:t>
            </a:r>
            <a:r>
              <a:rPr lang="en-US" dirty="0">
                <a:solidFill>
                  <a:srgbClr val="FF0000"/>
                </a:solidFill>
              </a:rPr>
              <a:t>XII</a:t>
            </a:r>
            <a:r>
              <a:rPr lang="ru-RU" dirty="0">
                <a:solidFill>
                  <a:srgbClr val="FF0000"/>
                </a:solidFill>
              </a:rPr>
              <a:t>.16 или 31.12.16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r>
              <a:rPr lang="ru-RU" dirty="0">
                <a:solidFill>
                  <a:srgbClr val="FF0000"/>
                </a:solidFill>
              </a:rPr>
              <a:t>Текущее столетие: 2016 = 16, прошлое столетие 1916 = ’16.</a:t>
            </a:r>
          </a:p>
          <a:p>
            <a:pPr lvl="0"/>
            <a:r>
              <a:rPr lang="ru-RU" b="1" dirty="0"/>
              <a:t>период года</a:t>
            </a:r>
            <a:r>
              <a:rPr lang="ru-RU" dirty="0"/>
              <a:t>: </a:t>
            </a:r>
            <a:r>
              <a:rPr lang="ru-RU" dirty="0">
                <a:solidFill>
                  <a:srgbClr val="FF0000"/>
                </a:solidFill>
              </a:rPr>
              <a:t>начало 2016 года = </a:t>
            </a:r>
            <a:r>
              <a:rPr lang="ru-RU" i="1" dirty="0">
                <a:solidFill>
                  <a:srgbClr val="FF0000"/>
                </a:solidFill>
              </a:rPr>
              <a:t>&lt;16</a:t>
            </a:r>
            <a:r>
              <a:rPr lang="ru-RU" dirty="0">
                <a:solidFill>
                  <a:srgbClr val="FF0000"/>
                </a:solidFill>
              </a:rPr>
              <a:t>, конец 2016 года = &gt;16.</a:t>
            </a:r>
          </a:p>
          <a:p>
            <a:pPr lvl="0"/>
            <a:r>
              <a:rPr lang="ru-RU" b="1" dirty="0"/>
              <a:t>времена года</a:t>
            </a:r>
            <a:r>
              <a:rPr lang="ru-RU" dirty="0"/>
              <a:t>: </a:t>
            </a:r>
            <a:r>
              <a:rPr lang="ru-RU" dirty="0">
                <a:solidFill>
                  <a:srgbClr val="FF0000"/>
                </a:solidFill>
              </a:rPr>
              <a:t>зима = </a:t>
            </a:r>
            <a:r>
              <a:rPr lang="ru-RU" b="1" dirty="0">
                <a:solidFill>
                  <a:srgbClr val="FF0000"/>
                </a:solidFill>
                <a:sym typeface="Wingdings 2"/>
              </a:rPr>
              <a:t></a:t>
            </a:r>
            <a:r>
              <a:rPr lang="ru-RU" b="1" baseline="-25000" dirty="0">
                <a:solidFill>
                  <a:srgbClr val="FF0000"/>
                </a:solidFill>
              </a:rPr>
              <a:t>1</a:t>
            </a:r>
            <a:r>
              <a:rPr lang="ru-RU" dirty="0">
                <a:solidFill>
                  <a:srgbClr val="FF0000"/>
                </a:solidFill>
              </a:rPr>
              <a:t> или </a:t>
            </a:r>
            <a:r>
              <a:rPr lang="ru-RU" b="1" dirty="0" err="1">
                <a:solidFill>
                  <a:srgbClr val="FF0000"/>
                </a:solidFill>
              </a:rPr>
              <a:t>зм</a:t>
            </a:r>
            <a:r>
              <a:rPr lang="ru-RU" dirty="0">
                <a:solidFill>
                  <a:srgbClr val="FF0000"/>
                </a:solidFill>
              </a:rPr>
              <a:t>, весна = </a:t>
            </a:r>
            <a:r>
              <a:rPr lang="ru-RU" b="1" dirty="0">
                <a:solidFill>
                  <a:srgbClr val="FF0000"/>
                </a:solidFill>
                <a:sym typeface="Wingdings 2"/>
              </a:rPr>
              <a:t></a:t>
            </a:r>
            <a:r>
              <a:rPr lang="ru-RU" b="1" baseline="-25000" dirty="0">
                <a:solidFill>
                  <a:srgbClr val="FF0000"/>
                </a:solidFill>
              </a:rPr>
              <a:t>2</a:t>
            </a:r>
            <a:r>
              <a:rPr lang="ru-RU" baseline="-25000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или</a:t>
            </a:r>
            <a:r>
              <a:rPr lang="ru-RU" baseline="-25000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всн</a:t>
            </a:r>
            <a:r>
              <a:rPr lang="ru-RU" dirty="0">
                <a:solidFill>
                  <a:srgbClr val="FF0000"/>
                </a:solidFill>
              </a:rPr>
              <a:t>, лето = </a:t>
            </a:r>
            <a:r>
              <a:rPr lang="ru-RU" b="1" dirty="0">
                <a:solidFill>
                  <a:srgbClr val="FF0000"/>
                </a:solidFill>
                <a:sym typeface="Wingdings 2"/>
              </a:rPr>
              <a:t></a:t>
            </a:r>
            <a:r>
              <a:rPr lang="ru-RU" b="1" baseline="-25000" dirty="0">
                <a:solidFill>
                  <a:srgbClr val="FF0000"/>
                </a:solidFill>
              </a:rPr>
              <a:t>3</a:t>
            </a:r>
            <a:r>
              <a:rPr lang="ru-RU" dirty="0">
                <a:solidFill>
                  <a:srgbClr val="FF0000"/>
                </a:solidFill>
              </a:rPr>
              <a:t> или </a:t>
            </a:r>
            <a:r>
              <a:rPr lang="ru-RU" b="1" dirty="0" err="1">
                <a:solidFill>
                  <a:srgbClr val="FF0000"/>
                </a:solidFill>
              </a:rPr>
              <a:t>лт</a:t>
            </a:r>
            <a:r>
              <a:rPr lang="ru-RU" dirty="0">
                <a:solidFill>
                  <a:srgbClr val="FF0000"/>
                </a:solidFill>
              </a:rPr>
              <a:t>, осень = </a:t>
            </a:r>
            <a:r>
              <a:rPr lang="ru-RU" b="1" dirty="0">
                <a:solidFill>
                  <a:srgbClr val="FF0000"/>
                </a:solidFill>
                <a:sym typeface="Wingdings 2"/>
              </a:rPr>
              <a:t></a:t>
            </a:r>
            <a:r>
              <a:rPr lang="ru-RU" b="1" baseline="-25000" dirty="0">
                <a:solidFill>
                  <a:srgbClr val="FF0000"/>
                </a:solidFill>
              </a:rPr>
              <a:t>4</a:t>
            </a:r>
            <a:r>
              <a:rPr lang="ru-RU" baseline="-25000" dirty="0">
                <a:solidFill>
                  <a:srgbClr val="FF0000"/>
                </a:solidFill>
              </a:rPr>
              <a:t>   </a:t>
            </a:r>
            <a:r>
              <a:rPr lang="ru-RU" dirty="0">
                <a:solidFill>
                  <a:srgbClr val="FF0000"/>
                </a:solidFill>
              </a:rPr>
              <a:t>или </a:t>
            </a:r>
            <a:r>
              <a:rPr lang="ru-RU" b="1" dirty="0">
                <a:solidFill>
                  <a:srgbClr val="FF0000"/>
                </a:solidFill>
              </a:rPr>
              <a:t>ос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/>
              <a:t>названия </a:t>
            </a:r>
            <a:r>
              <a:rPr lang="ru-RU" b="1" dirty="0"/>
              <a:t>месяцев</a:t>
            </a:r>
            <a:r>
              <a:rPr lang="ru-RU" dirty="0"/>
              <a:t> обозначаются арабскими или римскими цифрами, английскими или русскими сокращениями: январь –</a:t>
            </a:r>
            <a:r>
              <a:rPr lang="ru-RU" b="1" i="1" dirty="0"/>
              <a:t> </a:t>
            </a:r>
            <a:r>
              <a:rPr lang="en-US" b="1" i="1" dirty="0"/>
              <a:t>I</a:t>
            </a:r>
            <a:r>
              <a:rPr lang="ru-RU" b="1" i="1" dirty="0"/>
              <a:t> (</a:t>
            </a:r>
            <a:r>
              <a:rPr lang="ru-RU" b="1" i="1" dirty="0" err="1"/>
              <a:t>янв</a:t>
            </a:r>
            <a:r>
              <a:rPr lang="ru-RU" b="1" i="1" dirty="0"/>
              <a:t>)</a:t>
            </a:r>
            <a:r>
              <a:rPr lang="ru-RU" dirty="0"/>
              <a:t>, февраль</a:t>
            </a:r>
            <a:r>
              <a:rPr lang="ru-RU" b="1" i="1" dirty="0"/>
              <a:t> – </a:t>
            </a:r>
            <a:r>
              <a:rPr lang="en-US" b="1" i="1" dirty="0"/>
              <a:t>II</a:t>
            </a:r>
            <a:r>
              <a:rPr lang="ru-RU" b="1" i="1" dirty="0"/>
              <a:t> (</a:t>
            </a:r>
            <a:r>
              <a:rPr lang="ru-RU" b="1" i="1" dirty="0" err="1"/>
              <a:t>фв</a:t>
            </a:r>
            <a:r>
              <a:rPr lang="ru-RU" b="1" i="1" dirty="0"/>
              <a:t>)</a:t>
            </a:r>
            <a:r>
              <a:rPr lang="ru-RU" dirty="0"/>
              <a:t>,</a:t>
            </a:r>
            <a:r>
              <a:rPr lang="ru-RU" b="1" i="1" dirty="0"/>
              <a:t> </a:t>
            </a:r>
            <a:r>
              <a:rPr lang="ru-RU" dirty="0"/>
              <a:t>март</a:t>
            </a:r>
            <a:r>
              <a:rPr lang="ru-RU" b="1" i="1" dirty="0"/>
              <a:t> – </a:t>
            </a:r>
            <a:r>
              <a:rPr lang="en-US" b="1" i="1" dirty="0"/>
              <a:t>III</a:t>
            </a:r>
            <a:r>
              <a:rPr lang="ru-RU" b="1" i="1" dirty="0"/>
              <a:t> (</a:t>
            </a:r>
            <a:r>
              <a:rPr lang="ru-RU" b="1" i="1" dirty="0" err="1"/>
              <a:t>мр</a:t>
            </a:r>
            <a:r>
              <a:rPr lang="ru-RU" b="1" i="1" dirty="0"/>
              <a:t>)</a:t>
            </a:r>
            <a:r>
              <a:rPr lang="ru-RU" dirty="0"/>
              <a:t>,</a:t>
            </a:r>
            <a:r>
              <a:rPr lang="ru-RU" b="1" i="1" dirty="0"/>
              <a:t> </a:t>
            </a:r>
            <a:r>
              <a:rPr lang="ru-RU" dirty="0"/>
              <a:t>апрель –</a:t>
            </a:r>
            <a:r>
              <a:rPr lang="ru-RU" b="1" i="1" dirty="0"/>
              <a:t> </a:t>
            </a:r>
            <a:r>
              <a:rPr lang="en-US" b="1" i="1" dirty="0"/>
              <a:t>IV</a:t>
            </a:r>
            <a:r>
              <a:rPr lang="ru-RU" b="1" i="1" dirty="0"/>
              <a:t> (ап)</a:t>
            </a:r>
            <a:r>
              <a:rPr lang="ru-RU" dirty="0"/>
              <a:t>,	май</a:t>
            </a:r>
            <a:r>
              <a:rPr lang="ru-RU" b="1" i="1" dirty="0"/>
              <a:t> – </a:t>
            </a:r>
            <a:r>
              <a:rPr lang="en-US" b="1" i="1" dirty="0"/>
              <a:t>V</a:t>
            </a:r>
            <a:r>
              <a:rPr lang="ru-RU" b="1" i="1" dirty="0"/>
              <a:t> (</a:t>
            </a:r>
            <a:r>
              <a:rPr lang="ru-RU" b="1" i="1" dirty="0" err="1"/>
              <a:t>ма</a:t>
            </a:r>
            <a:r>
              <a:rPr lang="ru-RU" b="1" i="1" dirty="0"/>
              <a:t>)</a:t>
            </a:r>
            <a:r>
              <a:rPr lang="ru-RU" dirty="0"/>
              <a:t>, июнь</a:t>
            </a:r>
            <a:r>
              <a:rPr lang="ru-RU" b="1" i="1" dirty="0"/>
              <a:t> – </a:t>
            </a:r>
            <a:r>
              <a:rPr lang="en-US" b="1" i="1" dirty="0"/>
              <a:t>VI</a:t>
            </a:r>
            <a:r>
              <a:rPr lang="ru-RU" b="1" i="1" dirty="0"/>
              <a:t> (ин)</a:t>
            </a:r>
            <a:r>
              <a:rPr lang="ru-RU" dirty="0"/>
              <a:t>, июль</a:t>
            </a:r>
            <a:r>
              <a:rPr lang="ru-RU" b="1" i="1" dirty="0"/>
              <a:t> – </a:t>
            </a:r>
            <a:r>
              <a:rPr lang="en-US" b="1" i="1" dirty="0"/>
              <a:t>VII</a:t>
            </a:r>
            <a:r>
              <a:rPr lang="ru-RU" b="1" i="1" dirty="0"/>
              <a:t> (ил)</a:t>
            </a:r>
            <a:r>
              <a:rPr lang="ru-RU" dirty="0"/>
              <a:t>, август –</a:t>
            </a:r>
            <a:r>
              <a:rPr lang="ru-RU" b="1" i="1" dirty="0"/>
              <a:t> </a:t>
            </a:r>
            <a:r>
              <a:rPr lang="en-US" b="1" i="1" dirty="0"/>
              <a:t>VIII</a:t>
            </a:r>
            <a:r>
              <a:rPr lang="ru-RU" b="1" i="1" dirty="0"/>
              <a:t> (</a:t>
            </a:r>
            <a:r>
              <a:rPr lang="ru-RU" b="1" i="1" dirty="0" err="1"/>
              <a:t>ав</a:t>
            </a:r>
            <a:r>
              <a:rPr lang="ru-RU" b="1" i="1" dirty="0"/>
              <a:t>)</a:t>
            </a:r>
            <a:r>
              <a:rPr lang="ru-RU" dirty="0"/>
              <a:t>, сентябрь –</a:t>
            </a:r>
            <a:r>
              <a:rPr lang="ru-RU" b="1" i="1" dirty="0"/>
              <a:t> </a:t>
            </a:r>
            <a:r>
              <a:rPr lang="en-US" b="1" i="1" dirty="0"/>
              <a:t>IX</a:t>
            </a:r>
            <a:r>
              <a:rPr lang="ru-RU" b="1" i="1" dirty="0"/>
              <a:t> (</a:t>
            </a:r>
            <a:r>
              <a:rPr lang="ru-RU" b="1" i="1" dirty="0" err="1"/>
              <a:t>снт</a:t>
            </a:r>
            <a:r>
              <a:rPr lang="ru-RU" b="1" i="1" dirty="0"/>
              <a:t>)</a:t>
            </a:r>
            <a:r>
              <a:rPr lang="ru-RU" dirty="0"/>
              <a:t>, </a:t>
            </a:r>
            <a:r>
              <a:rPr lang="ru-RU" b="1" i="1" dirty="0"/>
              <a:t> </a:t>
            </a:r>
            <a:r>
              <a:rPr lang="ru-RU" dirty="0"/>
              <a:t>октябрь –</a:t>
            </a:r>
            <a:r>
              <a:rPr lang="ru-RU" b="1" i="1" dirty="0"/>
              <a:t> </a:t>
            </a:r>
            <a:r>
              <a:rPr lang="en-US" b="1" i="1" dirty="0"/>
              <a:t>X</a:t>
            </a:r>
            <a:r>
              <a:rPr lang="ru-RU" b="1" i="1" dirty="0"/>
              <a:t> (</a:t>
            </a:r>
            <a:r>
              <a:rPr lang="ru-RU" b="1" i="1" dirty="0" err="1"/>
              <a:t>окт</a:t>
            </a:r>
            <a:r>
              <a:rPr lang="ru-RU" b="1" i="1" dirty="0"/>
              <a:t>)</a:t>
            </a:r>
            <a:r>
              <a:rPr lang="ru-RU" dirty="0"/>
              <a:t>, ноябрь –</a:t>
            </a:r>
            <a:r>
              <a:rPr lang="ru-RU" b="1" i="1" dirty="0"/>
              <a:t> </a:t>
            </a:r>
            <a:r>
              <a:rPr lang="en-US" b="1" i="1" dirty="0"/>
              <a:t>XI</a:t>
            </a:r>
            <a:r>
              <a:rPr lang="ru-RU" b="1" i="1" dirty="0"/>
              <a:t> (</a:t>
            </a:r>
            <a:r>
              <a:rPr lang="ru-RU" b="1" i="1" dirty="0" err="1"/>
              <a:t>нб</a:t>
            </a:r>
            <a:r>
              <a:rPr lang="ru-RU" b="1" i="1" dirty="0"/>
              <a:t>)</a:t>
            </a:r>
            <a:r>
              <a:rPr lang="ru-RU" dirty="0"/>
              <a:t>,</a:t>
            </a:r>
            <a:r>
              <a:rPr lang="ru-RU" b="1" i="1" dirty="0"/>
              <a:t> </a:t>
            </a:r>
            <a:r>
              <a:rPr lang="ru-RU" dirty="0"/>
              <a:t>декабрь –</a:t>
            </a:r>
            <a:r>
              <a:rPr lang="ru-RU" b="1" i="1" dirty="0"/>
              <a:t> </a:t>
            </a:r>
            <a:r>
              <a:rPr lang="en-US" b="1" i="1" dirty="0"/>
              <a:t>XII</a:t>
            </a:r>
            <a:r>
              <a:rPr lang="ru-RU" b="1" i="1" dirty="0"/>
              <a:t> (</a:t>
            </a:r>
            <a:r>
              <a:rPr lang="ru-RU" b="1" i="1" dirty="0" err="1"/>
              <a:t>дк</a:t>
            </a:r>
            <a:r>
              <a:rPr lang="ru-RU" b="1" i="1" dirty="0"/>
              <a:t>).</a:t>
            </a:r>
            <a:endParaRPr lang="ru-RU" dirty="0"/>
          </a:p>
          <a:p>
            <a:pPr lvl="0"/>
            <a:r>
              <a:rPr lang="ru-RU" b="1" dirty="0"/>
              <a:t>названия дней недели</a:t>
            </a:r>
            <a:r>
              <a:rPr lang="ru-RU" dirty="0"/>
              <a:t>: понедельник – </a:t>
            </a:r>
            <a:r>
              <a:rPr lang="ru-RU" dirty="0">
                <a:sym typeface="Wingdings 2"/>
              </a:rPr>
              <a:t></a:t>
            </a:r>
            <a:r>
              <a:rPr lang="ru-RU" dirty="0"/>
              <a:t> (</a:t>
            </a:r>
            <a:r>
              <a:rPr lang="ru-RU" dirty="0" err="1"/>
              <a:t>пн</a:t>
            </a:r>
            <a:r>
              <a:rPr lang="ru-RU" dirty="0"/>
              <a:t>) (1/7), вторник – </a:t>
            </a:r>
            <a:r>
              <a:rPr lang="ru-RU" dirty="0">
                <a:sym typeface="Wingdings 2"/>
              </a:rPr>
              <a:t></a:t>
            </a:r>
            <a:r>
              <a:rPr lang="ru-RU" dirty="0"/>
              <a:t> (</a:t>
            </a:r>
            <a:r>
              <a:rPr lang="ru-RU" dirty="0" err="1"/>
              <a:t>вт</a:t>
            </a:r>
            <a:r>
              <a:rPr lang="ru-RU" dirty="0"/>
              <a:t>) (2/7), среда – </a:t>
            </a:r>
            <a:r>
              <a:rPr lang="ru-RU" dirty="0">
                <a:sym typeface="Wingdings 2"/>
              </a:rPr>
              <a:t></a:t>
            </a:r>
            <a:r>
              <a:rPr lang="ru-RU" dirty="0"/>
              <a:t> (ср) (3/7), четверг – </a:t>
            </a:r>
            <a:r>
              <a:rPr lang="ru-RU" dirty="0">
                <a:sym typeface="Wingdings 2"/>
              </a:rPr>
              <a:t></a:t>
            </a:r>
            <a:r>
              <a:rPr lang="ru-RU" dirty="0"/>
              <a:t> (</a:t>
            </a:r>
            <a:r>
              <a:rPr lang="ru-RU" dirty="0" err="1"/>
              <a:t>чт</a:t>
            </a:r>
            <a:r>
              <a:rPr lang="ru-RU" dirty="0"/>
              <a:t>) (4/7), пятница – </a:t>
            </a:r>
            <a:r>
              <a:rPr lang="ru-RU" dirty="0">
                <a:sym typeface="Wingdings 2"/>
              </a:rPr>
              <a:t></a:t>
            </a:r>
            <a:r>
              <a:rPr lang="ru-RU" dirty="0"/>
              <a:t> (</a:t>
            </a:r>
            <a:r>
              <a:rPr lang="ru-RU" dirty="0" err="1"/>
              <a:t>пт</a:t>
            </a:r>
            <a:r>
              <a:rPr lang="ru-RU" dirty="0"/>
              <a:t>) (5/7), суббота – </a:t>
            </a:r>
            <a:r>
              <a:rPr lang="ru-RU" dirty="0">
                <a:sym typeface="Wingdings 2"/>
              </a:rPr>
              <a:t></a:t>
            </a:r>
            <a:r>
              <a:rPr lang="ru-RU" dirty="0"/>
              <a:t> (</a:t>
            </a:r>
            <a:r>
              <a:rPr lang="ru-RU" dirty="0" err="1"/>
              <a:t>сб</a:t>
            </a:r>
            <a:r>
              <a:rPr lang="ru-RU" dirty="0"/>
              <a:t>) (6/7), воскресенье – </a:t>
            </a:r>
            <a:r>
              <a:rPr lang="ru-RU" dirty="0">
                <a:sym typeface="Wingdings 2"/>
              </a:rPr>
              <a:t></a:t>
            </a:r>
            <a:r>
              <a:rPr lang="ru-RU" dirty="0"/>
              <a:t> (</a:t>
            </a:r>
            <a:r>
              <a:rPr lang="ru-RU" dirty="0" err="1"/>
              <a:t>вс</a:t>
            </a:r>
            <a:r>
              <a:rPr lang="ru-RU" dirty="0"/>
              <a:t>) (7/7).</a:t>
            </a:r>
          </a:p>
          <a:p>
            <a:pPr lvl="0"/>
            <a:r>
              <a:rPr lang="ru-RU" b="1" dirty="0" smtClean="0"/>
              <a:t>время:</a:t>
            </a:r>
            <a:r>
              <a:rPr lang="ru-RU" dirty="0" smtClean="0"/>
              <a:t> двенадцать часов двадцать минут</a:t>
            </a:r>
            <a:r>
              <a:rPr lang="ru-RU" b="1" i="1" dirty="0" smtClean="0"/>
              <a:t> = 12:20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2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СИМВОЛИЗАЦИЯ </a:t>
            </a:r>
            <a:r>
              <a:rPr lang="ru-RU" b="1" dirty="0">
                <a:solidFill>
                  <a:srgbClr val="C00000"/>
                </a:solidFill>
              </a:rPr>
              <a:t>В ПЕРЕВОДЧЕСКОЙ СКОРОПИСИ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Символом </a:t>
            </a:r>
            <a:r>
              <a:rPr lang="ru-RU" dirty="0"/>
              <a:t>в ПС </a:t>
            </a:r>
            <a:r>
              <a:rPr lang="ru-RU" dirty="0" smtClean="0"/>
              <a:t>должен </a:t>
            </a:r>
            <a:r>
              <a:rPr lang="ru-RU" dirty="0"/>
              <a:t>быть </a:t>
            </a:r>
            <a:r>
              <a:rPr lang="ru-RU" u="sng" dirty="0"/>
              <a:t>образным</a:t>
            </a:r>
            <a:r>
              <a:rPr lang="ru-RU" dirty="0"/>
              <a:t> (отражать смысл предметов и явлений действительности, восприниматься легче, чем слова в тексте); </a:t>
            </a:r>
            <a:r>
              <a:rPr lang="ru-RU" u="sng" dirty="0"/>
              <a:t>мотивированным</a:t>
            </a:r>
            <a:r>
              <a:rPr lang="ru-RU" dirty="0"/>
              <a:t> </a:t>
            </a:r>
            <a:r>
              <a:rPr lang="ru-RU" dirty="0" smtClean="0"/>
              <a:t>(обладать </a:t>
            </a:r>
            <a:r>
              <a:rPr lang="ru-RU" dirty="0"/>
              <a:t>высокой степенью обобщенности</a:t>
            </a:r>
            <a:r>
              <a:rPr lang="ru-RU" dirty="0" smtClean="0"/>
              <a:t>); </a:t>
            </a:r>
            <a:r>
              <a:rPr lang="ru-RU" u="sng" dirty="0"/>
              <a:t>многозначным</a:t>
            </a:r>
            <a:r>
              <a:rPr lang="ru-RU" dirty="0"/>
              <a:t> (возможность обозначать одним знаком множество близких понятий); </a:t>
            </a:r>
            <a:r>
              <a:rPr lang="ru-RU" u="sng" dirty="0"/>
              <a:t>универсальным</a:t>
            </a:r>
            <a:r>
              <a:rPr lang="ru-RU" dirty="0"/>
              <a:t> (отражать понятия независимо от языка, передавать лексическое, а не грамматическое значение</a:t>
            </a:r>
            <a:r>
              <a:rPr lang="ru-RU" dirty="0" smtClean="0"/>
              <a:t>, </a:t>
            </a:r>
            <a:r>
              <a:rPr lang="ru-RU" dirty="0"/>
              <a:t>и </a:t>
            </a:r>
            <a:r>
              <a:rPr lang="ru-RU" u="sng" dirty="0"/>
              <a:t>конвенциональным</a:t>
            </a:r>
            <a:r>
              <a:rPr lang="ru-RU" dirty="0"/>
              <a:t> (переводчику должна быть ясна связь, ассоциация между данным значком и понятиями, которые он может обозначать).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5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rgbClr val="C00000"/>
                </a:solidFill>
              </a:rPr>
              <a:t>Общие </a:t>
            </a:r>
            <a:r>
              <a:rPr lang="ru-RU" b="1" dirty="0">
                <a:solidFill>
                  <a:srgbClr val="C00000"/>
                </a:solidFill>
              </a:rPr>
              <a:t>символы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145838"/>
              </p:ext>
            </p:extLst>
          </p:nvPr>
        </p:nvGraphicFramePr>
        <p:xfrm>
          <a:off x="467545" y="1052736"/>
          <a:ext cx="8280920" cy="573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19"/>
                <a:gridCol w="7200801"/>
              </a:tblGrid>
              <a:tr h="576064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Символ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Значение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745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аспект, сфера, область, направление, момент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%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процент, интерес, быть заинтересованным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Ω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договор, контракт, соглашение, договоренность, сделка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быть связанным, иметь отношение к…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  <a:sym typeface="Symbol"/>
                        </a:rPr>
                        <a:t>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принадлежать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≠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неравенство, разногласие, различие, различаться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с одной стороны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с другой стороны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беспокойство, переживание, беспокоиться, переживать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радость, радоваться, счастье, быть счастливым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горе, огорчаться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222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66" y="3212976"/>
            <a:ext cx="212725" cy="17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Рисунок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44" y="4653136"/>
            <a:ext cx="2286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Рисунок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419" y="5013176"/>
            <a:ext cx="250825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Рисунок 1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03" y="5445224"/>
            <a:ext cx="258763" cy="25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Рисунок 2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34" y="6093296"/>
            <a:ext cx="266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Рисунок 2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09" y="6453336"/>
            <a:ext cx="258763" cy="25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121548" y="1759893"/>
            <a:ext cx="166687" cy="1666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7"/>
          <p:cNvSpPr>
            <a:spLocks noChangeShapeType="1"/>
          </p:cNvSpPr>
          <p:nvPr/>
        </p:nvSpPr>
        <p:spPr bwMode="auto">
          <a:xfrm flipV="1">
            <a:off x="1065831" y="1772816"/>
            <a:ext cx="269875" cy="1666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899592" y="4221088"/>
            <a:ext cx="576064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59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Общие символы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Кавычки</a:t>
            </a:r>
            <a:r>
              <a:rPr lang="ru-RU" b="1" dirty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" говорить, заявить, сообщить, рассказать, речь</a:t>
            </a:r>
            <a:r>
              <a:rPr lang="ru-RU" dirty="0" smtClean="0">
                <a:solidFill>
                  <a:schemeClr val="tx1"/>
                </a:solidFill>
              </a:rPr>
              <a:t>;.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	Знак вопроса: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? вопрос, проблема, задача;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спросить;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£</a:t>
            </a:r>
            <a:r>
              <a:rPr lang="ru-RU" baseline="30000" dirty="0">
                <a:solidFill>
                  <a:schemeClr val="tx1"/>
                </a:solidFill>
              </a:rPr>
              <a:t>ор</a:t>
            </a:r>
            <a:r>
              <a:rPr lang="ru-RU" dirty="0">
                <a:solidFill>
                  <a:schemeClr val="tx1"/>
                </a:solidFill>
              </a:rPr>
              <a:t> обозреть, изучить, опрос.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Восклицательный </a:t>
            </a:r>
            <a:r>
              <a:rPr lang="ru-RU" b="1" dirty="0">
                <a:solidFill>
                  <a:schemeClr val="tx1"/>
                </a:solidFill>
              </a:rPr>
              <a:t>знак: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! должен, обязан; </a:t>
            </a:r>
            <a:r>
              <a:rPr lang="ru-RU" b="1" dirty="0">
                <a:solidFill>
                  <a:schemeClr val="tx1"/>
                </a:solidFill>
              </a:rPr>
              <a:t>(Т</a:t>
            </a:r>
            <a:r>
              <a:rPr lang="ru-RU" dirty="0">
                <a:solidFill>
                  <a:schemeClr val="tx1"/>
                </a:solidFill>
              </a:rPr>
              <a:t>)закон, конституция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!! конечно, безусловно; </a:t>
            </a:r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побуждение.</a:t>
            </a:r>
          </a:p>
          <a:p>
            <a:pPr marL="0" indent="0">
              <a:buNone/>
            </a:pPr>
            <a:r>
              <a:rPr lang="ru-RU" b="1" dirty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4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Общие символы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Скобки: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[ ] включить; ] [ исключить;</a:t>
            </a:r>
          </a:p>
          <a:p>
            <a:pPr marL="0" indent="0">
              <a:buNone/>
            </a:pPr>
            <a:r>
              <a:rPr lang="ru-RU" dirty="0"/>
              <a:t>[ начать, открыть, начало, открытие; ] закончить, закрыть, конец, закрытие.</a:t>
            </a:r>
          </a:p>
          <a:p>
            <a:pPr marL="0" indent="0">
              <a:buNone/>
            </a:pPr>
            <a:r>
              <a:rPr lang="ru-RU" b="1" dirty="0"/>
              <a:t>Двоеточие: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: думать, размышлять</a:t>
            </a:r>
            <a:r>
              <a:rPr lang="ru-RU" dirty="0" smtClean="0"/>
              <a:t>;</a:t>
            </a:r>
            <a:endParaRPr lang="en-US" dirty="0" smtClean="0"/>
          </a:p>
          <a:p>
            <a:pPr marL="0" indent="0">
              <a:buNone/>
            </a:pPr>
            <a:r>
              <a:rPr lang="ru-RU" b="1" dirty="0"/>
              <a:t>	Знак равенства: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= быть, являться, составить, равняться, итог;</a:t>
            </a:r>
          </a:p>
          <a:p>
            <a:pPr marL="0" indent="0">
              <a:buNone/>
            </a:pPr>
            <a:r>
              <a:rPr lang="ru-RU" i="1" dirty="0"/>
              <a:t>Ф </a:t>
            </a:r>
            <a:r>
              <a:rPr lang="ru-RU" dirty="0"/>
              <a:t>не являться, различаться;</a:t>
            </a:r>
          </a:p>
          <a:p>
            <a:pPr marL="0" indent="0">
              <a:buNone/>
            </a:pPr>
            <a:r>
              <a:rPr lang="ru-RU" dirty="0"/>
              <a:t>= согласие, идентичность, тождество.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63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Общие </a:t>
            </a:r>
            <a:r>
              <a:rPr lang="ru-RU" b="1" dirty="0">
                <a:solidFill>
                  <a:srgbClr val="C00000"/>
                </a:solidFill>
              </a:rPr>
              <a:t>символы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	Плюс: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+ прибавить, прирост, доход, большинство, кроме того; + положительный эффект.</a:t>
            </a:r>
          </a:p>
          <a:p>
            <a:pPr marL="0" indent="0">
              <a:buNone/>
            </a:pPr>
            <a:r>
              <a:rPr lang="ru-RU" b="1" dirty="0"/>
              <a:t>	Минус: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 </a:t>
            </a:r>
            <a:r>
              <a:rPr lang="ru-RU" dirty="0"/>
              <a:t>расход, потеря, меньшинство.</a:t>
            </a:r>
          </a:p>
          <a:p>
            <a:pPr marL="0" indent="0">
              <a:buNone/>
            </a:pPr>
            <a:r>
              <a:rPr lang="ru-RU" b="1" dirty="0" smtClean="0"/>
              <a:t>Кружок</a:t>
            </a:r>
            <a:r>
              <a:rPr lang="ru-RU" b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О   </a:t>
            </a:r>
            <a:r>
              <a:rPr lang="ru-RU" dirty="0"/>
              <a:t>дело, конференция, собрание, совет; </a:t>
            </a:r>
          </a:p>
          <a:p>
            <a:pPr marL="0" indent="0">
              <a:buNone/>
            </a:pPr>
            <a:r>
              <a:rPr lang="ru-RU" b="1" dirty="0"/>
              <a:t>	Квадрат:</a:t>
            </a:r>
            <a:endParaRPr lang="ru-RU" dirty="0"/>
          </a:p>
          <a:p>
            <a:pPr marL="0" indent="0">
              <a:buNone/>
            </a:pPr>
            <a:r>
              <a:rPr lang="en-US" b="1" u="sng" dirty="0"/>
              <a:t>I</a:t>
            </a:r>
            <a:r>
              <a:rPr lang="ru-RU" b="1" u="sng" dirty="0"/>
              <a:t>  I</a:t>
            </a:r>
            <a:r>
              <a:rPr lang="ru-RU" b="1" dirty="0"/>
              <a:t>   </a:t>
            </a:r>
            <a:r>
              <a:rPr lang="ru-RU" dirty="0"/>
              <a:t>страна, государство;</a:t>
            </a:r>
          </a:p>
          <a:p>
            <a:pPr marL="0" indent="0">
              <a:buNone/>
            </a:pPr>
            <a:r>
              <a:rPr lang="ru-RU" u="sng" dirty="0"/>
              <a:t>\/\</a:t>
            </a:r>
            <a:r>
              <a:rPr lang="ru-RU" dirty="0"/>
              <a:t>   национальный, отечество, родина;</a:t>
            </a:r>
          </a:p>
          <a:p>
            <a:pPr marL="0" indent="0">
              <a:buNone/>
            </a:pPr>
            <a:r>
              <a:rPr lang="ru-RU" b="1" dirty="0"/>
              <a:t>[х]   </a:t>
            </a:r>
            <a:r>
              <a:rPr lang="ru-RU" dirty="0"/>
              <a:t>интернациональный, зарубежный, иностранный, заграница; </a:t>
            </a:r>
            <a:r>
              <a:rPr lang="en-US" b="1" u="sng" dirty="0"/>
              <a:t>I</a:t>
            </a:r>
            <a:r>
              <a:rPr lang="ru-RU" b="1" u="sng" dirty="0"/>
              <a:t>  </a:t>
            </a:r>
            <a:r>
              <a:rPr lang="ru-RU" u="sng" dirty="0"/>
              <a:t>|</a:t>
            </a:r>
            <a:r>
              <a:rPr lang="en-US" baseline="-25000" dirty="0"/>
              <a:t>g</a:t>
            </a:r>
            <a:r>
              <a:rPr lang="ru-RU" dirty="0"/>
              <a:t> правительство; </a:t>
            </a:r>
            <a:r>
              <a:rPr lang="ru-RU" b="1" u="sng" dirty="0"/>
              <a:t>I  </a:t>
            </a:r>
            <a:r>
              <a:rPr lang="ru-RU" u="sng" dirty="0"/>
              <a:t>|</a:t>
            </a:r>
            <a:r>
              <a:rPr lang="ru-RU" baseline="-25000" dirty="0"/>
              <a:t>р</a:t>
            </a:r>
            <a:r>
              <a:rPr lang="ru-RU" dirty="0"/>
              <a:t> парламент;</a:t>
            </a:r>
          </a:p>
          <a:p>
            <a:pPr marL="0" indent="0">
              <a:buNone/>
            </a:pPr>
            <a:r>
              <a:rPr lang="ru-RU" dirty="0"/>
              <a:t>экспорт; </a:t>
            </a:r>
            <a:r>
              <a:rPr lang="ru-RU" b="1" dirty="0"/>
              <a:t>-</a:t>
            </a:r>
            <a:r>
              <a:rPr lang="en-US" b="1" dirty="0"/>
              <a:t>Q </a:t>
            </a:r>
            <a:r>
              <a:rPr lang="ru-RU" dirty="0"/>
              <a:t>импорт.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429309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91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 организации записи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Когда следует записывать</a:t>
            </a:r>
            <a:r>
              <a:rPr lang="ru-RU" b="1" i="1" dirty="0" smtClean="0"/>
              <a:t>?</a:t>
            </a:r>
          </a:p>
          <a:p>
            <a:r>
              <a:rPr lang="ru-RU" b="1" i="1" dirty="0" smtClean="0"/>
              <a:t>Что записывать?</a:t>
            </a:r>
            <a:endParaRPr lang="ru-RU" dirty="0"/>
          </a:p>
          <a:p>
            <a:r>
              <a:rPr lang="ru-RU" b="1" dirty="0"/>
              <a:t>Что использовать при записи?</a:t>
            </a:r>
          </a:p>
          <a:p>
            <a:r>
              <a:rPr lang="ru-RU" b="1" i="1" dirty="0"/>
              <a:t>На каком языке вести записи?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69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dirty="0">
                <a:solidFill>
                  <a:srgbClr val="FF0000"/>
                </a:solidFill>
              </a:rPr>
              <a:t>Г</a:t>
            </a:r>
            <a:r>
              <a:rPr lang="ru-RU" b="1" dirty="0" smtClean="0">
                <a:solidFill>
                  <a:srgbClr val="FF0000"/>
                </a:solidFill>
              </a:rPr>
              <a:t>рамматические символы: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маркировка </a:t>
            </a:r>
            <a:r>
              <a:rPr lang="ru-RU" dirty="0"/>
              <a:t>различных синтаксических и логических конструкций (модальности, предикативности, отрицания, усиления, сравнения и т.п.);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2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537688"/>
              </p:ext>
            </p:extLst>
          </p:nvPr>
        </p:nvGraphicFramePr>
        <p:xfrm>
          <a:off x="539552" y="980728"/>
          <a:ext cx="8208912" cy="49685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3888432"/>
                <a:gridCol w="1044446"/>
                <a:gridCol w="3276034"/>
              </a:tblGrid>
              <a:tr h="864096"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показатель множественного числа существительных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индекс</a:t>
                      </a:r>
                      <a:r>
                        <a:rPr lang="ru-RU" sz="20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собаки – сбк</a:t>
                      </a:r>
                      <a:r>
                        <a:rPr lang="ru-RU" sz="20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pictures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 – 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pctr</a:t>
                      </a:r>
                      <a:r>
                        <a:rPr lang="ru-RU" sz="20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показатель сравнительной степени прилагательных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индекс</a:t>
                      </a:r>
                      <a:r>
                        <a:rPr lang="ru-RU" sz="20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bigger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 – 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big</a:t>
                      </a:r>
                      <a:r>
                        <a:rPr lang="ru-RU" sz="20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, более интересный – интрс</a:t>
                      </a:r>
                      <a:r>
                        <a:rPr lang="ru-RU" sz="20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грамматический показатель превосходной степени прилагательных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индекс</a:t>
                      </a:r>
                      <a:r>
                        <a:rPr lang="ru-RU" sz="200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добрейший – дбр</a:t>
                      </a:r>
                      <a:r>
                        <a:rPr lang="ru-RU" sz="200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, самый интересный – интрс</a:t>
                      </a:r>
                      <a:r>
                        <a:rPr lang="ru-RU" sz="200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грамматический показатель женского рода существительных и прилагательных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индекс</a:t>
                      </a:r>
                      <a:r>
                        <a:rPr lang="ru-RU" sz="2000" baseline="3000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россиянка – 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ru</a:t>
                      </a:r>
                      <a:r>
                        <a:rPr lang="ru-RU" sz="2000" baseline="3000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,  интересная – 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int</a:t>
                      </a:r>
                      <a:r>
                        <a:rPr lang="ru-RU" sz="2000" baseline="3000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actress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 – 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act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грамматический показатель прошедшего времени глагола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ed 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/ 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бегали – бег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became – bcm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6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грамматический показатель страдательного залога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ps (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англ. 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–passive)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мне показывают –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я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пкз</a:t>
                      </a:r>
                      <a:r>
                        <a:rPr lang="en-US" sz="2000" baseline="30000" dirty="0" err="1">
                          <a:solidFill>
                            <a:schemeClr val="tx1"/>
                          </a:solidFill>
                          <a:effectLst/>
                        </a:rPr>
                        <a:t>ps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5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Модальные символы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d </a:t>
            </a:r>
            <a:r>
              <a:rPr lang="ru-RU" dirty="0"/>
              <a:t>— долженствование;</a:t>
            </a:r>
          </a:p>
          <a:p>
            <a:r>
              <a:rPr lang="ru-RU" dirty="0"/>
              <a:t>m — возможность;</a:t>
            </a:r>
          </a:p>
          <a:p>
            <a:r>
              <a:rPr lang="ru-RU" dirty="0"/>
              <a:t>n (</a:t>
            </a:r>
            <a:r>
              <a:rPr lang="ru-RU" dirty="0" err="1"/>
              <a:t>need</a:t>
            </a:r>
            <a:r>
              <a:rPr lang="ru-RU" dirty="0"/>
              <a:t>) — необходимость;</a:t>
            </a:r>
          </a:p>
          <a:p>
            <a:r>
              <a:rPr lang="ru-RU" dirty="0"/>
              <a:t>«бы»— сослагательное наклонение</a:t>
            </a:r>
            <a:r>
              <a:rPr lang="ru-RU" dirty="0" smtClean="0"/>
              <a:t>.</a:t>
            </a:r>
          </a:p>
          <a:p>
            <a:r>
              <a:rPr lang="ru-RU" dirty="0"/>
              <a:t>д</a:t>
            </a:r>
            <a:r>
              <a:rPr lang="ru-RU" dirty="0" smtClean="0"/>
              <a:t>а – одобрение</a:t>
            </a:r>
          </a:p>
          <a:p>
            <a:r>
              <a:rPr lang="ru-RU" dirty="0" smtClean="0"/>
              <a:t>Р – вероятность</a:t>
            </a:r>
          </a:p>
          <a:p>
            <a:r>
              <a:rPr lang="ru-RU" dirty="0" smtClean="0"/>
              <a:t>(С) (в окружности)- возможность</a:t>
            </a:r>
            <a:endParaRPr lang="ru-RU" dirty="0"/>
          </a:p>
          <a:p>
            <a:endParaRPr lang="ru-RU" dirty="0"/>
          </a:p>
        </p:txBody>
      </p:sp>
      <p:sp>
        <p:nvSpPr>
          <p:cNvPr id="9" name="Дуга 8"/>
          <p:cNvSpPr/>
          <p:nvPr/>
        </p:nvSpPr>
        <p:spPr>
          <a:xfrm>
            <a:off x="971600" y="5373216"/>
            <a:ext cx="360040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1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Символы</a:t>
            </a:r>
            <a:r>
              <a:rPr lang="en-US" b="1" dirty="0" smtClean="0"/>
              <a:t> </a:t>
            </a:r>
            <a:r>
              <a:rPr lang="ru-RU" b="1" dirty="0" smtClean="0"/>
              <a:t>времени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Символы </a:t>
            </a:r>
            <a:r>
              <a:rPr lang="ru-RU" dirty="0"/>
              <a:t>времени – индикаторы, позволяющие переводчику пометить </a:t>
            </a:r>
            <a:r>
              <a:rPr lang="ru-RU" b="1" dirty="0"/>
              <a:t>форму изъявительного наклонения,</a:t>
            </a:r>
            <a:r>
              <a:rPr lang="ru-RU" dirty="0"/>
              <a:t> обозначить </a:t>
            </a:r>
            <a:r>
              <a:rPr lang="ru-RU" b="1" dirty="0" err="1"/>
              <a:t>временны́е</a:t>
            </a:r>
            <a:r>
              <a:rPr lang="ru-RU" b="1" dirty="0"/>
              <a:t> рамки описываемого действия.</a:t>
            </a:r>
            <a:r>
              <a:rPr lang="ru-RU" dirty="0"/>
              <a:t> </a:t>
            </a:r>
            <a:endParaRPr lang="en-US" dirty="0" smtClean="0"/>
          </a:p>
          <a:p>
            <a:r>
              <a:rPr lang="ru-RU" dirty="0" smtClean="0"/>
              <a:t>Они могут быть </a:t>
            </a:r>
            <a:r>
              <a:rPr lang="ru-RU" dirty="0"/>
              <a:t>дополнены индивидуальными условными обозначениями для периода времени, например, «эпоха», «век», «год», «месяц», «неделя» и др., а также наречиями времени (часто, редко, издавна, никогда и др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9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894884"/>
              </p:ext>
            </p:extLst>
          </p:nvPr>
        </p:nvGraphicFramePr>
        <p:xfrm>
          <a:off x="755577" y="1124741"/>
          <a:ext cx="7920879" cy="5042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6430"/>
                <a:gridCol w="5504449"/>
              </a:tblGrid>
              <a:tr h="569067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символ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Значение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12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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 или 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</a:rPr>
                        <a:t>ed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прошедшее время, было, в прошлом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12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sym typeface="Wingdings 3"/>
                        </a:rPr>
                        <a:t>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будущее время, будет, в будущем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12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↓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настоящее время, сейчас, в данный момент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12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Вчера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12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Завтра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12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или ↓с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Сегодня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12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≤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(&lt;)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начало действия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12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≥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 (&gt;)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конец действия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12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↔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период времени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12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000" baseline="30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впервые, в первый раз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12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 течение, пока, во время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12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или ᴂ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Всегда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12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завершать, заканчивать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1270" name="Рисунок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6" y="3060234"/>
            <a:ext cx="296863" cy="28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Рисунок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4" y="2792654"/>
            <a:ext cx="2667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Рисунок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745" y="5186908"/>
            <a:ext cx="2667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Рисунок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6" y="6381328"/>
            <a:ext cx="236538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5" name="Рисунок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4" y="5877272"/>
            <a:ext cx="457200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657350" y="2370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2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ru-RU" sz="4000" b="1" dirty="0" smtClean="0"/>
              <a:t>Символы качества и количества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Символы </a:t>
            </a:r>
            <a:r>
              <a:rPr lang="ru-RU" sz="3600" dirty="0"/>
              <a:t>качества и количества </a:t>
            </a:r>
            <a:r>
              <a:rPr lang="ru-RU" sz="3600" dirty="0" smtClean="0"/>
              <a:t> </a:t>
            </a:r>
            <a:r>
              <a:rPr lang="ru-RU" sz="3600" dirty="0"/>
              <a:t>позволяют отразить в ПС категорию качества, прежде всего, степень сравнения прилагательных и указать на количество, размер, стоимость и другие признаки предметов</a:t>
            </a:r>
          </a:p>
        </p:txBody>
      </p:sp>
    </p:spTree>
    <p:extLst>
      <p:ext uri="{BB962C8B-B14F-4D97-AF65-F5344CB8AC3E}">
        <p14:creationId xmlns:p14="http://schemas.microsoft.com/office/powerpoint/2010/main" val="10349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184626"/>
              </p:ext>
            </p:extLst>
          </p:nvPr>
        </p:nvGraphicFramePr>
        <p:xfrm>
          <a:off x="395536" y="966222"/>
          <a:ext cx="8496944" cy="6723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2709"/>
                <a:gridCol w="6424235"/>
              </a:tblGrid>
              <a:tr h="42738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Символ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Значение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186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Большой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761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&gt;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больше, более (чем)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761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&gt;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большинство, много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761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Маленький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761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&lt;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меньше, менее (чем), маленький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761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&lt;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меньшинство, мало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761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Дорогой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761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Дешевый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761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Ql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Качество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761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Qn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Количество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761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≈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около, приблизительно, примерно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1522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∑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сумма, совокупность, в совокупности, вместе с, суммарный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761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=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равно, одинаково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1522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∫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 среднем, средний, среднестатистический, обычный, типичный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830">
                <a:tc>
                  <a:txBody>
                    <a:bodyPr/>
                    <a:lstStyle/>
                    <a:p>
                      <a:pPr marL="457200" algn="ctr" fontAlgn="base" hangingPunc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~</a:t>
                      </a:r>
                      <a:endParaRPr lang="ru-RU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Несколько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290" name="Рисунок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357" y="3466203"/>
            <a:ext cx="296863" cy="27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89" name="Рисунок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520" y="3826247"/>
            <a:ext cx="266700" cy="25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eform 6"/>
          <p:cNvSpPr>
            <a:spLocks/>
          </p:cNvSpPr>
          <p:nvPr/>
        </p:nvSpPr>
        <p:spPr bwMode="auto">
          <a:xfrm>
            <a:off x="1591177" y="2420888"/>
            <a:ext cx="149225" cy="109537"/>
          </a:xfrm>
          <a:custGeom>
            <a:avLst/>
            <a:gdLst>
              <a:gd name="T0" fmla="*/ 0 w 390"/>
              <a:gd name="T1" fmla="*/ 225 h 252"/>
              <a:gd name="T2" fmla="*/ 33 w 390"/>
              <a:gd name="T3" fmla="*/ 201 h 252"/>
              <a:gd name="T4" fmla="*/ 60 w 390"/>
              <a:gd name="T5" fmla="*/ 171 h 252"/>
              <a:gd name="T6" fmla="*/ 96 w 390"/>
              <a:gd name="T7" fmla="*/ 132 h 252"/>
              <a:gd name="T8" fmla="*/ 123 w 390"/>
              <a:gd name="T9" fmla="*/ 102 h 252"/>
              <a:gd name="T10" fmla="*/ 144 w 390"/>
              <a:gd name="T11" fmla="*/ 78 h 252"/>
              <a:gd name="T12" fmla="*/ 174 w 390"/>
              <a:gd name="T13" fmla="*/ 48 h 252"/>
              <a:gd name="T14" fmla="*/ 210 w 390"/>
              <a:gd name="T15" fmla="*/ 9 h 252"/>
              <a:gd name="T16" fmla="*/ 216 w 390"/>
              <a:gd name="T17" fmla="*/ 0 h 252"/>
              <a:gd name="T18" fmla="*/ 222 w 390"/>
              <a:gd name="T19" fmla="*/ 9 h 252"/>
              <a:gd name="T20" fmla="*/ 240 w 390"/>
              <a:gd name="T21" fmla="*/ 21 h 252"/>
              <a:gd name="T22" fmla="*/ 273 w 390"/>
              <a:gd name="T23" fmla="*/ 63 h 252"/>
              <a:gd name="T24" fmla="*/ 324 w 390"/>
              <a:gd name="T25" fmla="*/ 144 h 252"/>
              <a:gd name="T26" fmla="*/ 357 w 390"/>
              <a:gd name="T27" fmla="*/ 207 h 252"/>
              <a:gd name="T28" fmla="*/ 390 w 390"/>
              <a:gd name="T29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90" h="252">
                <a:moveTo>
                  <a:pt x="0" y="225"/>
                </a:moveTo>
                <a:cubicBezTo>
                  <a:pt x="15" y="220"/>
                  <a:pt x="20" y="210"/>
                  <a:pt x="33" y="201"/>
                </a:cubicBezTo>
                <a:cubicBezTo>
                  <a:pt x="37" y="189"/>
                  <a:pt x="49" y="178"/>
                  <a:pt x="60" y="171"/>
                </a:cubicBezTo>
                <a:cubicBezTo>
                  <a:pt x="68" y="158"/>
                  <a:pt x="83" y="141"/>
                  <a:pt x="96" y="132"/>
                </a:cubicBezTo>
                <a:cubicBezTo>
                  <a:pt x="100" y="120"/>
                  <a:pt x="112" y="109"/>
                  <a:pt x="123" y="102"/>
                </a:cubicBezTo>
                <a:cubicBezTo>
                  <a:pt x="137" y="81"/>
                  <a:pt x="129" y="88"/>
                  <a:pt x="144" y="78"/>
                </a:cubicBezTo>
                <a:cubicBezTo>
                  <a:pt x="151" y="67"/>
                  <a:pt x="163" y="55"/>
                  <a:pt x="174" y="48"/>
                </a:cubicBezTo>
                <a:cubicBezTo>
                  <a:pt x="182" y="35"/>
                  <a:pt x="197" y="18"/>
                  <a:pt x="210" y="9"/>
                </a:cubicBezTo>
                <a:cubicBezTo>
                  <a:pt x="212" y="6"/>
                  <a:pt x="212" y="0"/>
                  <a:pt x="216" y="0"/>
                </a:cubicBezTo>
                <a:cubicBezTo>
                  <a:pt x="220" y="0"/>
                  <a:pt x="219" y="7"/>
                  <a:pt x="222" y="9"/>
                </a:cubicBezTo>
                <a:cubicBezTo>
                  <a:pt x="227" y="14"/>
                  <a:pt x="240" y="21"/>
                  <a:pt x="240" y="21"/>
                </a:cubicBezTo>
                <a:cubicBezTo>
                  <a:pt x="250" y="36"/>
                  <a:pt x="258" y="53"/>
                  <a:pt x="273" y="63"/>
                </a:cubicBezTo>
                <a:cubicBezTo>
                  <a:pt x="282" y="91"/>
                  <a:pt x="307" y="119"/>
                  <a:pt x="324" y="144"/>
                </a:cubicBezTo>
                <a:cubicBezTo>
                  <a:pt x="337" y="163"/>
                  <a:pt x="344" y="187"/>
                  <a:pt x="357" y="207"/>
                </a:cubicBezTo>
                <a:cubicBezTo>
                  <a:pt x="362" y="214"/>
                  <a:pt x="384" y="252"/>
                  <a:pt x="390" y="252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566345" y="2061594"/>
            <a:ext cx="203200" cy="180975"/>
          </a:xfrm>
          <a:custGeom>
            <a:avLst/>
            <a:gdLst>
              <a:gd name="T0" fmla="*/ 0 w 319"/>
              <a:gd name="T1" fmla="*/ 111 h 284"/>
              <a:gd name="T2" fmla="*/ 30 w 319"/>
              <a:gd name="T3" fmla="*/ 45 h 284"/>
              <a:gd name="T4" fmla="*/ 69 w 319"/>
              <a:gd name="T5" fmla="*/ 9 h 284"/>
              <a:gd name="T6" fmla="*/ 96 w 319"/>
              <a:gd name="T7" fmla="*/ 0 h 284"/>
              <a:gd name="T8" fmla="*/ 219 w 319"/>
              <a:gd name="T9" fmla="*/ 3 h 284"/>
              <a:gd name="T10" fmla="*/ 255 w 319"/>
              <a:gd name="T11" fmla="*/ 15 h 284"/>
              <a:gd name="T12" fmla="*/ 273 w 319"/>
              <a:gd name="T13" fmla="*/ 27 h 284"/>
              <a:gd name="T14" fmla="*/ 294 w 319"/>
              <a:gd name="T15" fmla="*/ 57 h 284"/>
              <a:gd name="T16" fmla="*/ 309 w 319"/>
              <a:gd name="T17" fmla="*/ 105 h 284"/>
              <a:gd name="T18" fmla="*/ 315 w 319"/>
              <a:gd name="T19" fmla="*/ 123 h 284"/>
              <a:gd name="T20" fmla="*/ 279 w 319"/>
              <a:gd name="T21" fmla="*/ 243 h 284"/>
              <a:gd name="T22" fmla="*/ 213 w 319"/>
              <a:gd name="T23" fmla="*/ 279 h 284"/>
              <a:gd name="T24" fmla="*/ 108 w 319"/>
              <a:gd name="T25" fmla="*/ 270 h 284"/>
              <a:gd name="T26" fmla="*/ 72 w 319"/>
              <a:gd name="T27" fmla="*/ 249 h 284"/>
              <a:gd name="T28" fmla="*/ 54 w 319"/>
              <a:gd name="T29" fmla="*/ 237 h 284"/>
              <a:gd name="T30" fmla="*/ 24 w 319"/>
              <a:gd name="T31" fmla="*/ 207 h 284"/>
              <a:gd name="T32" fmla="*/ 9 w 319"/>
              <a:gd name="T33" fmla="*/ 144 h 284"/>
              <a:gd name="T34" fmla="*/ 12 w 319"/>
              <a:gd name="T35" fmla="*/ 78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19" h="284">
                <a:moveTo>
                  <a:pt x="0" y="111"/>
                </a:moveTo>
                <a:cubicBezTo>
                  <a:pt x="10" y="86"/>
                  <a:pt x="5" y="61"/>
                  <a:pt x="30" y="45"/>
                </a:cubicBezTo>
                <a:cubicBezTo>
                  <a:pt x="40" y="30"/>
                  <a:pt x="54" y="19"/>
                  <a:pt x="69" y="9"/>
                </a:cubicBezTo>
                <a:cubicBezTo>
                  <a:pt x="77" y="4"/>
                  <a:pt x="96" y="0"/>
                  <a:pt x="96" y="0"/>
                </a:cubicBezTo>
                <a:cubicBezTo>
                  <a:pt x="137" y="1"/>
                  <a:pt x="178" y="1"/>
                  <a:pt x="219" y="3"/>
                </a:cubicBezTo>
                <a:cubicBezTo>
                  <a:pt x="229" y="3"/>
                  <a:pt x="247" y="11"/>
                  <a:pt x="255" y="15"/>
                </a:cubicBezTo>
                <a:cubicBezTo>
                  <a:pt x="261" y="18"/>
                  <a:pt x="273" y="27"/>
                  <a:pt x="273" y="27"/>
                </a:cubicBezTo>
                <a:cubicBezTo>
                  <a:pt x="288" y="49"/>
                  <a:pt x="281" y="39"/>
                  <a:pt x="294" y="57"/>
                </a:cubicBezTo>
                <a:cubicBezTo>
                  <a:pt x="299" y="73"/>
                  <a:pt x="304" y="89"/>
                  <a:pt x="309" y="105"/>
                </a:cubicBezTo>
                <a:cubicBezTo>
                  <a:pt x="311" y="111"/>
                  <a:pt x="315" y="123"/>
                  <a:pt x="315" y="123"/>
                </a:cubicBezTo>
                <a:cubicBezTo>
                  <a:pt x="313" y="164"/>
                  <a:pt x="319" y="217"/>
                  <a:pt x="279" y="243"/>
                </a:cubicBezTo>
                <a:cubicBezTo>
                  <a:pt x="266" y="263"/>
                  <a:pt x="236" y="274"/>
                  <a:pt x="213" y="279"/>
                </a:cubicBezTo>
                <a:cubicBezTo>
                  <a:pt x="200" y="279"/>
                  <a:pt x="136" y="284"/>
                  <a:pt x="108" y="270"/>
                </a:cubicBezTo>
                <a:cubicBezTo>
                  <a:pt x="95" y="264"/>
                  <a:pt x="84" y="257"/>
                  <a:pt x="72" y="249"/>
                </a:cubicBezTo>
                <a:cubicBezTo>
                  <a:pt x="66" y="245"/>
                  <a:pt x="54" y="237"/>
                  <a:pt x="54" y="237"/>
                </a:cubicBezTo>
                <a:cubicBezTo>
                  <a:pt x="47" y="226"/>
                  <a:pt x="35" y="214"/>
                  <a:pt x="24" y="207"/>
                </a:cubicBezTo>
                <a:cubicBezTo>
                  <a:pt x="17" y="186"/>
                  <a:pt x="13" y="165"/>
                  <a:pt x="9" y="144"/>
                </a:cubicBezTo>
                <a:cubicBezTo>
                  <a:pt x="12" y="82"/>
                  <a:pt x="12" y="104"/>
                  <a:pt x="12" y="78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1533737" y="1268760"/>
            <a:ext cx="182563" cy="90487"/>
          </a:xfrm>
          <a:custGeom>
            <a:avLst/>
            <a:gdLst>
              <a:gd name="T0" fmla="*/ 0 w 372"/>
              <a:gd name="T1" fmla="*/ 0 h 339"/>
              <a:gd name="T2" fmla="*/ 51 w 372"/>
              <a:gd name="T3" fmla="*/ 93 h 339"/>
              <a:gd name="T4" fmla="*/ 72 w 372"/>
              <a:gd name="T5" fmla="*/ 138 h 339"/>
              <a:gd name="T6" fmla="*/ 108 w 372"/>
              <a:gd name="T7" fmla="*/ 252 h 339"/>
              <a:gd name="T8" fmla="*/ 147 w 372"/>
              <a:gd name="T9" fmla="*/ 339 h 339"/>
              <a:gd name="T10" fmla="*/ 183 w 372"/>
              <a:gd name="T11" fmla="*/ 300 h 339"/>
              <a:gd name="T12" fmla="*/ 219 w 372"/>
              <a:gd name="T13" fmla="*/ 261 h 339"/>
              <a:gd name="T14" fmla="*/ 246 w 372"/>
              <a:gd name="T15" fmla="*/ 225 h 339"/>
              <a:gd name="T16" fmla="*/ 300 w 372"/>
              <a:gd name="T17" fmla="*/ 147 h 339"/>
              <a:gd name="T18" fmla="*/ 318 w 372"/>
              <a:gd name="T19" fmla="*/ 123 h 339"/>
              <a:gd name="T20" fmla="*/ 357 w 372"/>
              <a:gd name="T21" fmla="*/ 60 h 339"/>
              <a:gd name="T22" fmla="*/ 372 w 372"/>
              <a:gd name="T23" fmla="*/ 42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2" h="339">
                <a:moveTo>
                  <a:pt x="0" y="0"/>
                </a:moveTo>
                <a:cubicBezTo>
                  <a:pt x="30" y="20"/>
                  <a:pt x="40" y="59"/>
                  <a:pt x="51" y="93"/>
                </a:cubicBezTo>
                <a:cubicBezTo>
                  <a:pt x="56" y="109"/>
                  <a:pt x="65" y="122"/>
                  <a:pt x="72" y="138"/>
                </a:cubicBezTo>
                <a:cubicBezTo>
                  <a:pt x="88" y="174"/>
                  <a:pt x="96" y="215"/>
                  <a:pt x="108" y="252"/>
                </a:cubicBezTo>
                <a:cubicBezTo>
                  <a:pt x="116" y="276"/>
                  <a:pt x="127" y="326"/>
                  <a:pt x="147" y="339"/>
                </a:cubicBezTo>
                <a:cubicBezTo>
                  <a:pt x="155" y="326"/>
                  <a:pt x="170" y="309"/>
                  <a:pt x="183" y="300"/>
                </a:cubicBezTo>
                <a:cubicBezTo>
                  <a:pt x="191" y="287"/>
                  <a:pt x="206" y="270"/>
                  <a:pt x="219" y="261"/>
                </a:cubicBezTo>
                <a:cubicBezTo>
                  <a:pt x="224" y="246"/>
                  <a:pt x="237" y="237"/>
                  <a:pt x="246" y="225"/>
                </a:cubicBezTo>
                <a:cubicBezTo>
                  <a:pt x="265" y="200"/>
                  <a:pt x="273" y="165"/>
                  <a:pt x="300" y="147"/>
                </a:cubicBezTo>
                <a:cubicBezTo>
                  <a:pt x="304" y="135"/>
                  <a:pt x="308" y="130"/>
                  <a:pt x="318" y="123"/>
                </a:cubicBezTo>
                <a:cubicBezTo>
                  <a:pt x="325" y="101"/>
                  <a:pt x="344" y="80"/>
                  <a:pt x="357" y="60"/>
                </a:cubicBezTo>
                <a:cubicBezTo>
                  <a:pt x="359" y="56"/>
                  <a:pt x="372" y="44"/>
                  <a:pt x="372" y="42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Freeform 3"/>
          <p:cNvSpPr>
            <a:spLocks/>
          </p:cNvSpPr>
          <p:nvPr/>
        </p:nvSpPr>
        <p:spPr bwMode="auto">
          <a:xfrm>
            <a:off x="1566068" y="3140968"/>
            <a:ext cx="203200" cy="180975"/>
          </a:xfrm>
          <a:custGeom>
            <a:avLst/>
            <a:gdLst>
              <a:gd name="T0" fmla="*/ 0 w 319"/>
              <a:gd name="T1" fmla="*/ 111 h 284"/>
              <a:gd name="T2" fmla="*/ 30 w 319"/>
              <a:gd name="T3" fmla="*/ 45 h 284"/>
              <a:gd name="T4" fmla="*/ 69 w 319"/>
              <a:gd name="T5" fmla="*/ 9 h 284"/>
              <a:gd name="T6" fmla="*/ 96 w 319"/>
              <a:gd name="T7" fmla="*/ 0 h 284"/>
              <a:gd name="T8" fmla="*/ 219 w 319"/>
              <a:gd name="T9" fmla="*/ 3 h 284"/>
              <a:gd name="T10" fmla="*/ 255 w 319"/>
              <a:gd name="T11" fmla="*/ 15 h 284"/>
              <a:gd name="T12" fmla="*/ 273 w 319"/>
              <a:gd name="T13" fmla="*/ 27 h 284"/>
              <a:gd name="T14" fmla="*/ 294 w 319"/>
              <a:gd name="T15" fmla="*/ 57 h 284"/>
              <a:gd name="T16" fmla="*/ 309 w 319"/>
              <a:gd name="T17" fmla="*/ 105 h 284"/>
              <a:gd name="T18" fmla="*/ 315 w 319"/>
              <a:gd name="T19" fmla="*/ 123 h 284"/>
              <a:gd name="T20" fmla="*/ 279 w 319"/>
              <a:gd name="T21" fmla="*/ 243 h 284"/>
              <a:gd name="T22" fmla="*/ 213 w 319"/>
              <a:gd name="T23" fmla="*/ 279 h 284"/>
              <a:gd name="T24" fmla="*/ 108 w 319"/>
              <a:gd name="T25" fmla="*/ 270 h 284"/>
              <a:gd name="T26" fmla="*/ 72 w 319"/>
              <a:gd name="T27" fmla="*/ 249 h 284"/>
              <a:gd name="T28" fmla="*/ 54 w 319"/>
              <a:gd name="T29" fmla="*/ 237 h 284"/>
              <a:gd name="T30" fmla="*/ 24 w 319"/>
              <a:gd name="T31" fmla="*/ 207 h 284"/>
              <a:gd name="T32" fmla="*/ 9 w 319"/>
              <a:gd name="T33" fmla="*/ 144 h 284"/>
              <a:gd name="T34" fmla="*/ 12 w 319"/>
              <a:gd name="T35" fmla="*/ 78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19" h="284">
                <a:moveTo>
                  <a:pt x="0" y="111"/>
                </a:moveTo>
                <a:cubicBezTo>
                  <a:pt x="10" y="86"/>
                  <a:pt x="5" y="61"/>
                  <a:pt x="30" y="45"/>
                </a:cubicBezTo>
                <a:cubicBezTo>
                  <a:pt x="40" y="30"/>
                  <a:pt x="54" y="19"/>
                  <a:pt x="69" y="9"/>
                </a:cubicBezTo>
                <a:cubicBezTo>
                  <a:pt x="77" y="4"/>
                  <a:pt x="96" y="0"/>
                  <a:pt x="96" y="0"/>
                </a:cubicBezTo>
                <a:cubicBezTo>
                  <a:pt x="137" y="1"/>
                  <a:pt x="178" y="1"/>
                  <a:pt x="219" y="3"/>
                </a:cubicBezTo>
                <a:cubicBezTo>
                  <a:pt x="229" y="3"/>
                  <a:pt x="247" y="11"/>
                  <a:pt x="255" y="15"/>
                </a:cubicBezTo>
                <a:cubicBezTo>
                  <a:pt x="261" y="18"/>
                  <a:pt x="273" y="27"/>
                  <a:pt x="273" y="27"/>
                </a:cubicBezTo>
                <a:cubicBezTo>
                  <a:pt x="288" y="49"/>
                  <a:pt x="281" y="39"/>
                  <a:pt x="294" y="57"/>
                </a:cubicBezTo>
                <a:cubicBezTo>
                  <a:pt x="299" y="73"/>
                  <a:pt x="304" y="89"/>
                  <a:pt x="309" y="105"/>
                </a:cubicBezTo>
                <a:cubicBezTo>
                  <a:pt x="311" y="111"/>
                  <a:pt x="315" y="123"/>
                  <a:pt x="315" y="123"/>
                </a:cubicBezTo>
                <a:cubicBezTo>
                  <a:pt x="313" y="164"/>
                  <a:pt x="319" y="217"/>
                  <a:pt x="279" y="243"/>
                </a:cubicBezTo>
                <a:cubicBezTo>
                  <a:pt x="266" y="263"/>
                  <a:pt x="236" y="274"/>
                  <a:pt x="213" y="279"/>
                </a:cubicBezTo>
                <a:cubicBezTo>
                  <a:pt x="200" y="279"/>
                  <a:pt x="136" y="284"/>
                  <a:pt x="108" y="270"/>
                </a:cubicBezTo>
                <a:cubicBezTo>
                  <a:pt x="95" y="264"/>
                  <a:pt x="84" y="257"/>
                  <a:pt x="72" y="249"/>
                </a:cubicBezTo>
                <a:cubicBezTo>
                  <a:pt x="66" y="245"/>
                  <a:pt x="54" y="237"/>
                  <a:pt x="54" y="237"/>
                </a:cubicBezTo>
                <a:cubicBezTo>
                  <a:pt x="47" y="226"/>
                  <a:pt x="35" y="214"/>
                  <a:pt x="24" y="207"/>
                </a:cubicBezTo>
                <a:cubicBezTo>
                  <a:pt x="17" y="186"/>
                  <a:pt x="13" y="165"/>
                  <a:pt x="9" y="144"/>
                </a:cubicBezTo>
                <a:cubicBezTo>
                  <a:pt x="12" y="82"/>
                  <a:pt x="12" y="104"/>
                  <a:pt x="12" y="78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СМЫСЛОВОЙ </a:t>
            </a:r>
            <a:r>
              <a:rPr lang="ru-RU" b="1" dirty="0"/>
              <a:t>АНАЛИЗ </a:t>
            </a:r>
            <a:r>
              <a:rPr lang="ru-RU" b="1" dirty="0" smtClean="0"/>
              <a:t>ТЕКСТА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hangingPunct="0"/>
            <a:r>
              <a:rPr lang="ru-RU" b="1" dirty="0"/>
              <a:t>В основе смыслового анализа лежат следующие навыки:</a:t>
            </a:r>
            <a:endParaRPr lang="ru-RU" dirty="0"/>
          </a:p>
          <a:p>
            <a:pPr hangingPunct="0"/>
            <a:r>
              <a:rPr lang="ru-RU" dirty="0"/>
              <a:t>1) Выделения и фиксации </a:t>
            </a:r>
            <a:r>
              <a:rPr lang="ru-RU" i="1" dirty="0"/>
              <a:t>ключевых</a:t>
            </a:r>
            <a:r>
              <a:rPr lang="ru-RU" dirty="0"/>
              <a:t> и </a:t>
            </a:r>
            <a:r>
              <a:rPr lang="ru-RU" i="1" dirty="0"/>
              <a:t>рельефных</a:t>
            </a:r>
            <a:r>
              <a:rPr lang="ru-RU" dirty="0"/>
              <a:t> слов, </a:t>
            </a:r>
            <a:r>
              <a:rPr lang="ru-RU" i="1" dirty="0"/>
              <a:t>опорных пунктов памяти</a:t>
            </a:r>
            <a:r>
              <a:rPr lang="ru-RU" dirty="0"/>
              <a:t>, </a:t>
            </a:r>
            <a:r>
              <a:rPr lang="ru-RU" i="1" dirty="0"/>
              <a:t>смысловых вех </a:t>
            </a:r>
            <a:r>
              <a:rPr lang="ru-RU" dirty="0"/>
              <a:t>и </a:t>
            </a:r>
            <a:r>
              <a:rPr lang="ru-RU" i="1" dirty="0"/>
              <a:t>прецизионной лексики</a:t>
            </a:r>
            <a:r>
              <a:rPr lang="ru-RU" dirty="0"/>
              <a:t>.</a:t>
            </a:r>
            <a:r>
              <a:rPr lang="ru-RU" b="1" dirty="0"/>
              <a:t> </a:t>
            </a:r>
            <a:endParaRPr lang="ru-RU" b="1" dirty="0" smtClean="0"/>
          </a:p>
          <a:p>
            <a:pPr hangingPunct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4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Ключевые слова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dirty="0"/>
              <a:t>это слова, несущие основную информацию.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Примером </a:t>
            </a:r>
            <a:r>
              <a:rPr lang="ru-RU" dirty="0"/>
              <a:t>отбора ключевых слов может служить телеграфный стиль.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«</a:t>
            </a:r>
            <a:r>
              <a:rPr lang="ru-RU" i="1" dirty="0"/>
              <a:t>Встречайте меня в субботу в Санкт-Петербурге на Московском вокзале в 8 часов вечера</a:t>
            </a:r>
            <a:r>
              <a:rPr lang="ru-RU" dirty="0"/>
              <a:t>» </a:t>
            </a:r>
          </a:p>
          <a:p>
            <a:pPr marL="0" indent="0">
              <a:buNone/>
            </a:pPr>
            <a:r>
              <a:rPr lang="ru-RU" dirty="0"/>
              <a:t>Телеграмма будет выглядеть так: </a:t>
            </a:r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i="1" dirty="0">
                <a:solidFill>
                  <a:srgbClr val="FF0000"/>
                </a:solidFill>
              </a:rPr>
              <a:t>Встречайте суббота Санкт-Петербург Московский 20-00»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1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Рельефные слова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ru-RU" dirty="0" smtClean="0"/>
              <a:t>– </a:t>
            </a:r>
            <a:r>
              <a:rPr lang="ru-RU" dirty="0"/>
              <a:t>необычные, оригинальные и стилистически важные и неожиданные слова, на которые, по замыслу автора, должен обратить внимание любой рецептор исходного текста. </a:t>
            </a:r>
          </a:p>
        </p:txBody>
      </p:sp>
    </p:spTree>
    <p:extLst>
      <p:ext uri="{BB962C8B-B14F-4D97-AF65-F5344CB8AC3E}">
        <p14:creationId xmlns:p14="http://schemas.microsoft.com/office/powerpoint/2010/main" val="400579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записывать?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ключевые слова</a:t>
            </a:r>
            <a:r>
              <a:rPr lang="ru-RU" dirty="0"/>
              <a:t>, </a:t>
            </a:r>
          </a:p>
          <a:p>
            <a:r>
              <a:rPr lang="ru-RU" dirty="0"/>
              <a:t>вычленять </a:t>
            </a:r>
            <a:r>
              <a:rPr lang="ru-RU" b="1" dirty="0"/>
              <a:t>опорные пункты памяти</a:t>
            </a:r>
            <a:r>
              <a:rPr lang="ru-RU" dirty="0"/>
              <a:t>, </a:t>
            </a:r>
          </a:p>
          <a:p>
            <a:r>
              <a:rPr lang="ru-RU" b="1" dirty="0"/>
              <a:t>смысловые вехи</a:t>
            </a:r>
            <a:r>
              <a:rPr lang="ru-RU" dirty="0"/>
              <a:t>, </a:t>
            </a:r>
          </a:p>
          <a:p>
            <a:r>
              <a:rPr lang="ru-RU" b="1" dirty="0"/>
              <a:t>рельефные слова,</a:t>
            </a:r>
            <a:r>
              <a:rPr lang="ru-RU" dirty="0"/>
              <a:t> </a:t>
            </a:r>
          </a:p>
          <a:p>
            <a:r>
              <a:rPr lang="ru-RU" dirty="0"/>
              <a:t>обязательно записывать </a:t>
            </a:r>
            <a:r>
              <a:rPr lang="ru-RU" b="1" dirty="0"/>
              <a:t>прецизионную лексику</a:t>
            </a:r>
            <a:r>
              <a:rPr lang="ru-RU" dirty="0"/>
              <a:t>.</a:t>
            </a:r>
          </a:p>
          <a:p>
            <a:r>
              <a:rPr lang="ru-RU" dirty="0"/>
              <a:t> Важно в записи передавать </a:t>
            </a:r>
            <a:r>
              <a:rPr lang="ru-RU" b="1" dirty="0"/>
              <a:t>модальность высказывания и</a:t>
            </a:r>
          </a:p>
          <a:p>
            <a:r>
              <a:rPr lang="ru-RU" b="1" dirty="0"/>
              <a:t>логические связи между элементами.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3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i="1" dirty="0"/>
              <a:t>«Экономьте при покупке одежды! На каждой полке магазина – отличный товар по сниженным ценам! Подарки сегодня!» </a:t>
            </a:r>
            <a:r>
              <a:rPr lang="ru-RU" dirty="0"/>
              <a:t>рельефными являются слова </a:t>
            </a:r>
            <a:r>
              <a:rPr lang="ru-RU" i="1" dirty="0">
                <a:solidFill>
                  <a:srgbClr val="FF0000"/>
                </a:solidFill>
              </a:rPr>
              <a:t>«экономьте»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i="1" dirty="0">
                <a:solidFill>
                  <a:srgbClr val="FF0000"/>
                </a:solidFill>
              </a:rPr>
              <a:t>«отличный», «подарки</a:t>
            </a:r>
            <a:r>
              <a:rPr lang="ru-RU" i="1" dirty="0" smtClean="0">
                <a:solidFill>
                  <a:srgbClr val="FF0000"/>
                </a:solidFill>
              </a:rPr>
              <a:t>».</a:t>
            </a:r>
          </a:p>
          <a:p>
            <a:pPr marL="0" lvl="0" indent="0">
              <a:buNone/>
            </a:pPr>
            <a:r>
              <a:rPr lang="ru-RU" dirty="0" smtClean="0"/>
              <a:t>«</a:t>
            </a:r>
            <a:r>
              <a:rPr lang="ru-RU" i="1" dirty="0" smtClean="0"/>
              <a:t>Мы выражаем глубокую признательность за теплый прием, который оказывается нам на вашей древней земле»</a:t>
            </a:r>
            <a:endParaRPr lang="ru-RU" dirty="0" smtClean="0"/>
          </a:p>
          <a:p>
            <a:r>
              <a:rPr lang="ru-RU" i="1" dirty="0" smtClean="0">
                <a:solidFill>
                  <a:srgbClr val="FF0000"/>
                </a:solidFill>
              </a:rPr>
              <a:t>Мы благодарим прием древней земле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Опорные пункты памяти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ru-RU" dirty="0" smtClean="0"/>
              <a:t>– </a:t>
            </a:r>
            <a:r>
              <a:rPr lang="ru-RU" dirty="0"/>
              <a:t>это преобразованные, компактно записанные слова, словосочетания или предложения, благодаря которым можно вспомнить содержание исходного текста. Например: </a:t>
            </a:r>
            <a:r>
              <a:rPr lang="ru-RU" i="1" dirty="0">
                <a:solidFill>
                  <a:srgbClr val="FF0000"/>
                </a:solidFill>
              </a:rPr>
              <a:t>Они везде суют свой нос в нашей организации </a:t>
            </a:r>
            <a:r>
              <a:rPr lang="ru-RU" b="1" i="1" dirty="0" smtClean="0">
                <a:solidFill>
                  <a:srgbClr val="FF0000"/>
                </a:solidFill>
              </a:rPr>
              <a:t>– </a:t>
            </a:r>
            <a:r>
              <a:rPr lang="ru-RU" b="1" i="1" dirty="0">
                <a:solidFill>
                  <a:srgbClr val="C00000"/>
                </a:solidFill>
              </a:rPr>
              <a:t>Они нас контролируют</a:t>
            </a:r>
            <a:r>
              <a:rPr lang="ru-RU" i="1" dirty="0"/>
              <a:t>.</a:t>
            </a:r>
            <a:endParaRPr lang="ru-RU" dirty="0"/>
          </a:p>
          <a:p>
            <a:r>
              <a:rPr lang="ru-RU" i="1" dirty="0"/>
              <a:t>Они        	</a:t>
            </a:r>
            <a:r>
              <a:rPr lang="ru-RU" i="1" dirty="0" smtClean="0"/>
              <a:t>		нас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915816" y="465313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627784" y="515719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5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/>
              <a:t>Смысловые вехи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3500" dirty="0" smtClean="0"/>
              <a:t>отражают </a:t>
            </a:r>
            <a:r>
              <a:rPr lang="ru-RU" sz="3500" dirty="0"/>
              <a:t>идеи, основное содержание текста или  семантически необходимые предложения, в которых заключена </a:t>
            </a:r>
            <a:r>
              <a:rPr lang="ru-RU" sz="3500" b="1" dirty="0"/>
              <a:t>новая</a:t>
            </a:r>
            <a:r>
              <a:rPr lang="ru-RU" sz="3500" dirty="0"/>
              <a:t> </a:t>
            </a:r>
            <a:r>
              <a:rPr lang="ru-RU" sz="3500" b="1" dirty="0"/>
              <a:t>мысль</a:t>
            </a:r>
            <a:r>
              <a:rPr lang="ru-RU" sz="3500" dirty="0"/>
              <a:t>, значимая для последующего развития сюжета. Совокупность всех смысловых вех образует полную смысловую программу 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06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i="1" dirty="0" smtClean="0"/>
              <a:t>«</a:t>
            </a:r>
            <a:r>
              <a:rPr lang="ru-RU" i="1" u="sng" dirty="0" smtClean="0"/>
              <a:t>12 </a:t>
            </a:r>
            <a:r>
              <a:rPr lang="ru-RU" i="1" u="sng" dirty="0"/>
              <a:t>тысяч </a:t>
            </a:r>
            <a:r>
              <a:rPr lang="ru-RU" i="1" dirty="0"/>
              <a:t>рабочих </a:t>
            </a:r>
            <a:r>
              <a:rPr lang="ru-RU" i="1" u="sng" dirty="0"/>
              <a:t>Сен-</a:t>
            </a:r>
            <a:r>
              <a:rPr lang="ru-RU" i="1" u="sng" dirty="0" err="1"/>
              <a:t>Назера</a:t>
            </a:r>
            <a:r>
              <a:rPr lang="ru-RU" i="1" dirty="0"/>
              <a:t> приняли участие в митинге протеста против решения администрации местного металлургического завода об </a:t>
            </a:r>
            <a:r>
              <a:rPr lang="ru-RU" i="1" u="sng" dirty="0"/>
              <a:t>увольнении 240 </a:t>
            </a:r>
            <a:r>
              <a:rPr lang="ru-RU" i="1" u="sng" dirty="0" smtClean="0"/>
              <a:t>рабочих»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C00000"/>
                </a:solidFill>
              </a:rPr>
              <a:t>– 12000 рабочих Сен-</a:t>
            </a:r>
            <a:r>
              <a:rPr lang="ru-RU" b="1" i="1" dirty="0" err="1">
                <a:solidFill>
                  <a:srgbClr val="C00000"/>
                </a:solidFill>
              </a:rPr>
              <a:t>Назера</a:t>
            </a:r>
            <a:r>
              <a:rPr lang="ru-RU" b="1" i="1" dirty="0">
                <a:solidFill>
                  <a:srgbClr val="C00000"/>
                </a:solidFill>
              </a:rPr>
              <a:t> против увольнения 240</a:t>
            </a:r>
            <a:r>
              <a:rPr lang="ru-RU" b="1" dirty="0">
                <a:solidFill>
                  <a:srgbClr val="C00000"/>
                </a:solidFill>
              </a:rPr>
              <a:t> </a:t>
            </a:r>
          </a:p>
          <a:p>
            <a:pPr marL="0" lv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Прецизионная лексика</a:t>
            </a:r>
            <a:r>
              <a:rPr lang="ru-RU" sz="4000" dirty="0"/>
              <a:t> </a:t>
            </a:r>
            <a:endParaRPr lang="en-US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</a:t>
            </a:r>
            <a:r>
              <a:rPr lang="ru-RU" dirty="0"/>
              <a:t>номинативные единицы, составляющие информационную основу текста: числительные, названия, имена собственные, реалии и другие значимые лексемы.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4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Способы речевой компрессии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Речевая компрессия применяется и в ПС, и при порождении перевода.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70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Опущение </a:t>
            </a:r>
            <a:r>
              <a:rPr lang="ru-RU" b="1" dirty="0"/>
              <a:t>мысли </a:t>
            </a:r>
            <a:r>
              <a:rPr lang="ru-RU" dirty="0"/>
              <a:t>или фразы, </a:t>
            </a:r>
            <a:r>
              <a:rPr lang="ru-RU" b="1" dirty="0"/>
              <a:t>дублирующей</a:t>
            </a:r>
            <a:r>
              <a:rPr lang="ru-RU" dirty="0"/>
              <a:t> предыдущую, обязательно сохраняя содержание сообщения. Например, если переводчик полностью перевел вопрос </a:t>
            </a:r>
            <a:r>
              <a:rPr lang="ru-RU" i="1" dirty="0"/>
              <a:t>«Когда вы планируете начать работу над проектом?»</a:t>
            </a:r>
            <a:r>
              <a:rPr lang="ru-RU" dirty="0"/>
              <a:t> и ему предстоит перевести ответ </a:t>
            </a:r>
            <a:r>
              <a:rPr lang="ru-RU" i="1" dirty="0">
                <a:solidFill>
                  <a:srgbClr val="FF0000"/>
                </a:solidFill>
              </a:rPr>
              <a:t>«Работа над проектом начнется через 2 месяца»,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то он мо­жет сказать только </a:t>
            </a:r>
            <a:r>
              <a:rPr lang="ru-RU" i="1" dirty="0">
                <a:solidFill>
                  <a:srgbClr val="FF0000"/>
                </a:solidFill>
              </a:rPr>
              <a:t>«через 2 месяца».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Опущение </a:t>
            </a:r>
            <a:r>
              <a:rPr lang="ru-RU" b="1" dirty="0"/>
              <a:t>необязательной </a:t>
            </a:r>
            <a:r>
              <a:rPr lang="ru-RU" dirty="0"/>
              <a:t>для воспроизведения </a:t>
            </a:r>
            <a:r>
              <a:rPr lang="ru-RU" b="1" dirty="0"/>
              <a:t>информации</a:t>
            </a:r>
            <a:r>
              <a:rPr lang="ru-RU" dirty="0"/>
              <a:t>, в связи с ситуацией общения. Например, </a:t>
            </a:r>
            <a:r>
              <a:rPr lang="ru-RU" dirty="0">
                <a:solidFill>
                  <a:srgbClr val="FF0000"/>
                </a:solidFill>
              </a:rPr>
              <a:t>предложение </a:t>
            </a:r>
            <a:r>
              <a:rPr lang="ru-RU" i="1" dirty="0">
                <a:solidFill>
                  <a:srgbClr val="FF0000"/>
                </a:solidFill>
              </a:rPr>
              <a:t>«Мы видим перед собой собаку просто гигантских размеров»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может быть передано так: </a:t>
            </a:r>
            <a:r>
              <a:rPr lang="en-US" i="1" dirty="0">
                <a:solidFill>
                  <a:srgbClr val="FF0000"/>
                </a:solidFill>
              </a:rPr>
              <a:t>The dog is gigantic</a:t>
            </a:r>
            <a:r>
              <a:rPr lang="ru-RU" i="1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4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Опущение или сокращение </a:t>
            </a:r>
            <a:r>
              <a:rPr lang="ru-RU" b="1" dirty="0"/>
              <a:t>побочной информации </a:t>
            </a:r>
            <a:r>
              <a:rPr lang="ru-RU" dirty="0"/>
              <a:t>(затянутые формулы вежливости, случайные замечания, отклонения от темы), устранение кото­рой не помешает реализации главной задачи общения. </a:t>
            </a:r>
          </a:p>
          <a:p>
            <a:pPr lvl="0"/>
            <a:r>
              <a:rPr lang="ru-RU" dirty="0"/>
              <a:t>Замена </a:t>
            </a:r>
            <a:r>
              <a:rPr lang="ru-RU" b="1" dirty="0"/>
              <a:t>сложных предложений </a:t>
            </a:r>
            <a:r>
              <a:rPr lang="ru-RU" dirty="0"/>
              <a:t>и словосочетаний более </a:t>
            </a:r>
            <a:r>
              <a:rPr lang="ru-RU" b="1" dirty="0"/>
              <a:t>краткими</a:t>
            </a:r>
            <a:r>
              <a:rPr lang="ru-RU" dirty="0"/>
              <a:t> эквивалентными по смыслу выражениями: </a:t>
            </a:r>
            <a:r>
              <a:rPr lang="en-US" i="1" dirty="0">
                <a:solidFill>
                  <a:srgbClr val="FF0000"/>
                </a:solidFill>
              </a:rPr>
              <a:t>There was a mist which hung like a veil</a:t>
            </a:r>
            <a:r>
              <a:rPr lang="ru-RU" i="1" dirty="0">
                <a:solidFill>
                  <a:srgbClr val="FF0000"/>
                </a:solidFill>
              </a:rPr>
              <a:t>. </a:t>
            </a:r>
            <a:r>
              <a:rPr lang="en-US" i="1" dirty="0">
                <a:solidFill>
                  <a:srgbClr val="FF0000"/>
                </a:solidFill>
              </a:rPr>
              <a:t>It obscured the top of the mountain. – </a:t>
            </a:r>
            <a:r>
              <a:rPr lang="ru-RU" i="1" dirty="0" smtClean="0">
                <a:solidFill>
                  <a:srgbClr val="FF0000"/>
                </a:solidFill>
              </a:rPr>
              <a:t>Туман покрыл горную вершину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Замена </a:t>
            </a:r>
            <a:r>
              <a:rPr lang="ru-RU" b="1" dirty="0"/>
              <a:t>полных наименований </a:t>
            </a:r>
            <a:r>
              <a:rPr lang="ru-RU" dirty="0"/>
              <a:t>(государств, компаний и т. д.) </a:t>
            </a:r>
            <a:r>
              <a:rPr lang="ru-RU" b="1" dirty="0"/>
              <a:t>сокращенными</a:t>
            </a:r>
            <a:r>
              <a:rPr lang="ru-RU" dirty="0"/>
              <a:t> названиями или аббревиатурами: </a:t>
            </a:r>
            <a:r>
              <a:rPr lang="ru-RU" i="1" dirty="0" err="1">
                <a:solidFill>
                  <a:srgbClr val="FF0000"/>
                </a:solidFill>
              </a:rPr>
              <a:t>The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United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Nations</a:t>
            </a:r>
            <a:r>
              <a:rPr lang="ru-RU" i="1" dirty="0">
                <a:solidFill>
                  <a:srgbClr val="FF0000"/>
                </a:solidFill>
              </a:rPr>
              <a:t> – </a:t>
            </a:r>
            <a:r>
              <a:rPr lang="en-US" i="1" dirty="0">
                <a:solidFill>
                  <a:srgbClr val="FF0000"/>
                </a:solidFill>
              </a:rPr>
              <a:t>UN</a:t>
            </a:r>
            <a:r>
              <a:rPr lang="ru-RU" i="1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8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2174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dirty="0" smtClean="0"/>
              <a:t>Опущение </a:t>
            </a:r>
            <a:r>
              <a:rPr lang="ru-RU" b="1" dirty="0" smtClean="0"/>
              <a:t>соединитель­ных элементов </a:t>
            </a:r>
            <a:r>
              <a:rPr lang="ru-RU" dirty="0" smtClean="0"/>
              <a:t>в словосочетании: </a:t>
            </a:r>
            <a:r>
              <a:rPr lang="ru-RU" i="1" dirty="0" err="1" smtClean="0">
                <a:solidFill>
                  <a:srgbClr val="FF0000"/>
                </a:solidFill>
              </a:rPr>
              <a:t>the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policy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pursued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by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the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United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States</a:t>
            </a:r>
            <a:r>
              <a:rPr lang="ru-RU" i="1" dirty="0" smtClean="0">
                <a:solidFill>
                  <a:srgbClr val="FF0000"/>
                </a:solidFill>
              </a:rPr>
              <a:t> – политика США.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 Замена </a:t>
            </a:r>
            <a:r>
              <a:rPr lang="ru-RU" b="1" dirty="0" smtClean="0"/>
              <a:t>придаточных конструкций </a:t>
            </a:r>
            <a:r>
              <a:rPr lang="ru-RU" dirty="0" smtClean="0"/>
              <a:t>деепричастными, причастными или предложными </a:t>
            </a:r>
            <a:r>
              <a:rPr lang="ru-RU" b="1" dirty="0" smtClean="0"/>
              <a:t>оборотами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en-US" i="1" dirty="0" smtClean="0">
                <a:solidFill>
                  <a:srgbClr val="FF0000"/>
                </a:solidFill>
              </a:rPr>
              <a:t>When I met him for the first time</a:t>
            </a:r>
            <a:r>
              <a:rPr lang="ru-RU" i="1" dirty="0" smtClean="0">
                <a:solidFill>
                  <a:srgbClr val="FF0000"/>
                </a:solidFill>
              </a:rPr>
              <a:t> – при первой встрече с ним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2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Широкое </a:t>
            </a:r>
            <a:r>
              <a:rPr lang="ru-RU" b="1" dirty="0"/>
              <a:t>использование</a:t>
            </a:r>
            <a:r>
              <a:rPr lang="ru-RU" dirty="0"/>
              <a:t> лексических замен, особенно </a:t>
            </a:r>
            <a:r>
              <a:rPr lang="ru-RU" b="1" dirty="0"/>
              <a:t>генерализации</a:t>
            </a:r>
            <a:r>
              <a:rPr lang="ru-RU" dirty="0"/>
              <a:t> (обобщения): </a:t>
            </a:r>
            <a:endParaRPr lang="ru-RU" dirty="0" smtClean="0"/>
          </a:p>
          <a:p>
            <a:pPr marL="0" lvl="0" indent="0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бульдоги</a:t>
            </a:r>
            <a:r>
              <a:rPr lang="ru-RU" i="1" dirty="0">
                <a:solidFill>
                  <a:srgbClr val="FF0000"/>
                </a:solidFill>
              </a:rPr>
              <a:t>, таксы, лабрадоры – </a:t>
            </a:r>
            <a:r>
              <a:rPr lang="en-US" i="1" dirty="0">
                <a:solidFill>
                  <a:srgbClr val="FF0000"/>
                </a:solidFill>
              </a:rPr>
              <a:t>dogs</a:t>
            </a:r>
            <a:r>
              <a:rPr lang="ru-RU" i="1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Замена </a:t>
            </a:r>
            <a:r>
              <a:rPr lang="ru-RU" b="1" dirty="0"/>
              <a:t>сочетаний глаголов </a:t>
            </a:r>
            <a:r>
              <a:rPr lang="ru-RU" dirty="0"/>
              <a:t>и отглагольных существительных </a:t>
            </a:r>
            <a:r>
              <a:rPr lang="ru-RU" b="1" dirty="0"/>
              <a:t>одиночными глаголами </a:t>
            </a:r>
            <a:r>
              <a:rPr lang="ru-RU" dirty="0"/>
              <a:t>без потери смысла</a:t>
            </a:r>
            <a:r>
              <a:rPr lang="ru-RU" dirty="0">
                <a:solidFill>
                  <a:srgbClr val="FF0000"/>
                </a:solidFill>
              </a:rPr>
              <a:t>: </a:t>
            </a:r>
            <a:endParaRPr lang="ru-RU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ru-RU" i="1" dirty="0" err="1" smtClean="0">
                <a:solidFill>
                  <a:srgbClr val="FF0000"/>
                </a:solidFill>
              </a:rPr>
              <a:t>to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render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assistance</a:t>
            </a:r>
            <a:r>
              <a:rPr lang="ru-RU" i="1" dirty="0">
                <a:solidFill>
                  <a:srgbClr val="FF0000"/>
                </a:solidFill>
              </a:rPr>
              <a:t> – помогать, </a:t>
            </a:r>
            <a:r>
              <a:rPr lang="en-US" i="1" dirty="0">
                <a:solidFill>
                  <a:srgbClr val="FF0000"/>
                </a:solidFill>
              </a:rPr>
              <a:t>to express 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gratitude - </a:t>
            </a:r>
            <a:r>
              <a:rPr lang="ru-RU" i="1" dirty="0">
                <a:solidFill>
                  <a:srgbClr val="FF0000"/>
                </a:solidFill>
              </a:rPr>
              <a:t>благодарить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8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записывать?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Существуют </a:t>
            </a:r>
            <a:r>
              <a:rPr lang="ru-RU" b="1" dirty="0" smtClean="0"/>
              <a:t>технические приемы ПС</a:t>
            </a:r>
            <a:r>
              <a:rPr lang="ru-RU" dirty="0" smtClean="0"/>
              <a:t>, которые можно разделить на 3 группы:</a:t>
            </a:r>
          </a:p>
          <a:p>
            <a:r>
              <a:rPr lang="ru-RU" b="1" dirty="0" smtClean="0"/>
              <a:t>лексические </a:t>
            </a:r>
            <a:endParaRPr lang="ru-RU" b="1" dirty="0"/>
          </a:p>
          <a:p>
            <a:r>
              <a:rPr lang="ru-RU" b="1" dirty="0"/>
              <a:t>грамматические </a:t>
            </a:r>
          </a:p>
          <a:p>
            <a:r>
              <a:rPr lang="ru-RU" b="1" dirty="0"/>
              <a:t> структурно-композиционные приемы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84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Навыки </a:t>
            </a:r>
            <a:r>
              <a:rPr lang="ru-RU" i="1" dirty="0"/>
              <a:t>технического оформления </a:t>
            </a:r>
            <a:r>
              <a:rPr lang="ru-RU" i="1" dirty="0" err="1"/>
              <a:t>семантограммы</a:t>
            </a:r>
            <a:r>
              <a:rPr lang="ru-RU" i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ru-RU" b="1" dirty="0"/>
              <a:t>структурно-композиционные навыки:</a:t>
            </a:r>
          </a:p>
          <a:p>
            <a:pPr lvl="0"/>
            <a:r>
              <a:rPr lang="ru-RU" dirty="0"/>
              <a:t>вертикальное расположение записей;</a:t>
            </a:r>
          </a:p>
          <a:p>
            <a:pPr lvl="0"/>
            <a:r>
              <a:rPr lang="ru-RU" dirty="0"/>
              <a:t>наглядное и экономное ведение записи.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90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</a:t>
            </a:r>
            <a:r>
              <a:rPr lang="ru-RU" b="1" dirty="0"/>
              <a:t> ПРИНЦИП ВЕРТИКАЛЬНОЙ </a:t>
            </a:r>
            <a:r>
              <a:rPr lang="ru-RU" b="1" dirty="0" smtClean="0"/>
              <a:t>ЗАПИСИ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/>
              <a:t>Вертикализм</a:t>
            </a:r>
            <a:r>
              <a:rPr lang="ru-RU" dirty="0" smtClean="0"/>
              <a:t> </a:t>
            </a:r>
            <a:r>
              <a:rPr lang="ru-RU" dirty="0"/>
              <a:t>предполагает </a:t>
            </a:r>
            <a:r>
              <a:rPr lang="ru-RU" b="1" dirty="0"/>
              <a:t>упорядочивание записей</a:t>
            </a:r>
            <a:r>
              <a:rPr lang="ru-RU" dirty="0"/>
              <a:t> (основные члены предложения имеют свое определенное </a:t>
            </a:r>
            <a:r>
              <a:rPr lang="ru-RU" dirty="0" smtClean="0"/>
              <a:t>место. </a:t>
            </a:r>
            <a:r>
              <a:rPr lang="ru-RU" dirty="0"/>
              <a:t>Это дает возможность </a:t>
            </a:r>
            <a:r>
              <a:rPr lang="ru-RU" dirty="0" smtClean="0"/>
              <a:t>наглядно </a:t>
            </a:r>
            <a:r>
              <a:rPr lang="ru-RU" dirty="0"/>
              <a:t>отразить и </a:t>
            </a:r>
            <a:r>
              <a:rPr lang="ru-RU" i="1" dirty="0"/>
              <a:t>логические связи</a:t>
            </a:r>
            <a:r>
              <a:rPr lang="ru-RU" dirty="0"/>
              <a:t>, и </a:t>
            </a:r>
            <a:r>
              <a:rPr lang="ru-RU" i="1" dirty="0"/>
              <a:t>синтаксические отношения</a:t>
            </a:r>
          </a:p>
        </p:txBody>
      </p:sp>
    </p:spTree>
    <p:extLst>
      <p:ext uri="{BB962C8B-B14F-4D97-AF65-F5344CB8AC3E}">
        <p14:creationId xmlns:p14="http://schemas.microsoft.com/office/powerpoint/2010/main" val="306577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вертикальной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base" hangingPunct="0"/>
            <a:r>
              <a:rPr lang="ru-RU" dirty="0"/>
              <a:t>Зафиксировать тему и обвести ее.</a:t>
            </a:r>
          </a:p>
          <a:p>
            <a:pPr lvl="0" fontAlgn="base" hangingPunct="0"/>
            <a:r>
              <a:rPr lang="ru-RU" dirty="0"/>
              <a:t>Стрелками соединить с темой блоки информации, относящиеся к ремам, которые записываются ниже с отступом влево/вправо.</a:t>
            </a:r>
          </a:p>
          <a:p>
            <a:pPr lvl="0" fontAlgn="base" hangingPunct="0"/>
            <a:r>
              <a:rPr lang="ru-RU" dirty="0"/>
              <a:t>Когда одна из рем становится темой, она обводится, и стрелки-лучи идут от нее.</a:t>
            </a:r>
          </a:p>
          <a:p>
            <a:pPr lvl="0" fontAlgn="base" hangingPunct="0"/>
            <a:r>
              <a:rPr lang="ru-RU" dirty="0"/>
              <a:t>Над стрелкой ставится знак, отражающий </a:t>
            </a:r>
            <a:r>
              <a:rPr lang="ru-RU" dirty="0" err="1"/>
              <a:t>временны́е</a:t>
            </a:r>
            <a:r>
              <a:rPr lang="ru-RU" dirty="0"/>
              <a:t> отношения, модальность и характер связи между блоками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90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ВАЖНО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Синтаксическая </a:t>
            </a:r>
            <a:r>
              <a:rPr lang="ru-RU" dirty="0"/>
              <a:t>связь между членами предложения обозначается в записи </a:t>
            </a:r>
            <a:r>
              <a:rPr lang="ru-RU" b="1" dirty="0"/>
              <a:t>прямым порядком </a:t>
            </a:r>
            <a:r>
              <a:rPr lang="ru-RU" b="1" dirty="0" smtClean="0"/>
              <a:t>слов, </a:t>
            </a:r>
            <a:r>
              <a:rPr lang="ru-RU" dirty="0" smtClean="0"/>
              <a:t>при </a:t>
            </a:r>
            <a:r>
              <a:rPr lang="ru-RU" dirty="0"/>
              <a:t>этом </a:t>
            </a:r>
            <a:r>
              <a:rPr lang="ru-RU" b="1" dirty="0"/>
              <a:t>не обязательно писать слева направо:</a:t>
            </a:r>
            <a:r>
              <a:rPr lang="ru-RU" dirty="0"/>
              <a:t> помечать опорные пункты можно и справа налево, и с середины,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но </a:t>
            </a:r>
            <a:r>
              <a:rPr lang="ru-RU" b="1" dirty="0"/>
              <a:t>читается текст ступенчато-диагонально, сверху вниз, слева на право</a:t>
            </a:r>
            <a:r>
              <a:rPr lang="ru-RU" dirty="0"/>
              <a:t>. Эта рекомендация обусловлена тем, что прямой порядок слов обязателен при устном переводе на английский, немецкий, французский, итальянский и испанский языки.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06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hangingPunct="0">
              <a:buNone/>
            </a:pPr>
            <a:r>
              <a:rPr lang="ru-RU" dirty="0"/>
              <a:t>1. Группа подлежащего (обстоятельства места, времени).</a:t>
            </a:r>
          </a:p>
          <a:p>
            <a:pPr marL="0" indent="0" hangingPunct="0">
              <a:buNone/>
            </a:pPr>
            <a:r>
              <a:rPr lang="ru-RU" dirty="0"/>
              <a:t>	</a:t>
            </a:r>
            <a:r>
              <a:rPr lang="ru-RU" dirty="0" smtClean="0"/>
              <a:t>Группа </a:t>
            </a:r>
            <a:r>
              <a:rPr lang="ru-RU" dirty="0"/>
              <a:t>сказуемого.</a:t>
            </a:r>
          </a:p>
          <a:p>
            <a:pPr marL="0" indent="0" hangingPunct="0">
              <a:buNone/>
            </a:pPr>
            <a:r>
              <a:rPr lang="ru-RU" dirty="0"/>
              <a:t>	</a:t>
            </a:r>
            <a:r>
              <a:rPr lang="ru-RU" dirty="0" smtClean="0"/>
              <a:t>	 </a:t>
            </a:r>
            <a:r>
              <a:rPr lang="ru-RU" dirty="0"/>
              <a:t>Прямое дополнение.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	Косвенное </a:t>
            </a:r>
            <a:r>
              <a:rPr lang="ru-RU" dirty="0"/>
              <a:t>дополнение</a:t>
            </a:r>
          </a:p>
        </p:txBody>
      </p:sp>
    </p:spTree>
    <p:extLst>
      <p:ext uri="{BB962C8B-B14F-4D97-AF65-F5344CB8AC3E}">
        <p14:creationId xmlns:p14="http://schemas.microsoft.com/office/powerpoint/2010/main" val="14707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431032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1954 год стал для Западной Европы годом расцвета. Позже я расскажу, какую роль в этом подъеме сыграла моя страна.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dirty="0" smtClean="0"/>
              <a:t>1954</a:t>
            </a:r>
          </a:p>
          <a:p>
            <a:pPr marL="0" indent="0">
              <a:buNone/>
            </a:pPr>
            <a:r>
              <a:rPr lang="ru-RU" b="1" dirty="0" smtClean="0"/>
              <a:t>	стал </a:t>
            </a:r>
            <a:r>
              <a:rPr lang="ru-RU" b="1" dirty="0" err="1"/>
              <a:t>рсцвт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			</a:t>
            </a:r>
            <a:r>
              <a:rPr lang="ru-RU" b="1" dirty="0" err="1" smtClean="0"/>
              <a:t>Зпдн</a:t>
            </a:r>
            <a:r>
              <a:rPr lang="ru-RU" b="1" dirty="0"/>
              <a:t>. </a:t>
            </a:r>
            <a:r>
              <a:rPr lang="ru-RU" b="1" dirty="0" err="1" smtClean="0"/>
              <a:t>Еврп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err="1"/>
              <a:t>Пзже</a:t>
            </a:r>
            <a:r>
              <a:rPr lang="ru-RU" b="1" dirty="0"/>
              <a:t>  Я</a:t>
            </a:r>
          </a:p>
          <a:p>
            <a:pPr marL="0" indent="0" hangingPunct="0">
              <a:buNone/>
            </a:pPr>
            <a:r>
              <a:rPr lang="ru-RU" b="1" dirty="0" smtClean="0"/>
              <a:t>		”</a:t>
            </a:r>
            <a:endParaRPr lang="ru-RU" b="1" dirty="0"/>
          </a:p>
          <a:p>
            <a:pPr marL="0" indent="0" hangingPunct="0">
              <a:buNone/>
            </a:pPr>
            <a:r>
              <a:rPr lang="ru-RU" b="1" dirty="0" smtClean="0"/>
              <a:t>          </a:t>
            </a:r>
            <a:r>
              <a:rPr lang="ru-RU" b="1" dirty="0"/>
              <a:t>	</a:t>
            </a:r>
            <a:r>
              <a:rPr lang="ru-RU" b="1" dirty="0" smtClean="0"/>
              <a:t>		роль </a:t>
            </a:r>
            <a:r>
              <a:rPr lang="ru-RU" b="1" dirty="0"/>
              <a:t>моей </a:t>
            </a:r>
            <a:r>
              <a:rPr lang="ru-RU" b="1" dirty="0">
                <a:sym typeface="Symbol"/>
              </a:rPr>
              <a:t></a:t>
            </a:r>
            <a:r>
              <a:rPr lang="ru-RU" b="1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57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fontAlgn="base" hangingPunct="0">
              <a:buNone/>
            </a:pPr>
            <a:r>
              <a:rPr lang="ru-RU" sz="4000" b="1" i="1" dirty="0">
                <a:solidFill>
                  <a:srgbClr val="FF0000"/>
                </a:solidFill>
              </a:rPr>
              <a:t>Счастливые и довольные дети пели и танцевали на утреннике в детском саду</a:t>
            </a:r>
            <a:r>
              <a:rPr lang="ru-RU" sz="4000" b="1" dirty="0">
                <a:solidFill>
                  <a:srgbClr val="FF0000"/>
                </a:solidFill>
              </a:rPr>
              <a:t>.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9376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fontAlgn="base" hangingPunct="0">
              <a:buNone/>
            </a:pPr>
            <a:r>
              <a:rPr lang="ru-RU" b="1" dirty="0"/>
              <a:t>Дети</a:t>
            </a:r>
          </a:p>
          <a:p>
            <a:pPr marL="0" indent="0" fontAlgn="base" hangingPunct="0">
              <a:buNone/>
            </a:pPr>
            <a:r>
              <a:rPr lang="ru-RU" b="1" i="1" dirty="0" err="1"/>
              <a:t>счстл</a:t>
            </a:r>
            <a:r>
              <a:rPr lang="ru-RU" b="1" dirty="0"/>
              <a:t>	     пели</a:t>
            </a:r>
          </a:p>
          <a:p>
            <a:pPr marL="0" indent="0">
              <a:buNone/>
            </a:pPr>
            <a:r>
              <a:rPr lang="ru-RU" b="1" i="1" dirty="0" err="1"/>
              <a:t>довлн</a:t>
            </a:r>
            <a:r>
              <a:rPr lang="ru-RU" b="1" dirty="0"/>
              <a:t>     	</a:t>
            </a:r>
            <a:r>
              <a:rPr lang="ru-RU" b="1" dirty="0" smtClean="0"/>
              <a:t>     </a:t>
            </a:r>
            <a:r>
              <a:rPr lang="ru-RU" b="1" dirty="0" err="1" smtClean="0"/>
              <a:t>танц</a:t>
            </a:r>
            <a:r>
              <a:rPr lang="ru-RU" b="1" dirty="0"/>
              <a:t>		</a:t>
            </a:r>
            <a:r>
              <a:rPr lang="ru-RU" b="1" dirty="0" err="1"/>
              <a:t>утрнк</a:t>
            </a:r>
            <a:r>
              <a:rPr lang="ru-RU" b="1" dirty="0"/>
              <a:t> д/с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3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Нам доставляет большое удовольствие принимать сегодня президента соседнего государства.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17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Мы		</a:t>
            </a:r>
            <a:r>
              <a:rPr lang="ru-RU" b="1" i="1" dirty="0" err="1" smtClean="0">
                <a:solidFill>
                  <a:srgbClr val="FF0000"/>
                </a:solidFill>
              </a:rPr>
              <a:t>сгдня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	рады </a:t>
            </a:r>
            <a:r>
              <a:rPr lang="ru-RU" b="1" i="1" dirty="0" err="1" smtClean="0">
                <a:solidFill>
                  <a:srgbClr val="FF0000"/>
                </a:solidFill>
              </a:rPr>
              <a:t>прнмть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			</a:t>
            </a:r>
            <a:r>
              <a:rPr lang="ru-RU" b="1" i="1" dirty="0" err="1">
                <a:solidFill>
                  <a:srgbClr val="FF0000"/>
                </a:solidFill>
              </a:rPr>
              <a:t>прзднта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ссдн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гсдрства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43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Способы технического оформления </a:t>
            </a:r>
            <a:r>
              <a:rPr lang="ru-RU" i="1" dirty="0" err="1"/>
              <a:t>семантограммы</a:t>
            </a:r>
            <a:r>
              <a:rPr lang="ru-RU" i="1" dirty="0"/>
              <a:t>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Р.К. Миньяр-</a:t>
            </a:r>
            <a:r>
              <a:rPr lang="ru-RU" dirty="0" err="1"/>
              <a:t>Белоручев</a:t>
            </a:r>
            <a:r>
              <a:rPr lang="ru-RU" dirty="0"/>
              <a:t> выделил три способа осуществления записи: </a:t>
            </a:r>
          </a:p>
          <a:p>
            <a:r>
              <a:rPr lang="ru-RU" b="1" dirty="0"/>
              <a:t>Сокращенная буквенная запись</a:t>
            </a:r>
          </a:p>
          <a:p>
            <a:r>
              <a:rPr lang="ru-RU" b="1" dirty="0"/>
              <a:t>Смысловой анализ</a:t>
            </a:r>
          </a:p>
          <a:p>
            <a:r>
              <a:rPr lang="ru-RU" b="1" dirty="0"/>
              <a:t>Принцип вертикального расположения записей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27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Два года назад завод ферросплавов и правительство выступили гарантами кредита в 8 млн долларов.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6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i="1" dirty="0" err="1"/>
              <a:t>Звд</a:t>
            </a:r>
            <a:r>
              <a:rPr lang="ru-RU" i="1" dirty="0"/>
              <a:t> </a:t>
            </a:r>
            <a:r>
              <a:rPr lang="ru-RU" i="1" dirty="0" err="1"/>
              <a:t>фрсплв</a:t>
            </a:r>
            <a:endParaRPr lang="ru-RU" dirty="0"/>
          </a:p>
          <a:p>
            <a:pPr marL="0" indent="0">
              <a:buNone/>
            </a:pPr>
            <a:r>
              <a:rPr lang="ru-RU" i="1" dirty="0" err="1"/>
              <a:t>првтлство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err="1"/>
              <a:t>встпли</a:t>
            </a:r>
            <a:r>
              <a:rPr lang="ru-RU" i="1" dirty="0"/>
              <a:t> 2 г </a:t>
            </a:r>
            <a:r>
              <a:rPr lang="ru-RU" i="1" dirty="0" err="1"/>
              <a:t>нзд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		</a:t>
            </a:r>
            <a:r>
              <a:rPr lang="ru-RU" i="1" dirty="0" err="1"/>
              <a:t>грнтами</a:t>
            </a:r>
            <a:r>
              <a:rPr lang="ru-RU" i="1" dirty="0"/>
              <a:t> </a:t>
            </a:r>
            <a:r>
              <a:rPr lang="ru-RU" i="1" dirty="0" err="1"/>
              <a:t>крдта</a:t>
            </a:r>
            <a:r>
              <a:rPr lang="ru-RU" i="1" dirty="0"/>
              <a:t> в 8 млн$</a:t>
            </a:r>
            <a:endParaRPr lang="ru-RU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7722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Причинно-следственные отношения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Причина типа </a:t>
            </a:r>
            <a:r>
              <a:rPr lang="ru-RU" i="1" dirty="0"/>
              <a:t>«</a:t>
            </a:r>
            <a:r>
              <a:rPr lang="ru-RU" b="1" i="1" dirty="0"/>
              <a:t>потому что, в результате этого, так как, вследствие того что, таким образом, благодаря тому что, из-за того что, в связи с, за счет</a:t>
            </a:r>
            <a:r>
              <a:rPr lang="ru-RU" b="1" dirty="0"/>
              <a:t>»</a:t>
            </a:r>
            <a:r>
              <a:rPr lang="ru-RU" dirty="0"/>
              <a:t> и др.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соединяется </a:t>
            </a:r>
            <a:r>
              <a:rPr lang="ru-RU" dirty="0"/>
              <a:t>с блоком-следствием знаком </a:t>
            </a:r>
            <a:r>
              <a:rPr lang="ru-RU" b="1" dirty="0" smtClean="0">
                <a:sym typeface="Symbol"/>
              </a:rPr>
              <a:t>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Для выражения причинно-следственной связи можно использовать и </a:t>
            </a:r>
            <a:r>
              <a:rPr lang="ru-RU" b="1" dirty="0"/>
              <a:t>наклонную линию</a:t>
            </a:r>
            <a:r>
              <a:rPr lang="ru-RU" dirty="0"/>
              <a:t>: </a:t>
            </a:r>
            <a:r>
              <a:rPr lang="ru-RU" i="1" dirty="0"/>
              <a:t>причина</a:t>
            </a:r>
            <a:r>
              <a:rPr lang="ru-RU" dirty="0"/>
              <a:t> всегда располагается </a:t>
            </a:r>
            <a:r>
              <a:rPr lang="ru-RU" i="1" dirty="0"/>
              <a:t>над</a:t>
            </a:r>
            <a:r>
              <a:rPr lang="ru-RU" dirty="0"/>
              <a:t> чертой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6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 fontAlgn="base" hangingPunct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1) А      </a:t>
            </a:r>
            <a:r>
              <a:rPr lang="ru-RU" b="1" dirty="0" smtClean="0">
                <a:sym typeface="Symbol"/>
              </a:rPr>
              <a:t> </a:t>
            </a:r>
            <a:r>
              <a:rPr lang="ru-RU" b="1" dirty="0" smtClean="0"/>
              <a:t>          </a:t>
            </a:r>
            <a:r>
              <a:rPr lang="ru-RU" b="1" dirty="0"/>
              <a:t>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fontAlgn="base" hangingPunct="0">
              <a:buNone/>
            </a:pPr>
            <a:r>
              <a:rPr lang="ru-RU" b="1" dirty="0" smtClean="0"/>
              <a:t>2) А</a:t>
            </a:r>
            <a:endParaRPr lang="ru-RU" b="1" dirty="0"/>
          </a:p>
          <a:p>
            <a:pPr marL="0" indent="0" fontAlgn="base" hangingPunct="0">
              <a:buNone/>
            </a:pPr>
            <a:r>
              <a:rPr lang="ru-RU" b="1" dirty="0" smtClean="0"/>
              <a:t>	   </a:t>
            </a:r>
            <a:r>
              <a:rPr lang="ru-RU" b="1" dirty="0">
                <a:sym typeface="Symbol"/>
              </a:rPr>
              <a:t>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		  В</a:t>
            </a:r>
          </a:p>
          <a:p>
            <a:pPr marL="0" indent="0">
              <a:buNone/>
            </a:pPr>
            <a:r>
              <a:rPr lang="ru-RU" b="1" dirty="0" smtClean="0"/>
              <a:t>3) А  /   В</a:t>
            </a:r>
          </a:p>
        </p:txBody>
      </p:sp>
    </p:spTree>
    <p:extLst>
      <p:ext uri="{BB962C8B-B14F-4D97-AF65-F5344CB8AC3E}">
        <p14:creationId xmlns:p14="http://schemas.microsoft.com/office/powerpoint/2010/main" val="356688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«</a:t>
            </a:r>
            <a:r>
              <a:rPr lang="ru-RU" b="1" i="1" dirty="0" smtClean="0">
                <a:solidFill>
                  <a:srgbClr val="FF0000"/>
                </a:solidFill>
              </a:rPr>
              <a:t>Лето выдалось жаркое и сухое, поэтому пришлось поливать цветы каждый день»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pPr marL="0" indent="0" fontAlgn="base" hangingPunct="0">
              <a:buNone/>
            </a:pPr>
            <a:r>
              <a:rPr lang="ru-RU" b="1" dirty="0"/>
              <a:t>лето</a:t>
            </a:r>
          </a:p>
          <a:p>
            <a:pPr marL="0" indent="0" fontAlgn="base" hangingPunct="0">
              <a:buNone/>
            </a:pPr>
            <a:r>
              <a:rPr lang="ru-RU" b="1" dirty="0" err="1" smtClean="0"/>
              <a:t>жарк</a:t>
            </a:r>
            <a:r>
              <a:rPr lang="ru-RU" b="1" dirty="0" smtClean="0"/>
              <a:t>  </a:t>
            </a:r>
            <a:r>
              <a:rPr lang="ru-RU" b="1" dirty="0">
                <a:sym typeface="Symbol"/>
              </a:rPr>
              <a:t></a:t>
            </a:r>
            <a:endParaRPr lang="ru-RU" b="1" dirty="0"/>
          </a:p>
          <a:p>
            <a:pPr marL="0" indent="0" fontAlgn="base" hangingPunct="0">
              <a:buNone/>
            </a:pPr>
            <a:r>
              <a:rPr lang="ru-RU" b="1" dirty="0"/>
              <a:t>сух        </a:t>
            </a:r>
            <a:r>
              <a:rPr lang="ru-RU" b="1" dirty="0">
                <a:sym typeface="Symbol"/>
              </a:rPr>
              <a:t></a:t>
            </a:r>
            <a:endParaRPr lang="ru-RU" b="1" dirty="0"/>
          </a:p>
          <a:p>
            <a:pPr marL="0" indent="0" fontAlgn="base" hangingPunct="0">
              <a:buNone/>
            </a:pPr>
            <a:r>
              <a:rPr lang="ru-RU" b="1" dirty="0"/>
              <a:t>                  </a:t>
            </a:r>
            <a:r>
              <a:rPr lang="en-US" b="1" dirty="0"/>
              <a:t>d</a:t>
            </a:r>
            <a:endParaRPr lang="ru-RU" b="1" dirty="0"/>
          </a:p>
          <a:p>
            <a:pPr fontAlgn="base" hangingPunct="0"/>
            <a:r>
              <a:rPr lang="ru-RU" b="1" dirty="0"/>
              <a:t>                      полив</a:t>
            </a:r>
          </a:p>
          <a:p>
            <a:pPr fontAlgn="base" hangingPunct="0"/>
            <a:r>
              <a:rPr lang="ru-RU" b="1" dirty="0"/>
              <a:t>                                цвт</a:t>
            </a:r>
            <a:r>
              <a:rPr lang="ru-RU" b="1" baseline="30000" dirty="0"/>
              <a:t>2</a:t>
            </a:r>
            <a:endParaRPr lang="ru-RU" b="1" dirty="0"/>
          </a:p>
          <a:p>
            <a:r>
              <a:rPr lang="ru-RU" b="1" dirty="0"/>
              <a:t>                                      </a:t>
            </a:r>
            <a:r>
              <a:rPr lang="ru-RU" b="1" dirty="0" err="1"/>
              <a:t>дн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1941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/>
              <a:t>Указание 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выражаемое </a:t>
            </a:r>
            <a:r>
              <a:rPr lang="ru-RU" dirty="0"/>
              <a:t>формулами </a:t>
            </a:r>
            <a:r>
              <a:rPr lang="ru-RU" b="1" i="1" dirty="0"/>
              <a:t>«для, ради, для того чтобы, с тем чтобы, лишь бы, для достижения»</a:t>
            </a:r>
            <a:r>
              <a:rPr lang="ru-RU" dirty="0"/>
              <a:t> и др., маркируется </a:t>
            </a:r>
            <a:r>
              <a:rPr lang="ru-RU" i="1" dirty="0"/>
              <a:t>стрелкой</a:t>
            </a:r>
            <a:r>
              <a:rPr lang="ru-RU" dirty="0"/>
              <a:t>         так, чтобы она была направлена на цель, т.е. итог каких-либо действий:</a:t>
            </a:r>
          </a:p>
          <a:p>
            <a:pPr marL="0" indent="0">
              <a:buNone/>
            </a:pPr>
            <a:r>
              <a:rPr lang="ru-RU" dirty="0" smtClean="0"/>
              <a:t>  А</a:t>
            </a:r>
          </a:p>
          <a:p>
            <a:pPr marL="0" indent="0">
              <a:buNone/>
            </a:pPr>
            <a:r>
              <a:rPr lang="ru-RU" dirty="0" smtClean="0"/>
              <a:t>   			В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259632" y="4437112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09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С целью повышения качества пищевых продуктов </a:t>
            </a:r>
            <a:r>
              <a:rPr lang="ru-RU" b="1" i="1" dirty="0" err="1" smtClean="0">
                <a:solidFill>
                  <a:srgbClr val="FF0000"/>
                </a:solidFill>
              </a:rPr>
              <a:t>госавтоинспекция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>
                <a:solidFill>
                  <a:srgbClr val="FF0000"/>
                </a:solidFill>
              </a:rPr>
              <a:t>этой страны предложила ввести лицензирование выпускаемой </a:t>
            </a:r>
            <a:r>
              <a:rPr lang="ru-RU" b="1" i="1" dirty="0" smtClean="0">
                <a:solidFill>
                  <a:srgbClr val="FF0000"/>
                </a:solidFill>
              </a:rPr>
              <a:t>продукции</a:t>
            </a:r>
          </a:p>
          <a:p>
            <a:pPr marL="0" indent="0" fontAlgn="base" hangingPunct="0">
              <a:buNone/>
            </a:pPr>
            <a:r>
              <a:rPr lang="ru-RU" i="1" dirty="0" smtClean="0"/>
              <a:t> </a:t>
            </a:r>
            <a:r>
              <a:rPr lang="ru-RU" dirty="0" err="1" smtClean="0"/>
              <a:t>инспк</a:t>
            </a:r>
            <a:r>
              <a:rPr lang="ru-RU" baseline="30000" dirty="0" err="1" smtClean="0"/>
              <a:t>ц</a:t>
            </a:r>
            <a:endParaRPr lang="ru-RU" dirty="0" smtClean="0"/>
          </a:p>
          <a:p>
            <a:pPr marL="0" indent="0" fontAlgn="base" hangingPunct="0">
              <a:buNone/>
            </a:pPr>
            <a:r>
              <a:rPr lang="ru-RU" dirty="0"/>
              <a:t>	</a:t>
            </a:r>
            <a:r>
              <a:rPr lang="ru-RU" dirty="0" smtClean="0"/>
              <a:t>  </a:t>
            </a:r>
            <a:r>
              <a:rPr lang="ru-RU" dirty="0" err="1"/>
              <a:t>предл</a:t>
            </a:r>
            <a:r>
              <a:rPr lang="ru-RU" dirty="0"/>
              <a:t> </a:t>
            </a:r>
            <a:r>
              <a:rPr lang="ru-RU" b="1" dirty="0">
                <a:sym typeface="Symbol"/>
              </a:rPr>
              <a:t></a:t>
            </a:r>
            <a:r>
              <a:rPr lang="ru-RU" b="1" dirty="0"/>
              <a:t> </a:t>
            </a:r>
            <a:r>
              <a:rPr lang="ru-RU" dirty="0" err="1" smtClean="0"/>
              <a:t>лицнз</a:t>
            </a:r>
            <a:r>
              <a:rPr lang="ru-RU" dirty="0" smtClean="0"/>
              <a:t> </a:t>
            </a:r>
            <a:endParaRPr lang="ru-RU" dirty="0"/>
          </a:p>
          <a:p>
            <a:pPr marL="0" indent="0" fontAlgn="base" hangingPunct="0">
              <a:buNone/>
            </a:pPr>
            <a:r>
              <a:rPr lang="ru-RU" b="1" dirty="0" smtClean="0"/>
              <a:t>       			</a:t>
            </a:r>
            <a:r>
              <a:rPr lang="ru-RU" dirty="0" err="1" smtClean="0"/>
              <a:t>прдк</a:t>
            </a:r>
            <a:r>
              <a:rPr lang="ru-RU" baseline="30000" dirty="0" err="1" smtClean="0"/>
              <a:t>ц</a:t>
            </a:r>
            <a:r>
              <a:rPr lang="ru-RU" baseline="30000" dirty="0" smtClean="0"/>
              <a:t> </a:t>
            </a:r>
            <a:r>
              <a:rPr lang="ru-RU" dirty="0" smtClean="0"/>
              <a:t>       прд</a:t>
            </a:r>
            <a:r>
              <a:rPr lang="ru-RU" baseline="30000" dirty="0" smtClean="0"/>
              <a:t>2 </a:t>
            </a:r>
            <a:endParaRPr lang="ru-RU" dirty="0" smtClean="0"/>
          </a:p>
          <a:p>
            <a:pPr marL="0" indent="0" fontAlgn="base" hangingPunct="0">
              <a:buNone/>
            </a:pPr>
            <a:r>
              <a:rPr lang="ru-RU" dirty="0" smtClean="0"/>
              <a:t>                                          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                                                   </a:t>
            </a:r>
            <a:r>
              <a:rPr lang="ru-RU" dirty="0" smtClean="0"/>
              <a:t>↑ </a:t>
            </a:r>
            <a:r>
              <a:rPr lang="en-US" dirty="0" err="1"/>
              <a:t>Ql</a:t>
            </a:r>
            <a:r>
              <a:rPr lang="ru-RU" dirty="0"/>
              <a:t> </a:t>
            </a:r>
            <a:r>
              <a:rPr lang="ru-RU" dirty="0" err="1"/>
              <a:t>пищ</a:t>
            </a:r>
            <a:r>
              <a:rPr lang="ru-RU" dirty="0"/>
              <a:t> прд</a:t>
            </a:r>
            <a:r>
              <a:rPr lang="ru-RU" baseline="30000" dirty="0"/>
              <a:t>2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796136" y="4365104"/>
            <a:ext cx="68407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7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</a:t>
            </a:r>
            <a:r>
              <a:rPr lang="ru-RU" b="1" i="1" dirty="0" err="1" smtClean="0"/>
              <a:t>опоставление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происходит </a:t>
            </a:r>
            <a:r>
              <a:rPr lang="ru-RU" sz="2400" b="1" dirty="0"/>
              <a:t>при сравнении двух действий или фактов и выражается словами «</a:t>
            </a:r>
            <a:r>
              <a:rPr lang="ru-RU" sz="2400" b="1" i="1" dirty="0"/>
              <a:t>в то же время, а, тогда как, как, подобно, по сравнению, если … то</a:t>
            </a:r>
            <a:r>
              <a:rPr lang="ru-RU" sz="2400" b="1" dirty="0"/>
              <a:t>» и др. </a:t>
            </a:r>
            <a:endParaRPr lang="ru-RU" sz="2400" b="1" dirty="0" smtClean="0"/>
          </a:p>
          <a:p>
            <a:pPr marL="0" indent="0" fontAlgn="base" hangingPunc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if </a:t>
            </a:r>
            <a:r>
              <a:rPr lang="ru-RU" b="1" dirty="0">
                <a:solidFill>
                  <a:srgbClr val="C00000"/>
                </a:solidFill>
              </a:rPr>
              <a:t>А </a:t>
            </a:r>
            <a:r>
              <a:rPr lang="ru-RU" b="1" dirty="0" smtClean="0">
                <a:solidFill>
                  <a:srgbClr val="C00000"/>
                </a:solidFill>
              </a:rPr>
              <a:t>                                              </a:t>
            </a:r>
            <a:r>
              <a:rPr lang="en-US" b="1" dirty="0">
                <a:solidFill>
                  <a:srgbClr val="C00000"/>
                </a:solidFill>
              </a:rPr>
              <a:t>if </a:t>
            </a:r>
            <a:r>
              <a:rPr lang="ru-RU" b="1" dirty="0">
                <a:solidFill>
                  <a:srgbClr val="C00000"/>
                </a:solidFill>
              </a:rPr>
              <a:t>А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 fontAlgn="base" hangingPunct="0">
              <a:buNone/>
            </a:pPr>
            <a:r>
              <a:rPr lang="ru-RU" b="1" dirty="0">
                <a:solidFill>
                  <a:srgbClr val="C00000"/>
                </a:solidFill>
              </a:rPr>
              <a:t>	</a:t>
            </a:r>
            <a:r>
              <a:rPr lang="en-US" b="1" dirty="0" smtClean="0">
                <a:solidFill>
                  <a:srgbClr val="C00000"/>
                </a:solidFill>
              </a:rPr>
              <a:t>B</a:t>
            </a:r>
            <a:r>
              <a:rPr lang="ru-RU" b="1" dirty="0" smtClean="0">
                <a:solidFill>
                  <a:srgbClr val="C00000"/>
                </a:solidFill>
              </a:rPr>
              <a:t>						</a:t>
            </a:r>
            <a:r>
              <a:rPr lang="en-US" b="1" dirty="0" smtClean="0">
                <a:solidFill>
                  <a:srgbClr val="C00000"/>
                </a:solidFill>
              </a:rPr>
              <a:t>B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sz="3000" b="1" i="1" dirty="0">
                <a:solidFill>
                  <a:schemeClr val="accent3">
                    <a:lumMod val="50000"/>
                  </a:schemeClr>
                </a:solidFill>
              </a:rPr>
              <a:t>Если до седьмого класса я был один из первых, то в прошлом году моя успеваемость сильно ухудшилась.</a:t>
            </a:r>
            <a:endParaRPr lang="ru-RU" sz="30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fontAlgn="base" hangingPunct="0">
              <a:buNone/>
            </a:pPr>
            <a:r>
              <a:rPr lang="ru-RU" b="1" dirty="0">
                <a:solidFill>
                  <a:srgbClr val="C00000"/>
                </a:solidFill>
              </a:rPr>
              <a:t>А</a:t>
            </a:r>
          </a:p>
          <a:p>
            <a:pPr marL="0" indent="0" fontAlgn="base" hangingPunct="0">
              <a:buNone/>
            </a:pPr>
            <a:r>
              <a:rPr lang="ru-RU" b="1" dirty="0">
                <a:solidFill>
                  <a:srgbClr val="C00000"/>
                </a:solidFill>
              </a:rPr>
              <a:t>  	  ||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    		  В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652120" y="2744924"/>
            <a:ext cx="144016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0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Если до седьмого класса я был один из первых, то в прошлом году моя </a:t>
            </a:r>
            <a:r>
              <a:rPr lang="ru-RU" i="1" dirty="0" err="1" smtClean="0">
                <a:solidFill>
                  <a:srgbClr val="FF0000"/>
                </a:solidFill>
              </a:rPr>
              <a:t>успе</a:t>
            </a:r>
            <a:r>
              <a:rPr lang="ru-RU" i="1" dirty="0" smtClean="0">
                <a:solidFill>
                  <a:srgbClr val="FF0000"/>
                </a:solidFill>
              </a:rPr>
              <a:t>-</a:t>
            </a:r>
          </a:p>
          <a:p>
            <a:pPr marL="0" indent="0">
              <a:buNone/>
            </a:pPr>
            <a:r>
              <a:rPr lang="ru-RU" i="1" dirty="0" err="1" smtClean="0">
                <a:solidFill>
                  <a:srgbClr val="FF0000"/>
                </a:solidFill>
              </a:rPr>
              <a:t>ваемость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>
                <a:solidFill>
                  <a:srgbClr val="FF0000"/>
                </a:solidFill>
              </a:rPr>
              <a:t>сильно ухудшилась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ru-RU" i="1" dirty="0"/>
          </a:p>
          <a:p>
            <a:pPr fontAlgn="base" hangingPunct="0"/>
            <a:r>
              <a:rPr lang="ru-RU" b="1" dirty="0"/>
              <a:t>Я </a:t>
            </a:r>
          </a:p>
          <a:p>
            <a:pPr fontAlgn="base" hangingPunct="0"/>
            <a:r>
              <a:rPr lang="ru-RU" b="1" dirty="0"/>
              <a:t>    </a:t>
            </a:r>
            <a:r>
              <a:rPr lang="ru-RU" b="1" dirty="0">
                <a:sym typeface="Symbol"/>
              </a:rPr>
              <a:t></a:t>
            </a:r>
            <a:r>
              <a:rPr lang="ru-RU" b="1" dirty="0"/>
              <a:t> 1 из 1)</a:t>
            </a:r>
            <a:r>
              <a:rPr lang="ru-RU" b="1" baseline="30000" dirty="0"/>
              <a:t>2 </a:t>
            </a:r>
            <a:endParaRPr lang="ru-RU" b="1" dirty="0"/>
          </a:p>
          <a:p>
            <a:pPr fontAlgn="base" hangingPunct="0"/>
            <a:r>
              <a:rPr lang="ru-RU" b="1" dirty="0"/>
              <a:t>                   &lt; 7 </a:t>
            </a:r>
            <a:r>
              <a:rPr lang="ru-RU" b="1" dirty="0" err="1"/>
              <a:t>кл</a:t>
            </a:r>
            <a:endParaRPr lang="ru-RU" b="1" dirty="0"/>
          </a:p>
          <a:p>
            <a:pPr fontAlgn="base" hangingPunct="0"/>
            <a:r>
              <a:rPr lang="ru-RU" b="1" dirty="0"/>
              <a:t>                               ||</a:t>
            </a:r>
          </a:p>
          <a:p>
            <a:pPr fontAlgn="base" hangingPunct="0"/>
            <a:r>
              <a:rPr lang="ru-RU" b="1" dirty="0"/>
              <a:t>                                   </a:t>
            </a:r>
            <a:r>
              <a:rPr lang="ru-RU" b="1" dirty="0" err="1"/>
              <a:t>усп-ть</a:t>
            </a:r>
            <a:r>
              <a:rPr lang="ru-RU" b="1" dirty="0"/>
              <a:t> !↓ </a:t>
            </a:r>
          </a:p>
          <a:p>
            <a:r>
              <a:rPr lang="ru-RU" b="1" dirty="0"/>
              <a:t>                                                   </a:t>
            </a:r>
            <a:r>
              <a:rPr lang="ru-RU" b="1" dirty="0">
                <a:sym typeface="Symbol"/>
              </a:rPr>
              <a:t></a:t>
            </a:r>
            <a:r>
              <a:rPr lang="ru-RU" b="1" dirty="0"/>
              <a:t>год </a:t>
            </a:r>
          </a:p>
        </p:txBody>
      </p:sp>
    </p:spTree>
    <p:extLst>
      <p:ext uri="{BB962C8B-B14F-4D97-AF65-F5344CB8AC3E}">
        <p14:creationId xmlns:p14="http://schemas.microsoft.com/office/powerpoint/2010/main" val="18067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i="1" dirty="0"/>
              <a:t>Если у вас возникли вопросы по поводу деятельности нашего предприятия, я с удовольствием отвечу на них.</a:t>
            </a:r>
            <a:endParaRPr lang="ru-RU" b="1" dirty="0"/>
          </a:p>
          <a:p>
            <a:pPr marL="0" indent="0" fontAlgn="base" hangingPunct="0">
              <a:buNone/>
            </a:pPr>
            <a:r>
              <a:rPr lang="en-US" sz="2800" b="1" dirty="0"/>
              <a:t>If</a:t>
            </a:r>
            <a:r>
              <a:rPr lang="ru-RU" sz="2800" b="1" dirty="0"/>
              <a:t> вы</a:t>
            </a:r>
          </a:p>
          <a:p>
            <a:pPr marL="0" indent="0" fontAlgn="base" hangingPunct="0">
              <a:buNone/>
            </a:pPr>
            <a:r>
              <a:rPr lang="ru-RU" sz="2800" b="1" dirty="0"/>
              <a:t>       </a:t>
            </a:r>
            <a:r>
              <a:rPr lang="en-US" sz="2800" b="1" dirty="0"/>
              <a:t>h</a:t>
            </a:r>
            <a:r>
              <a:rPr lang="ru-RU" sz="2800" b="1" dirty="0"/>
              <a:t> ?</a:t>
            </a:r>
            <a:r>
              <a:rPr lang="ru-RU" sz="2800" b="1" baseline="30000" dirty="0"/>
              <a:t>2</a:t>
            </a:r>
            <a:endParaRPr lang="ru-RU" sz="2800" b="1" dirty="0"/>
          </a:p>
          <a:p>
            <a:pPr marL="0" indent="0" fontAlgn="base" hangingPunct="0">
              <a:buNone/>
            </a:pPr>
            <a:r>
              <a:rPr lang="ru-RU" sz="2800" b="1" baseline="30000" dirty="0" smtClean="0"/>
              <a:t>                 </a:t>
            </a:r>
            <a:r>
              <a:rPr lang="ru-RU" sz="2800" b="1" dirty="0" err="1"/>
              <a:t>деят-ть</a:t>
            </a:r>
            <a:r>
              <a:rPr lang="ru-RU" sz="2800" b="1" baseline="30000" dirty="0"/>
              <a:t> </a:t>
            </a:r>
            <a:endParaRPr lang="ru-RU" sz="2800" b="1" dirty="0"/>
          </a:p>
          <a:p>
            <a:pPr marL="0" indent="0" fontAlgn="base" hangingPunct="0">
              <a:buNone/>
            </a:pPr>
            <a:r>
              <a:rPr lang="ru-RU" b="1" dirty="0"/>
              <a:t>                                    Я 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</a:t>
            </a:r>
            <a:r>
              <a:rPr lang="ru-RU" b="1" dirty="0"/>
              <a:t>+ </a:t>
            </a:r>
            <a:r>
              <a:rPr lang="ru-RU" b="1" dirty="0">
                <a:sym typeface="Wingdings 3"/>
              </a:rPr>
              <a:t></a:t>
            </a:r>
            <a:r>
              <a:rPr lang="ru-RU" b="1" dirty="0"/>
              <a:t>  ?</a:t>
            </a:r>
            <a:r>
              <a:rPr lang="ru-RU" b="1" baseline="30000" dirty="0" smtClean="0"/>
              <a:t>2</a:t>
            </a:r>
            <a:r>
              <a:rPr lang="en-US" b="1" baseline="30000" dirty="0" smtClean="0"/>
              <a:t>  </a:t>
            </a:r>
            <a:endParaRPr lang="ru-RU" b="1" dirty="0"/>
          </a:p>
          <a:p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195736" y="4077072"/>
            <a:ext cx="3168352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275856" y="4221088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635896" y="422108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3275856" y="450912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275856" y="422108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3275856" y="422108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275856" y="4221088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724128" y="5301208"/>
            <a:ext cx="2880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724128" y="5301208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2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b="1" cap="all" dirty="0" smtClean="0"/>
              <a:t>Л</a:t>
            </a:r>
            <a:r>
              <a:rPr lang="ru-RU" b="1" dirty="0" smtClean="0"/>
              <a:t>ексические приемы:</a:t>
            </a:r>
            <a:r>
              <a:rPr lang="ru-RU" b="1" dirty="0"/>
              <a:t/>
            </a:r>
            <a:br>
              <a:rPr lang="ru-RU" b="1" dirty="0"/>
            </a:b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 а</a:t>
            </a:r>
            <a:r>
              <a:rPr lang="ru-RU" sz="4000" dirty="0"/>
              <a:t>)	</a:t>
            </a:r>
            <a:r>
              <a:rPr lang="ru-RU" sz="4000" dirty="0" smtClean="0"/>
              <a:t>сокращенная </a:t>
            </a:r>
            <a:r>
              <a:rPr lang="ru-RU" sz="4000" dirty="0"/>
              <a:t>запись слов и </a:t>
            </a:r>
            <a:r>
              <a:rPr lang="ru-RU" sz="4000" dirty="0" err="1"/>
              <a:t>словоблоков</a:t>
            </a:r>
            <a:r>
              <a:rPr lang="ru-RU" sz="4000" dirty="0"/>
              <a:t>;</a:t>
            </a:r>
          </a:p>
          <a:p>
            <a:r>
              <a:rPr lang="ru-RU" sz="4000" dirty="0"/>
              <a:t>аббревиация;</a:t>
            </a:r>
          </a:p>
          <a:p>
            <a:pPr lvl="0"/>
            <a:r>
              <a:rPr lang="ru-RU" sz="4000" dirty="0"/>
              <a:t>цифровое обозначение прецизионной информации (ПИ);</a:t>
            </a:r>
          </a:p>
          <a:p>
            <a:r>
              <a:rPr lang="ru-RU" sz="4000" dirty="0" smtClean="0"/>
              <a:t>символизация </a:t>
            </a:r>
            <a:r>
              <a:rPr lang="ru-RU" sz="4000" dirty="0"/>
              <a:t>понятий;</a:t>
            </a:r>
          </a:p>
          <a:p>
            <a:pPr marL="0" indent="0" algn="ctr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932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Сложноподчиненное предложение с придаточным уступки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содержит </a:t>
            </a:r>
            <a:r>
              <a:rPr lang="ru-RU" dirty="0"/>
              <a:t>указание на определённое </a:t>
            </a:r>
            <a:r>
              <a:rPr lang="ru-RU" b="1" dirty="0"/>
              <a:t>условие, которое могло бы помешать исполнению чего-либо</a:t>
            </a:r>
            <a:r>
              <a:rPr lang="ru-RU" dirty="0"/>
              <a:t>, описанного в главной части, но вопреки этому действие совершается, совершилось или может совершиться. Уступка вводится конструкциями типа </a:t>
            </a:r>
            <a:r>
              <a:rPr lang="ru-RU" i="1" dirty="0"/>
              <a:t>«несмотря на, независимо от, хотя, тем не менее»</a:t>
            </a:r>
            <a:r>
              <a:rPr lang="ru-RU" dirty="0"/>
              <a:t> и др. и может быть обозначена знаком ≠ или дважды перечеркнутой наклонной чертой. Придаточное уступительное предложение всегда располагается над чертой:</a:t>
            </a:r>
          </a:p>
          <a:p>
            <a:pPr marL="0" indent="0" fontAlgn="base" hangingPunct="0">
              <a:spcBef>
                <a:spcPts val="0"/>
              </a:spcBef>
              <a:buNone/>
            </a:pPr>
            <a:r>
              <a:rPr lang="ru-RU" b="1" dirty="0"/>
              <a:t>А</a:t>
            </a:r>
          </a:p>
          <a:p>
            <a:pPr marL="0" indent="0" fontAlgn="base" hangingPunct="0">
              <a:spcBef>
                <a:spcPts val="0"/>
              </a:spcBef>
              <a:buNone/>
            </a:pPr>
            <a:r>
              <a:rPr lang="ru-RU" b="1" dirty="0"/>
              <a:t>      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/>
              <a:t>         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1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i="1" dirty="0"/>
              <a:t>«Несмотря на новейшие разработки, этот метод будет использоваться и далее».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 hangingPunct="0">
              <a:buNone/>
            </a:pPr>
            <a:r>
              <a:rPr lang="ru-RU" dirty="0" smtClean="0"/>
              <a:t> </a:t>
            </a:r>
            <a:r>
              <a:rPr lang="en-US" dirty="0"/>
              <a:t>New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ru-RU" dirty="0"/>
              <a:t>разраб</a:t>
            </a:r>
            <a:r>
              <a:rPr lang="ru-RU" baseline="30000" dirty="0"/>
              <a:t>2</a:t>
            </a:r>
            <a:endParaRPr lang="ru-RU" dirty="0"/>
          </a:p>
          <a:p>
            <a:pPr marL="0" indent="0" fontAlgn="base" hangingPunct="0">
              <a:buNone/>
            </a:pPr>
            <a:r>
              <a:rPr lang="en-US" dirty="0"/>
              <a:t>                       </a:t>
            </a:r>
            <a:r>
              <a:rPr lang="ru-RU" dirty="0"/>
              <a:t>≠</a:t>
            </a:r>
          </a:p>
          <a:p>
            <a:pPr marL="0" indent="0" fontAlgn="base" hangingPunct="0">
              <a:buNone/>
            </a:pPr>
            <a:r>
              <a:rPr lang="en-US" dirty="0"/>
              <a:t>                           ↔</a:t>
            </a:r>
            <a:endParaRPr lang="ru-RU" dirty="0"/>
          </a:p>
          <a:p>
            <a:pPr marL="0" indent="0">
              <a:buNone/>
            </a:pPr>
            <a:r>
              <a:rPr lang="en-US" smtClean="0"/>
              <a:t>                              </a:t>
            </a:r>
            <a:r>
              <a:rPr lang="ru-RU" dirty="0">
                <a:sym typeface="Wingdings 3"/>
              </a:rPr>
              <a:t></a:t>
            </a:r>
            <a:r>
              <a:rPr lang="en-US" dirty="0"/>
              <a:t>  use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76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C00000"/>
                </a:solidFill>
              </a:rPr>
              <a:t>СОКРАЩЕННАЯ БУКВЕННАЯ ЗАПИСЬ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buNone/>
            </a:pPr>
            <a:r>
              <a:rPr lang="en-US" dirty="0" smtClean="0"/>
              <a:t>1 </a:t>
            </a:r>
            <a:r>
              <a:rPr lang="ru-RU" dirty="0" smtClean="0"/>
              <a:t>Записывать </a:t>
            </a:r>
            <a:r>
              <a:rPr lang="ru-RU" dirty="0"/>
              <a:t>слово преимущественно с помощью согласных, сводя общее количество букв к минимуму, достаточному для распознавания слова:  </a:t>
            </a:r>
            <a:r>
              <a:rPr lang="ru-RU" i="1" dirty="0">
                <a:solidFill>
                  <a:schemeClr val="tx1"/>
                </a:solidFill>
              </a:rPr>
              <a:t>способность – </a:t>
            </a:r>
            <a:r>
              <a:rPr lang="ru-RU" i="1" dirty="0" err="1">
                <a:solidFill>
                  <a:schemeClr val="tx1"/>
                </a:solidFill>
              </a:rPr>
              <a:t>спсбнсть</a:t>
            </a:r>
            <a:r>
              <a:rPr lang="ru-RU" i="1" dirty="0">
                <a:solidFill>
                  <a:schemeClr val="tx1"/>
                </a:solidFill>
              </a:rPr>
              <a:t> / </a:t>
            </a:r>
            <a:r>
              <a:rPr lang="ru-RU" i="1" dirty="0" err="1">
                <a:solidFill>
                  <a:schemeClr val="tx1"/>
                </a:solidFill>
              </a:rPr>
              <a:t>спсбн</a:t>
            </a:r>
            <a:r>
              <a:rPr lang="ru-RU" i="1" dirty="0">
                <a:solidFill>
                  <a:schemeClr val="tx1"/>
                </a:solidFill>
              </a:rPr>
              <a:t>, конкурс – </a:t>
            </a:r>
            <a:r>
              <a:rPr lang="ru-RU" i="1" dirty="0" err="1">
                <a:solidFill>
                  <a:schemeClr val="tx1"/>
                </a:solidFill>
              </a:rPr>
              <a:t>кнкрс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fr-FR" i="1" dirty="0">
                <a:solidFill>
                  <a:schemeClr val="tx1"/>
                </a:solidFill>
              </a:rPr>
              <a:t>strategy</a:t>
            </a:r>
            <a:r>
              <a:rPr lang="ru-RU" i="1" dirty="0">
                <a:solidFill>
                  <a:schemeClr val="tx1"/>
                </a:solidFill>
              </a:rPr>
              <a:t> –  </a:t>
            </a:r>
            <a:r>
              <a:rPr lang="fr-FR" i="1" dirty="0">
                <a:solidFill>
                  <a:schemeClr val="tx1"/>
                </a:solidFill>
              </a:rPr>
              <a:t>strtgy</a:t>
            </a:r>
            <a:r>
              <a:rPr lang="ru-RU" i="1" dirty="0">
                <a:solidFill>
                  <a:schemeClr val="tx1"/>
                </a:solidFill>
              </a:rPr>
              <a:t> / </a:t>
            </a:r>
            <a:r>
              <a:rPr lang="en-US" i="1" dirty="0" err="1">
                <a:solidFill>
                  <a:schemeClr val="tx1"/>
                </a:solidFill>
              </a:rPr>
              <a:t>str</a:t>
            </a:r>
            <a:r>
              <a:rPr lang="ru-RU" i="1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dirty="0" smtClean="0"/>
              <a:t>2 </a:t>
            </a:r>
            <a:r>
              <a:rPr lang="ru-RU" dirty="0"/>
              <a:t>Двойные согласные фиксировать одной буквой:</a:t>
            </a:r>
            <a:r>
              <a:rPr lang="ru-RU" i="1" dirty="0"/>
              <a:t> </a:t>
            </a:r>
            <a:r>
              <a:rPr lang="ru-RU" i="1" dirty="0">
                <a:solidFill>
                  <a:schemeClr val="tx1"/>
                </a:solidFill>
              </a:rPr>
              <a:t>программа – </a:t>
            </a:r>
            <a:r>
              <a:rPr lang="ru-RU" i="1" dirty="0" err="1">
                <a:solidFill>
                  <a:schemeClr val="tx1"/>
                </a:solidFill>
              </a:rPr>
              <a:t>пргрма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4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СОКРАЩЕННАЯ БУКВЕННАЯ ЗАПИСЬ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3 </a:t>
            </a:r>
            <a:r>
              <a:rPr lang="ru-RU" dirty="0" smtClean="0"/>
              <a:t>Всегда </a:t>
            </a:r>
            <a:r>
              <a:rPr lang="ru-RU" dirty="0"/>
              <a:t>сохранять первую и последнюю буквы слова, даже если это гласные (в английском языке можно опускать немую </a:t>
            </a:r>
            <a:r>
              <a:rPr lang="en-US" i="1" dirty="0"/>
              <a:t>e</a:t>
            </a:r>
            <a:r>
              <a:rPr lang="ru-RU" dirty="0"/>
              <a:t> в конце слова): </a:t>
            </a:r>
            <a:r>
              <a:rPr lang="ru-RU" i="1" dirty="0">
                <a:solidFill>
                  <a:schemeClr val="tx1"/>
                </a:solidFill>
              </a:rPr>
              <a:t>орбита – </a:t>
            </a:r>
            <a:r>
              <a:rPr lang="ru-RU" i="1" dirty="0" err="1">
                <a:solidFill>
                  <a:schemeClr val="tx1"/>
                </a:solidFill>
              </a:rPr>
              <a:t>орбта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importance</a:t>
            </a:r>
            <a:r>
              <a:rPr lang="ru-RU" i="1" dirty="0">
                <a:solidFill>
                  <a:schemeClr val="tx1"/>
                </a:solidFill>
              </a:rPr>
              <a:t> – </a:t>
            </a:r>
            <a:r>
              <a:rPr lang="en-US" i="1" dirty="0" err="1">
                <a:solidFill>
                  <a:schemeClr val="tx1"/>
                </a:solidFill>
              </a:rPr>
              <a:t>imprtnc</a:t>
            </a:r>
            <a:r>
              <a:rPr lang="ru-RU" dirty="0"/>
              <a:t>. Если гласная буква единственная в слове, ее тоже надо фиксировать. Например: </a:t>
            </a:r>
            <a:r>
              <a:rPr lang="ru-RU" i="1" dirty="0"/>
              <a:t>сон, мышь, </a:t>
            </a:r>
            <a:r>
              <a:rPr lang="en-US" i="1" dirty="0"/>
              <a:t>put</a:t>
            </a:r>
            <a:r>
              <a:rPr lang="ru-RU" i="1" dirty="0"/>
              <a:t>, </a:t>
            </a:r>
            <a:r>
              <a:rPr lang="en-US" i="1" dirty="0"/>
              <a:t>melt</a:t>
            </a:r>
            <a:r>
              <a:rPr lang="ru-RU" dirty="0"/>
              <a:t>. </a:t>
            </a:r>
          </a:p>
          <a:p>
            <a:pPr marL="0" lvl="0" indent="0">
              <a:buNone/>
            </a:pPr>
            <a:r>
              <a:rPr lang="en-US" dirty="0" smtClean="0"/>
              <a:t>4 </a:t>
            </a:r>
            <a:r>
              <a:rPr lang="ru-RU" dirty="0" smtClean="0"/>
              <a:t>Использовать </a:t>
            </a:r>
            <a:r>
              <a:rPr lang="ru-RU" dirty="0"/>
              <a:t>упрощенную запись букв и </a:t>
            </a:r>
            <a:r>
              <a:rPr lang="ru-RU" dirty="0" smtClean="0"/>
              <a:t>буквосочетаний, например</a:t>
            </a:r>
            <a:r>
              <a:rPr lang="ru-RU" sz="3900" dirty="0" smtClean="0">
                <a:solidFill>
                  <a:schemeClr val="tx1"/>
                </a:solidFill>
              </a:rPr>
              <a:t>, </a:t>
            </a:r>
            <a:r>
              <a:rPr lang="en-US" sz="3900" dirty="0" smtClean="0">
                <a:solidFill>
                  <a:schemeClr val="tx1"/>
                </a:solidFill>
              </a:rPr>
              <a:t> </a:t>
            </a:r>
            <a:r>
              <a:rPr lang="en-US" sz="3900" i="1" dirty="0" err="1">
                <a:solidFill>
                  <a:schemeClr val="tx1"/>
                </a:solidFill>
              </a:rPr>
              <a:t>ph</a:t>
            </a:r>
            <a:r>
              <a:rPr lang="en-US" sz="3900" i="1" dirty="0">
                <a:solidFill>
                  <a:schemeClr val="tx1"/>
                </a:solidFill>
              </a:rPr>
              <a:t> – f; </a:t>
            </a:r>
            <a:r>
              <a:rPr lang="en-US" sz="3900" i="1" dirty="0" err="1">
                <a:solidFill>
                  <a:schemeClr val="tx1"/>
                </a:solidFill>
              </a:rPr>
              <a:t>wh</a:t>
            </a:r>
            <a:r>
              <a:rPr lang="en-US" sz="3900" i="1" dirty="0">
                <a:solidFill>
                  <a:schemeClr val="tx1"/>
                </a:solidFill>
              </a:rPr>
              <a:t> – uh; </a:t>
            </a:r>
            <a:r>
              <a:rPr lang="en-US" sz="3900" i="1" dirty="0" err="1">
                <a:solidFill>
                  <a:schemeClr val="tx1"/>
                </a:solidFill>
              </a:rPr>
              <a:t>ies</a:t>
            </a:r>
            <a:r>
              <a:rPr lang="en-US" sz="3900" i="1" dirty="0">
                <a:solidFill>
                  <a:schemeClr val="tx1"/>
                </a:solidFill>
              </a:rPr>
              <a:t> – </a:t>
            </a:r>
            <a:r>
              <a:rPr lang="en-US" sz="3900" i="1" dirty="0" err="1">
                <a:solidFill>
                  <a:schemeClr val="tx1"/>
                </a:solidFill>
              </a:rPr>
              <a:t>es</a:t>
            </a:r>
            <a:r>
              <a:rPr lang="en-US" sz="3900" i="1" dirty="0">
                <a:solidFill>
                  <a:schemeClr val="tx1"/>
                </a:solidFill>
              </a:rPr>
              <a:t>; </a:t>
            </a:r>
            <a:r>
              <a:rPr lang="en-US" sz="3900" i="1" dirty="0" err="1">
                <a:solidFill>
                  <a:schemeClr val="tx1"/>
                </a:solidFill>
              </a:rPr>
              <a:t>ious</a:t>
            </a:r>
            <a:r>
              <a:rPr lang="en-US" sz="3900" i="1" dirty="0">
                <a:solidFill>
                  <a:schemeClr val="tx1"/>
                </a:solidFill>
              </a:rPr>
              <a:t> – us; </a:t>
            </a:r>
            <a:r>
              <a:rPr lang="en-US" sz="3900" i="1" dirty="0" err="1">
                <a:solidFill>
                  <a:schemeClr val="tx1"/>
                </a:solidFill>
              </a:rPr>
              <a:t>ea</a:t>
            </a:r>
            <a:r>
              <a:rPr lang="en-US" sz="3900" i="1" dirty="0">
                <a:solidFill>
                  <a:schemeClr val="tx1"/>
                </a:solidFill>
              </a:rPr>
              <a:t> – e; ex –x; au, </a:t>
            </a:r>
            <a:r>
              <a:rPr lang="en-US" sz="3900" i="1" dirty="0" err="1">
                <a:solidFill>
                  <a:schemeClr val="tx1"/>
                </a:solidFill>
              </a:rPr>
              <a:t>ou</a:t>
            </a:r>
            <a:r>
              <a:rPr lang="en-US" sz="3900" i="1" dirty="0">
                <a:solidFill>
                  <a:schemeClr val="tx1"/>
                </a:solidFill>
              </a:rPr>
              <a:t> – </a:t>
            </a:r>
            <a:r>
              <a:rPr lang="en-US" sz="3900" dirty="0">
                <a:solidFill>
                  <a:schemeClr val="tx1"/>
                </a:solidFill>
              </a:rPr>
              <a:t>; aw, ow – ; </a:t>
            </a:r>
            <a:r>
              <a:rPr lang="en-US" sz="3900" dirty="0" err="1">
                <a:solidFill>
                  <a:schemeClr val="tx1"/>
                </a:solidFill>
              </a:rPr>
              <a:t>th</a:t>
            </a:r>
            <a:r>
              <a:rPr lang="en-US" sz="3900" dirty="0">
                <a:solidFill>
                  <a:schemeClr val="tx1"/>
                </a:solidFill>
              </a:rPr>
              <a:t> – ; </a:t>
            </a:r>
            <a:r>
              <a:rPr lang="en-US" sz="3900" i="1" dirty="0">
                <a:solidFill>
                  <a:schemeClr val="tx1"/>
                </a:solidFill>
              </a:rPr>
              <a:t> out – </a:t>
            </a:r>
            <a:r>
              <a:rPr lang="en-US" sz="3900" i="1" dirty="0" err="1">
                <a:solidFill>
                  <a:schemeClr val="tx1"/>
                </a:solidFill>
              </a:rPr>
              <a:t>ot</a:t>
            </a:r>
            <a:r>
              <a:rPr lang="en-US" sz="3900" i="1" dirty="0">
                <a:solidFill>
                  <a:schemeClr val="tx1"/>
                </a:solidFill>
              </a:rPr>
              <a:t> </a:t>
            </a:r>
            <a:r>
              <a:rPr lang="ru-RU" sz="3900" i="1" dirty="0">
                <a:solidFill>
                  <a:schemeClr val="tx1"/>
                </a:solidFill>
              </a:rPr>
              <a:t>или</a:t>
            </a:r>
            <a:r>
              <a:rPr lang="ru-RU" sz="3900" dirty="0">
                <a:solidFill>
                  <a:schemeClr val="tx1"/>
                </a:solidFill>
              </a:rPr>
              <a:t> </a:t>
            </a:r>
            <a:r>
              <a:rPr lang="en-US" sz="3900" i="1" dirty="0">
                <a:solidFill>
                  <a:schemeClr val="tx1"/>
                </a:solidFill>
              </a:rPr>
              <a:t>.</a:t>
            </a:r>
            <a:endParaRPr lang="ru-RU" sz="39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76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9A69C9-9074-473E-8C0F-1DB6E68FDD0B}"/>
</file>

<file path=customXml/itemProps2.xml><?xml version="1.0" encoding="utf-8"?>
<ds:datastoreItem xmlns:ds="http://schemas.openxmlformats.org/officeDocument/2006/customXml" ds:itemID="{FE0ECD3C-AF37-4D26-A572-716B3095C334}"/>
</file>

<file path=customXml/itemProps3.xml><?xml version="1.0" encoding="utf-8"?>
<ds:datastoreItem xmlns:ds="http://schemas.openxmlformats.org/officeDocument/2006/customXml" ds:itemID="{495EE23C-AE03-4786-8CEA-F735FA78CD54}"/>
</file>

<file path=docProps/app.xml><?xml version="1.0" encoding="utf-8"?>
<Properties xmlns="http://schemas.openxmlformats.org/officeDocument/2006/extended-properties" xmlns:vt="http://schemas.openxmlformats.org/officeDocument/2006/docPropsVTypes">
  <TotalTime>1832</TotalTime>
  <Words>2650</Words>
  <Application>Microsoft Office PowerPoint</Application>
  <PresentationFormat>Экран (4:3)</PresentationFormat>
  <Paragraphs>461</Paragraphs>
  <Slides>71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71</vt:i4>
      </vt:variant>
    </vt:vector>
  </HeadingPairs>
  <TitlesOfParts>
    <vt:vector size="72" baseType="lpstr">
      <vt:lpstr>Тема Office</vt:lpstr>
      <vt:lpstr>Что такое универсальная переводческая скоропись (УПС)</vt:lpstr>
      <vt:lpstr>Аликина Е.В. использует термин переводческая семантография </vt:lpstr>
      <vt:lpstr>Механизм организации записи</vt:lpstr>
      <vt:lpstr>Что записывать?</vt:lpstr>
      <vt:lpstr>Как записывать?</vt:lpstr>
      <vt:lpstr>Способы технического оформления семантограммы:</vt:lpstr>
      <vt:lpstr> Лексические приемы:  </vt:lpstr>
      <vt:lpstr>СОКРАЩЕННАЯ БУКВЕННАЯ ЗАПИСЬ </vt:lpstr>
      <vt:lpstr>СОКРАЩЕННАЯ БУКВЕННАЯ ЗАПИСЬ</vt:lpstr>
      <vt:lpstr>СОКРАЩЕННАЯ БУКВЕННАЯ ЗАПИСЬ</vt:lpstr>
      <vt:lpstr>Примеры аббревиации</vt:lpstr>
      <vt:lpstr>Презентация PowerPoint</vt:lpstr>
      <vt:lpstr>СОКРАЩЕННАЯ БУКВЕННАЯ ЗАПИСЬ</vt:lpstr>
      <vt:lpstr>Использование кратких или укороченных слов.</vt:lpstr>
      <vt:lpstr>Презентация PowerPoint</vt:lpstr>
      <vt:lpstr>Знаки-индексы для замены частей слова в ПС </vt:lpstr>
      <vt:lpstr>Знаки-индексы для замены частей слова в ПС</vt:lpstr>
      <vt:lpstr>Презентация PowerPoint</vt:lpstr>
      <vt:lpstr>Презентация PowerPoint</vt:lpstr>
      <vt:lpstr>Презентация PowerPoint</vt:lpstr>
      <vt:lpstr>: «Постоянными членами Совета безопасности Организации объединенных наций являются Великобритания, Китай, Россия, США и Франция»  </vt:lpstr>
      <vt:lpstr> ЦИФРОВОЕ ОБОЗНАЧЕНИЕ  ПРЕЦИЗИОННОЙ ИНФОРМАЦИИ </vt:lpstr>
      <vt:lpstr>Презентация PowerPoint</vt:lpstr>
      <vt:lpstr>Презентация PowerPoint</vt:lpstr>
      <vt:lpstr> СИМВОЛИЗАЦИЯ В ПЕРЕВОДЧЕСКОЙ СКОРОПИСИ </vt:lpstr>
      <vt:lpstr>  Общие символы   </vt:lpstr>
      <vt:lpstr>Общие символы</vt:lpstr>
      <vt:lpstr>Общие символы</vt:lpstr>
      <vt:lpstr>Общие символы</vt:lpstr>
      <vt:lpstr>  Грамматические символы:  </vt:lpstr>
      <vt:lpstr>Презентация PowerPoint</vt:lpstr>
      <vt:lpstr>Модальные символы</vt:lpstr>
      <vt:lpstr>Символы времени</vt:lpstr>
      <vt:lpstr>Презентация PowerPoint</vt:lpstr>
      <vt:lpstr>Символы качества и количества </vt:lpstr>
      <vt:lpstr>Презентация PowerPoint</vt:lpstr>
      <vt:lpstr>СМЫСЛОВОЙ АНАЛИЗ ТЕКСТА </vt:lpstr>
      <vt:lpstr>Ключевые слова </vt:lpstr>
      <vt:lpstr>Рельефные слова </vt:lpstr>
      <vt:lpstr>Презентация PowerPoint</vt:lpstr>
      <vt:lpstr>Опорные пункты памяти </vt:lpstr>
      <vt:lpstr>Смысловые вехи </vt:lpstr>
      <vt:lpstr>Презентация PowerPoint</vt:lpstr>
      <vt:lpstr>Прецизионная лексика </vt:lpstr>
      <vt:lpstr>Способы речевой компрессии </vt:lpstr>
      <vt:lpstr>Презентация PowerPoint</vt:lpstr>
      <vt:lpstr>Презентация PowerPoint</vt:lpstr>
      <vt:lpstr>Презентация PowerPoint</vt:lpstr>
      <vt:lpstr>Презентация PowerPoint</vt:lpstr>
      <vt:lpstr> Навыки технического оформления семантограммы: </vt:lpstr>
      <vt:lpstr>4. ПРИНЦИП ВЕРТИКАЛЬНОЙ ЗАПИСИ</vt:lpstr>
      <vt:lpstr>Алгоритм вертикальной системы</vt:lpstr>
      <vt:lpstr>ВАЖНО</vt:lpstr>
      <vt:lpstr>Презентация PowerPoint</vt:lpstr>
      <vt:lpstr>1954 год стал для Западной Европы годом расцвета. Позже я расскажу, какую роль в этом подъеме сыграла моя страна.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Причинно-следственные отношения </vt:lpstr>
      <vt:lpstr> 1) А                 В</vt:lpstr>
      <vt:lpstr>«Лето выдалось жаркое и сухое, поэтому пришлось поливать цветы каждый день»  </vt:lpstr>
      <vt:lpstr>Указание цели</vt:lpstr>
      <vt:lpstr>Презентация PowerPoint</vt:lpstr>
      <vt:lpstr>Cопоставление </vt:lpstr>
      <vt:lpstr>Презентация PowerPoint</vt:lpstr>
      <vt:lpstr>Презентация PowerPoint</vt:lpstr>
      <vt:lpstr>Сложноподчиненное предложение с придаточным уступки </vt:lpstr>
      <vt:lpstr>«Несмотря на новейшие разработки, этот метод будет использоваться и далее».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переводческой скорописи</dc:title>
  <dc:creator>tansiana pozniakova</dc:creator>
  <cp:lastModifiedBy>tansiana pozniakova</cp:lastModifiedBy>
  <cp:revision>84</cp:revision>
  <dcterms:created xsi:type="dcterms:W3CDTF">2017-02-11T19:52:30Z</dcterms:created>
  <dcterms:modified xsi:type="dcterms:W3CDTF">2018-02-20T18:45:24Z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