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4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41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6" r:id="rId2"/>
    <p:sldId id="256" r:id="rId3"/>
    <p:sldId id="294" r:id="rId4"/>
    <p:sldId id="292" r:id="rId5"/>
    <p:sldId id="293" r:id="rId6"/>
    <p:sldId id="295" r:id="rId7"/>
    <p:sldId id="296" r:id="rId8"/>
    <p:sldId id="260" r:id="rId9"/>
    <p:sldId id="300" r:id="rId10"/>
    <p:sldId id="310" r:id="rId11"/>
    <p:sldId id="265" r:id="rId12"/>
    <p:sldId id="262" r:id="rId13"/>
    <p:sldId id="264" r:id="rId14"/>
    <p:sldId id="302" r:id="rId15"/>
    <p:sldId id="266" r:id="rId16"/>
    <p:sldId id="303" r:id="rId17"/>
    <p:sldId id="328" r:id="rId18"/>
    <p:sldId id="297" r:id="rId19"/>
    <p:sldId id="304" r:id="rId20"/>
    <p:sldId id="305" r:id="rId21"/>
    <p:sldId id="309" r:id="rId22"/>
    <p:sldId id="298" r:id="rId23"/>
    <p:sldId id="307" r:id="rId24"/>
    <p:sldId id="30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47" r:id="rId44"/>
    <p:sldId id="348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3235" autoAdjust="0"/>
  </p:normalViewPr>
  <p:slideViewPr>
    <p:cSldViewPr>
      <p:cViewPr varScale="1">
        <p:scale>
          <a:sx n="83" d="100"/>
          <a:sy n="83" d="100"/>
        </p:scale>
        <p:origin x="148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746490-7109-40FA-BDFE-70DA6766E86F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6D686C-F997-4400-8C44-86B8839AAA1E}">
      <dgm:prSet custT="1"/>
      <dgm:spPr/>
      <dgm:t>
        <a:bodyPr/>
        <a:lstStyle/>
        <a:p>
          <a:pPr rtl="0"/>
          <a:r>
            <a:rPr lang="ru-RU" sz="2400" dirty="0" smtClean="0"/>
            <a:t>Полный:</a:t>
          </a:r>
          <a:endParaRPr lang="ru-RU" sz="3600" dirty="0"/>
        </a:p>
      </dgm:t>
    </dgm:pt>
    <dgm:pt modelId="{E63E77E2-475D-49EA-9C8E-BD3BB99CAEEC}" type="parTrans" cxnId="{EB2421C1-7610-456A-A41A-75D2A500EAFC}">
      <dgm:prSet/>
      <dgm:spPr/>
      <dgm:t>
        <a:bodyPr/>
        <a:lstStyle/>
        <a:p>
          <a:endParaRPr lang="ru-RU"/>
        </a:p>
      </dgm:t>
    </dgm:pt>
    <dgm:pt modelId="{0B49694A-E4A8-4A69-BA11-97C4B5062202}" type="sibTrans" cxnId="{EB2421C1-7610-456A-A41A-75D2A500EAFC}">
      <dgm:prSet/>
      <dgm:spPr/>
      <dgm:t>
        <a:bodyPr/>
        <a:lstStyle/>
        <a:p>
          <a:endParaRPr lang="ru-RU"/>
        </a:p>
      </dgm:t>
    </dgm:pt>
    <dgm:pt modelId="{6F470A59-EB73-4155-AD1B-609AB9282A8C}">
      <dgm:prSet custT="1"/>
      <dgm:spPr/>
      <dgm:t>
        <a:bodyPr/>
        <a:lstStyle/>
        <a:p>
          <a:pPr rtl="0"/>
          <a:r>
            <a:rPr lang="ru-RU" sz="2400" dirty="0" smtClean="0"/>
            <a:t>Сокращенный:</a:t>
          </a:r>
          <a:endParaRPr lang="ru-RU" sz="2400" dirty="0"/>
        </a:p>
      </dgm:t>
    </dgm:pt>
    <dgm:pt modelId="{BF8F79FE-A1BC-4A25-8DEC-FE4B58586ED9}" type="parTrans" cxnId="{404F0711-FB32-45B3-BC01-21A387D25FF7}">
      <dgm:prSet/>
      <dgm:spPr/>
      <dgm:t>
        <a:bodyPr/>
        <a:lstStyle/>
        <a:p>
          <a:endParaRPr lang="ru-RU"/>
        </a:p>
      </dgm:t>
    </dgm:pt>
    <dgm:pt modelId="{8A232AF0-93F1-41AE-8B3A-11EC3001F5CD}" type="sibTrans" cxnId="{404F0711-FB32-45B3-BC01-21A387D25FF7}">
      <dgm:prSet/>
      <dgm:spPr/>
      <dgm:t>
        <a:bodyPr/>
        <a:lstStyle/>
        <a:p>
          <a:endParaRPr lang="ru-RU"/>
        </a:p>
      </dgm:t>
    </dgm:pt>
    <dgm:pt modelId="{BE3C01F1-59CA-4469-939F-CD3D33713984}">
      <dgm:prSet custT="1"/>
      <dgm:spPr/>
      <dgm:t>
        <a:bodyPr/>
        <a:lstStyle/>
        <a:p>
          <a:pPr rtl="0"/>
          <a:r>
            <a:rPr lang="ru-RU" sz="2400" b="1" dirty="0" smtClean="0"/>
            <a:t>Выборочный</a:t>
          </a:r>
          <a:r>
            <a:rPr lang="ru-RU" sz="2400" dirty="0" smtClean="0"/>
            <a:t> (</a:t>
          </a:r>
          <a:r>
            <a:rPr lang="ru-RU" sz="2400" u="sng" dirty="0" smtClean="0"/>
            <a:t>полный</a:t>
          </a:r>
          <a:r>
            <a:rPr lang="ru-RU" sz="2400" dirty="0" smtClean="0"/>
            <a:t> перевод </a:t>
          </a:r>
          <a:r>
            <a:rPr lang="ru-RU" sz="2400" b="1" dirty="0" smtClean="0"/>
            <a:t>ключевых</a:t>
          </a:r>
          <a:r>
            <a:rPr lang="ru-RU" sz="2400" dirty="0" smtClean="0"/>
            <a:t> фрагментов)</a:t>
          </a:r>
          <a:endParaRPr lang="ru-RU" sz="2400" dirty="0"/>
        </a:p>
      </dgm:t>
    </dgm:pt>
    <dgm:pt modelId="{32099A6F-0057-4C81-A879-AED2EE42CD5E}" type="parTrans" cxnId="{4D87914E-3D58-4435-AD37-A322FEFC7D0D}">
      <dgm:prSet/>
      <dgm:spPr/>
      <dgm:t>
        <a:bodyPr/>
        <a:lstStyle/>
        <a:p>
          <a:endParaRPr lang="ru-RU"/>
        </a:p>
      </dgm:t>
    </dgm:pt>
    <dgm:pt modelId="{B90B385E-0FF6-41F9-B93B-3FD88C9B8311}" type="sibTrans" cxnId="{4D87914E-3D58-4435-AD37-A322FEFC7D0D}">
      <dgm:prSet/>
      <dgm:spPr/>
      <dgm:t>
        <a:bodyPr/>
        <a:lstStyle/>
        <a:p>
          <a:endParaRPr lang="ru-RU"/>
        </a:p>
      </dgm:t>
    </dgm:pt>
    <dgm:pt modelId="{4BDA4C24-5FF8-4D86-AFA9-DAD07F04F741}">
      <dgm:prSet custT="1"/>
      <dgm:spPr/>
      <dgm:t>
        <a:bodyPr/>
        <a:lstStyle/>
        <a:p>
          <a:pPr rtl="0"/>
          <a:r>
            <a:rPr lang="ru-RU" sz="2400" b="1" dirty="0" smtClean="0"/>
            <a:t>Функциональный</a:t>
          </a:r>
          <a:r>
            <a:rPr lang="ru-RU" sz="2400" dirty="0" smtClean="0"/>
            <a:t> (преобразование /упрощение/ ИС)</a:t>
          </a:r>
          <a:endParaRPr lang="ru-RU" sz="2400" dirty="0"/>
        </a:p>
      </dgm:t>
    </dgm:pt>
    <dgm:pt modelId="{49B75BE9-1CDE-4FD4-86C1-4A6FCCB47592}" type="parTrans" cxnId="{0FDB9406-AE0A-49CB-A951-49D2EE4CDE00}">
      <dgm:prSet/>
      <dgm:spPr/>
      <dgm:t>
        <a:bodyPr/>
        <a:lstStyle/>
        <a:p>
          <a:endParaRPr lang="ru-RU"/>
        </a:p>
      </dgm:t>
    </dgm:pt>
    <dgm:pt modelId="{6477483D-24A1-442A-85BE-D8352FCDD99A}" type="sibTrans" cxnId="{0FDB9406-AE0A-49CB-A951-49D2EE4CDE00}">
      <dgm:prSet/>
      <dgm:spPr/>
      <dgm:t>
        <a:bodyPr/>
        <a:lstStyle/>
        <a:p>
          <a:endParaRPr lang="ru-RU"/>
        </a:p>
      </dgm:t>
    </dgm:pt>
    <dgm:pt modelId="{68DE953F-FD79-421D-A632-9332D6D23C5B}">
      <dgm:prSet custT="1"/>
      <dgm:spPr/>
      <dgm:t>
        <a:bodyPr/>
        <a:lstStyle/>
        <a:p>
          <a:pPr algn="ctr" rtl="0"/>
          <a:r>
            <a:rPr lang="ru-RU" sz="2800" b="1" dirty="0" smtClean="0"/>
            <a:t>Способы перевода в зависимости от меры информационной упорядоченности ПТ</a:t>
          </a:r>
          <a:endParaRPr lang="ru-RU" sz="2800" b="1" dirty="0"/>
        </a:p>
      </dgm:t>
    </dgm:pt>
    <dgm:pt modelId="{0970356E-953C-4FAE-8D33-8C84235CB386}" type="parTrans" cxnId="{FF0D0ED8-0065-40C2-A81B-DA7465265A14}">
      <dgm:prSet/>
      <dgm:spPr/>
      <dgm:t>
        <a:bodyPr/>
        <a:lstStyle/>
        <a:p>
          <a:endParaRPr lang="ru-RU"/>
        </a:p>
      </dgm:t>
    </dgm:pt>
    <dgm:pt modelId="{590AB16B-F6BB-40C6-B589-EF3DD5F16C84}" type="sibTrans" cxnId="{FF0D0ED8-0065-40C2-A81B-DA7465265A14}">
      <dgm:prSet/>
      <dgm:spPr/>
      <dgm:t>
        <a:bodyPr/>
        <a:lstStyle/>
        <a:p>
          <a:endParaRPr lang="ru-RU"/>
        </a:p>
      </dgm:t>
    </dgm:pt>
    <dgm:pt modelId="{1B8C7131-072D-4B76-A696-2EFE944D7944}">
      <dgm:prSet custT="1"/>
      <dgm:spPr/>
      <dgm:t>
        <a:bodyPr/>
        <a:lstStyle/>
        <a:p>
          <a:pPr rtl="0"/>
          <a:r>
            <a:rPr lang="ru-RU" sz="2400" b="1" dirty="0" smtClean="0"/>
            <a:t>Буквальный</a:t>
          </a:r>
          <a:r>
            <a:rPr lang="ru-RU" sz="2400" dirty="0" smtClean="0"/>
            <a:t> (научные цели)</a:t>
          </a:r>
          <a:endParaRPr lang="ru-RU" sz="2400" dirty="0"/>
        </a:p>
      </dgm:t>
    </dgm:pt>
    <dgm:pt modelId="{62C75581-2982-4FE5-A572-231793E55348}" type="parTrans" cxnId="{6F306511-79AD-456E-BB05-1EBD871AC29F}">
      <dgm:prSet/>
      <dgm:spPr/>
      <dgm:t>
        <a:bodyPr/>
        <a:lstStyle/>
        <a:p>
          <a:endParaRPr lang="ru-RU"/>
        </a:p>
      </dgm:t>
    </dgm:pt>
    <dgm:pt modelId="{F01D512D-6977-46DD-BA9D-1C8F7A278B89}" type="sibTrans" cxnId="{6F306511-79AD-456E-BB05-1EBD871AC29F}">
      <dgm:prSet/>
      <dgm:spPr/>
      <dgm:t>
        <a:bodyPr/>
        <a:lstStyle/>
        <a:p>
          <a:endParaRPr lang="ru-RU"/>
        </a:p>
      </dgm:t>
    </dgm:pt>
    <dgm:pt modelId="{98DF5294-C7F4-4329-B0BF-E005814FD1F3}">
      <dgm:prSet custT="1"/>
      <dgm:spPr/>
      <dgm:t>
        <a:bodyPr/>
        <a:lstStyle/>
        <a:p>
          <a:pPr rtl="0"/>
          <a:r>
            <a:rPr lang="ru-RU" sz="2400" b="1" dirty="0" smtClean="0"/>
            <a:t>Семантический</a:t>
          </a:r>
          <a:r>
            <a:rPr lang="ru-RU" sz="2400" dirty="0" smtClean="0"/>
            <a:t> (контекстуальные </a:t>
          </a:r>
          <a:r>
            <a:rPr lang="ru-RU" sz="2400" u="sng" dirty="0" smtClean="0"/>
            <a:t>значения</a:t>
          </a:r>
          <a:r>
            <a:rPr lang="ru-RU" sz="2400" dirty="0" smtClean="0"/>
            <a:t> ИС)</a:t>
          </a:r>
          <a:endParaRPr lang="ru-RU" sz="2400" dirty="0"/>
        </a:p>
      </dgm:t>
    </dgm:pt>
    <dgm:pt modelId="{654BE143-B73B-4562-BB98-5AE998EF7CB2}" type="parTrans" cxnId="{C414486D-94E5-4872-9950-C2320B20BE42}">
      <dgm:prSet/>
      <dgm:spPr/>
      <dgm:t>
        <a:bodyPr/>
        <a:lstStyle/>
        <a:p>
          <a:endParaRPr lang="ru-RU"/>
        </a:p>
      </dgm:t>
    </dgm:pt>
    <dgm:pt modelId="{C181A1B3-FEB2-4DBA-971C-FFFB15A8DB33}" type="sibTrans" cxnId="{C414486D-94E5-4872-9950-C2320B20BE42}">
      <dgm:prSet/>
      <dgm:spPr/>
      <dgm:t>
        <a:bodyPr/>
        <a:lstStyle/>
        <a:p>
          <a:endParaRPr lang="ru-RU"/>
        </a:p>
      </dgm:t>
    </dgm:pt>
    <dgm:pt modelId="{94DA2EEB-3FD3-4B47-B0E6-7AE5E810471B}">
      <dgm:prSet custT="1"/>
      <dgm:spPr/>
      <dgm:t>
        <a:bodyPr/>
        <a:lstStyle/>
        <a:p>
          <a:pPr rtl="0"/>
          <a:r>
            <a:rPr lang="ru-RU" sz="2400" b="1" dirty="0" smtClean="0"/>
            <a:t>Коммуникативный</a:t>
          </a:r>
          <a:r>
            <a:rPr lang="ru-RU" sz="2400" dirty="0" smtClean="0"/>
            <a:t> (адекватное воздействие ПС)</a:t>
          </a:r>
          <a:endParaRPr lang="ru-RU" sz="2400" dirty="0"/>
        </a:p>
      </dgm:t>
    </dgm:pt>
    <dgm:pt modelId="{BC2D5DA0-8CAC-48F5-B13F-51E81AF77835}" type="parTrans" cxnId="{2F8E8BDD-B3FD-4599-81EA-606EF5BC4861}">
      <dgm:prSet/>
      <dgm:spPr/>
      <dgm:t>
        <a:bodyPr/>
        <a:lstStyle/>
        <a:p>
          <a:endParaRPr lang="ru-RU"/>
        </a:p>
      </dgm:t>
    </dgm:pt>
    <dgm:pt modelId="{9BF09E4D-6802-4922-A62E-07542C142F3F}" type="sibTrans" cxnId="{2F8E8BDD-B3FD-4599-81EA-606EF5BC4861}">
      <dgm:prSet/>
      <dgm:spPr/>
      <dgm:t>
        <a:bodyPr/>
        <a:lstStyle/>
        <a:p>
          <a:endParaRPr lang="ru-RU"/>
        </a:p>
      </dgm:t>
    </dgm:pt>
    <dgm:pt modelId="{E9E08F5F-0A5D-4682-937E-E16AB976E887}" type="pres">
      <dgm:prSet presAssocID="{B5746490-7109-40FA-BDFE-70DA6766E86F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4284151-E4BD-477E-8A64-EF09B5EABA71}" type="pres">
      <dgm:prSet presAssocID="{68DE953F-FD79-421D-A632-9332D6D23C5B}" presName="hierRoot1" presStyleCnt="0">
        <dgm:presLayoutVars>
          <dgm:hierBranch val="init"/>
        </dgm:presLayoutVars>
      </dgm:prSet>
      <dgm:spPr/>
    </dgm:pt>
    <dgm:pt modelId="{BF04BEC5-98CC-493A-8222-D8BA394D82BE}" type="pres">
      <dgm:prSet presAssocID="{68DE953F-FD79-421D-A632-9332D6D23C5B}" presName="rootComposite1" presStyleCnt="0"/>
      <dgm:spPr/>
    </dgm:pt>
    <dgm:pt modelId="{C3EAA855-888A-4F1B-9F21-BCA349866C4E}" type="pres">
      <dgm:prSet presAssocID="{68DE953F-FD79-421D-A632-9332D6D23C5B}" presName="rootText1" presStyleLbl="node0" presStyleIdx="0" presStyleCnt="1" custScaleX="495740" custScaleY="1628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40EB9C-8019-40B6-B48C-1022C77F7603}" type="pres">
      <dgm:prSet presAssocID="{68DE953F-FD79-421D-A632-9332D6D23C5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50A7F28-D90C-44B2-B8F8-0FDBD827DCEF}" type="pres">
      <dgm:prSet presAssocID="{68DE953F-FD79-421D-A632-9332D6D23C5B}" presName="hierChild2" presStyleCnt="0"/>
      <dgm:spPr/>
    </dgm:pt>
    <dgm:pt modelId="{92566B41-C607-4904-93F1-B8985E635D98}" type="pres">
      <dgm:prSet presAssocID="{E63E77E2-475D-49EA-9C8E-BD3BB99CAEE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414F122F-C2E0-4AD2-BF66-FE04BA348F2B}" type="pres">
      <dgm:prSet presAssocID="{6A6D686C-F997-4400-8C44-86B8839AAA1E}" presName="hierRoot2" presStyleCnt="0">
        <dgm:presLayoutVars>
          <dgm:hierBranch val="init"/>
        </dgm:presLayoutVars>
      </dgm:prSet>
      <dgm:spPr/>
    </dgm:pt>
    <dgm:pt modelId="{F7E078B5-A648-4BDB-923B-B3EFE5C50AFB}" type="pres">
      <dgm:prSet presAssocID="{6A6D686C-F997-4400-8C44-86B8839AAA1E}" presName="rootComposite" presStyleCnt="0"/>
      <dgm:spPr/>
    </dgm:pt>
    <dgm:pt modelId="{BEAE2BD4-623C-4BC5-ADFF-80E13CB314D8}" type="pres">
      <dgm:prSet presAssocID="{6A6D686C-F997-4400-8C44-86B8839AAA1E}" presName="rootText" presStyleLbl="node2" presStyleIdx="0" presStyleCnt="2" custScaleY="84270" custLinFactNeighborX="-754" custLinFactNeighborY="1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48677D-983F-4B99-84F9-6151829A7423}" type="pres">
      <dgm:prSet presAssocID="{6A6D686C-F997-4400-8C44-86B8839AAA1E}" presName="rootConnector" presStyleLbl="node2" presStyleIdx="0" presStyleCnt="2"/>
      <dgm:spPr/>
      <dgm:t>
        <a:bodyPr/>
        <a:lstStyle/>
        <a:p>
          <a:endParaRPr lang="ru-RU"/>
        </a:p>
      </dgm:t>
    </dgm:pt>
    <dgm:pt modelId="{46A74B80-DF5F-47C8-888B-DD9DA8E184B7}" type="pres">
      <dgm:prSet presAssocID="{6A6D686C-F997-4400-8C44-86B8839AAA1E}" presName="hierChild4" presStyleCnt="0"/>
      <dgm:spPr/>
    </dgm:pt>
    <dgm:pt modelId="{E7C1BC17-FBCC-4E4F-BE59-EA010E944F3A}" type="pres">
      <dgm:prSet presAssocID="{62C75581-2982-4FE5-A572-231793E55348}" presName="Name37" presStyleLbl="parChTrans1D3" presStyleIdx="0" presStyleCnt="5"/>
      <dgm:spPr/>
      <dgm:t>
        <a:bodyPr/>
        <a:lstStyle/>
        <a:p>
          <a:endParaRPr lang="ru-RU"/>
        </a:p>
      </dgm:t>
    </dgm:pt>
    <dgm:pt modelId="{F1A35326-4481-41A4-87CC-08EE81FB055B}" type="pres">
      <dgm:prSet presAssocID="{1B8C7131-072D-4B76-A696-2EFE944D7944}" presName="hierRoot2" presStyleCnt="0">
        <dgm:presLayoutVars>
          <dgm:hierBranch val="init"/>
        </dgm:presLayoutVars>
      </dgm:prSet>
      <dgm:spPr/>
    </dgm:pt>
    <dgm:pt modelId="{93C9F5CA-DABA-4DB3-85A4-C82600316FEE}" type="pres">
      <dgm:prSet presAssocID="{1B8C7131-072D-4B76-A696-2EFE944D7944}" presName="rootComposite" presStyleCnt="0"/>
      <dgm:spPr/>
    </dgm:pt>
    <dgm:pt modelId="{7F0FEF24-49B2-40B9-AF97-2FB883E1253E}" type="pres">
      <dgm:prSet presAssocID="{1B8C7131-072D-4B76-A696-2EFE944D7944}" presName="rootText" presStyleLbl="node3" presStyleIdx="0" presStyleCnt="5" custScaleX="214183" custLinFactNeighborX="3843" custLinFactNeighborY="-23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C87CA3-892C-4A95-9535-4834F7FB5256}" type="pres">
      <dgm:prSet presAssocID="{1B8C7131-072D-4B76-A696-2EFE944D7944}" presName="rootConnector" presStyleLbl="node3" presStyleIdx="0" presStyleCnt="5"/>
      <dgm:spPr/>
      <dgm:t>
        <a:bodyPr/>
        <a:lstStyle/>
        <a:p>
          <a:endParaRPr lang="ru-RU"/>
        </a:p>
      </dgm:t>
    </dgm:pt>
    <dgm:pt modelId="{C8EE6C39-331B-4B11-92A5-C7D55230A90F}" type="pres">
      <dgm:prSet presAssocID="{1B8C7131-072D-4B76-A696-2EFE944D7944}" presName="hierChild4" presStyleCnt="0"/>
      <dgm:spPr/>
    </dgm:pt>
    <dgm:pt modelId="{53C355D9-5704-4B09-8E88-B1E694673C1E}" type="pres">
      <dgm:prSet presAssocID="{1B8C7131-072D-4B76-A696-2EFE944D7944}" presName="hierChild5" presStyleCnt="0"/>
      <dgm:spPr/>
    </dgm:pt>
    <dgm:pt modelId="{F405B3C0-A1DB-4114-B88E-AAD1D6031912}" type="pres">
      <dgm:prSet presAssocID="{654BE143-B73B-4562-BB98-5AE998EF7CB2}" presName="Name37" presStyleLbl="parChTrans1D3" presStyleIdx="1" presStyleCnt="5"/>
      <dgm:spPr/>
      <dgm:t>
        <a:bodyPr/>
        <a:lstStyle/>
        <a:p>
          <a:endParaRPr lang="ru-RU"/>
        </a:p>
      </dgm:t>
    </dgm:pt>
    <dgm:pt modelId="{5982E4FC-CD6E-429C-84D2-68C1F4A34384}" type="pres">
      <dgm:prSet presAssocID="{98DF5294-C7F4-4329-B0BF-E005814FD1F3}" presName="hierRoot2" presStyleCnt="0">
        <dgm:presLayoutVars>
          <dgm:hierBranch val="init"/>
        </dgm:presLayoutVars>
      </dgm:prSet>
      <dgm:spPr/>
    </dgm:pt>
    <dgm:pt modelId="{5F4F7A0B-763D-4078-9EFA-3CFEEE94536A}" type="pres">
      <dgm:prSet presAssocID="{98DF5294-C7F4-4329-B0BF-E005814FD1F3}" presName="rootComposite" presStyleCnt="0"/>
      <dgm:spPr/>
    </dgm:pt>
    <dgm:pt modelId="{352BABAA-F67D-458E-B507-7405EBF0332A}" type="pres">
      <dgm:prSet presAssocID="{98DF5294-C7F4-4329-B0BF-E005814FD1F3}" presName="rootText" presStyleLbl="node3" presStyleIdx="1" presStyleCnt="5" custScaleX="208746" custScaleY="114779" custLinFactNeighborX="8071" custLinFactNeighborY="-30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23142F-2F9A-4A75-AD72-BACCBB240B83}" type="pres">
      <dgm:prSet presAssocID="{98DF5294-C7F4-4329-B0BF-E005814FD1F3}" presName="rootConnector" presStyleLbl="node3" presStyleIdx="1" presStyleCnt="5"/>
      <dgm:spPr/>
      <dgm:t>
        <a:bodyPr/>
        <a:lstStyle/>
        <a:p>
          <a:endParaRPr lang="ru-RU"/>
        </a:p>
      </dgm:t>
    </dgm:pt>
    <dgm:pt modelId="{8A8CD564-290C-424D-8492-397E796423EE}" type="pres">
      <dgm:prSet presAssocID="{98DF5294-C7F4-4329-B0BF-E005814FD1F3}" presName="hierChild4" presStyleCnt="0"/>
      <dgm:spPr/>
    </dgm:pt>
    <dgm:pt modelId="{D33D71C0-2F73-4214-BA07-5C7EFBC581F5}" type="pres">
      <dgm:prSet presAssocID="{98DF5294-C7F4-4329-B0BF-E005814FD1F3}" presName="hierChild5" presStyleCnt="0"/>
      <dgm:spPr/>
    </dgm:pt>
    <dgm:pt modelId="{79701987-6970-4C38-8258-8CFEF90152AA}" type="pres">
      <dgm:prSet presAssocID="{BC2D5DA0-8CAC-48F5-B13F-51E81AF77835}" presName="Name37" presStyleLbl="parChTrans1D3" presStyleIdx="2" presStyleCnt="5"/>
      <dgm:spPr/>
      <dgm:t>
        <a:bodyPr/>
        <a:lstStyle/>
        <a:p>
          <a:endParaRPr lang="ru-RU"/>
        </a:p>
      </dgm:t>
    </dgm:pt>
    <dgm:pt modelId="{37818D62-4B57-4656-A84F-B800887782EA}" type="pres">
      <dgm:prSet presAssocID="{94DA2EEB-3FD3-4B47-B0E6-7AE5E810471B}" presName="hierRoot2" presStyleCnt="0">
        <dgm:presLayoutVars>
          <dgm:hierBranch val="init"/>
        </dgm:presLayoutVars>
      </dgm:prSet>
      <dgm:spPr/>
    </dgm:pt>
    <dgm:pt modelId="{59D8CE94-2E52-4A20-85A4-BA6DF7FE1838}" type="pres">
      <dgm:prSet presAssocID="{94DA2EEB-3FD3-4B47-B0E6-7AE5E810471B}" presName="rootComposite" presStyleCnt="0"/>
      <dgm:spPr/>
    </dgm:pt>
    <dgm:pt modelId="{29A3DF70-B988-4840-BB87-84BF5FF625C2}" type="pres">
      <dgm:prSet presAssocID="{94DA2EEB-3FD3-4B47-B0E6-7AE5E810471B}" presName="rootText" presStyleLbl="node3" presStyleIdx="2" presStyleCnt="5" custScaleX="210028" custScaleY="122103" custLinFactNeighborX="7780" custLinFactNeighborY="-258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3EECC9-47E4-46E0-A30D-2D47975389F5}" type="pres">
      <dgm:prSet presAssocID="{94DA2EEB-3FD3-4B47-B0E6-7AE5E810471B}" presName="rootConnector" presStyleLbl="node3" presStyleIdx="2" presStyleCnt="5"/>
      <dgm:spPr/>
      <dgm:t>
        <a:bodyPr/>
        <a:lstStyle/>
        <a:p>
          <a:endParaRPr lang="ru-RU"/>
        </a:p>
      </dgm:t>
    </dgm:pt>
    <dgm:pt modelId="{C10C4192-12FE-4982-919F-07CDAA1576E3}" type="pres">
      <dgm:prSet presAssocID="{94DA2EEB-3FD3-4B47-B0E6-7AE5E810471B}" presName="hierChild4" presStyleCnt="0"/>
      <dgm:spPr/>
    </dgm:pt>
    <dgm:pt modelId="{FF284A97-8D4D-4955-8222-B0DEF766A8F5}" type="pres">
      <dgm:prSet presAssocID="{94DA2EEB-3FD3-4B47-B0E6-7AE5E810471B}" presName="hierChild5" presStyleCnt="0"/>
      <dgm:spPr/>
    </dgm:pt>
    <dgm:pt modelId="{6BC41CF5-F6E2-4B35-A0A3-BDA8D2BB5D09}" type="pres">
      <dgm:prSet presAssocID="{6A6D686C-F997-4400-8C44-86B8839AAA1E}" presName="hierChild5" presStyleCnt="0"/>
      <dgm:spPr/>
    </dgm:pt>
    <dgm:pt modelId="{8A983500-CB3E-42F8-986F-4158AD559663}" type="pres">
      <dgm:prSet presAssocID="{BF8F79FE-A1BC-4A25-8DEC-FE4B58586ED9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A7D508B-6E1F-41DB-8663-571212754EF1}" type="pres">
      <dgm:prSet presAssocID="{6F470A59-EB73-4155-AD1B-609AB9282A8C}" presName="hierRoot2" presStyleCnt="0">
        <dgm:presLayoutVars>
          <dgm:hierBranch val="init"/>
        </dgm:presLayoutVars>
      </dgm:prSet>
      <dgm:spPr/>
    </dgm:pt>
    <dgm:pt modelId="{4D12E59C-4A57-411F-B380-E67DDA3E2C8A}" type="pres">
      <dgm:prSet presAssocID="{6F470A59-EB73-4155-AD1B-609AB9282A8C}" presName="rootComposite" presStyleCnt="0"/>
      <dgm:spPr/>
    </dgm:pt>
    <dgm:pt modelId="{8958D5D2-03BC-4AD2-8B91-C402617B7425}" type="pres">
      <dgm:prSet presAssocID="{6F470A59-EB73-4155-AD1B-609AB9282A8C}" presName="rootText" presStyleLbl="node2" presStyleIdx="1" presStyleCnt="2" custScaleX="154983" custScaleY="85961" custLinFactNeighborX="-21045" custLinFactNeighborY="1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B65BEB-37A1-4C4A-8ACE-E9FA28BF6480}" type="pres">
      <dgm:prSet presAssocID="{6F470A59-EB73-4155-AD1B-609AB9282A8C}" presName="rootConnector" presStyleLbl="node2" presStyleIdx="1" presStyleCnt="2"/>
      <dgm:spPr/>
      <dgm:t>
        <a:bodyPr/>
        <a:lstStyle/>
        <a:p>
          <a:endParaRPr lang="ru-RU"/>
        </a:p>
      </dgm:t>
    </dgm:pt>
    <dgm:pt modelId="{B5A5B0AD-8C2E-4073-9F10-012C05CB265B}" type="pres">
      <dgm:prSet presAssocID="{6F470A59-EB73-4155-AD1B-609AB9282A8C}" presName="hierChild4" presStyleCnt="0"/>
      <dgm:spPr/>
    </dgm:pt>
    <dgm:pt modelId="{5A39AA06-CFFB-4912-914E-65213DF53C28}" type="pres">
      <dgm:prSet presAssocID="{32099A6F-0057-4C81-A879-AED2EE42CD5E}" presName="Name37" presStyleLbl="parChTrans1D3" presStyleIdx="3" presStyleCnt="5"/>
      <dgm:spPr/>
      <dgm:t>
        <a:bodyPr/>
        <a:lstStyle/>
        <a:p>
          <a:endParaRPr lang="ru-RU"/>
        </a:p>
      </dgm:t>
    </dgm:pt>
    <dgm:pt modelId="{ABD68C24-84DE-4C1A-AF1B-ACA1C612C293}" type="pres">
      <dgm:prSet presAssocID="{BE3C01F1-59CA-4469-939F-CD3D33713984}" presName="hierRoot2" presStyleCnt="0">
        <dgm:presLayoutVars>
          <dgm:hierBranch val="init"/>
        </dgm:presLayoutVars>
      </dgm:prSet>
      <dgm:spPr/>
    </dgm:pt>
    <dgm:pt modelId="{1B550ED0-AAA1-4DBF-819E-16D7AFACF995}" type="pres">
      <dgm:prSet presAssocID="{BE3C01F1-59CA-4469-939F-CD3D33713984}" presName="rootComposite" presStyleCnt="0"/>
      <dgm:spPr/>
    </dgm:pt>
    <dgm:pt modelId="{4123CAF9-9B25-4369-BDDE-4D65516ACFEB}" type="pres">
      <dgm:prSet presAssocID="{BE3C01F1-59CA-4469-939F-CD3D33713984}" presName="rootText" presStyleLbl="node3" presStyleIdx="3" presStyleCnt="5" custScaleX="270866" custScaleY="157192" custLinFactNeighborX="-27915" custLinFactNeighborY="-166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A5E5A9-98C4-4958-8997-3A204497CA0C}" type="pres">
      <dgm:prSet presAssocID="{BE3C01F1-59CA-4469-939F-CD3D33713984}" presName="rootConnector" presStyleLbl="node3" presStyleIdx="3" presStyleCnt="5"/>
      <dgm:spPr/>
      <dgm:t>
        <a:bodyPr/>
        <a:lstStyle/>
        <a:p>
          <a:endParaRPr lang="ru-RU"/>
        </a:p>
      </dgm:t>
    </dgm:pt>
    <dgm:pt modelId="{F7FBA5DD-3E2F-4BE2-BAEE-021EBA180906}" type="pres">
      <dgm:prSet presAssocID="{BE3C01F1-59CA-4469-939F-CD3D33713984}" presName="hierChild4" presStyleCnt="0"/>
      <dgm:spPr/>
    </dgm:pt>
    <dgm:pt modelId="{F171A6DC-77F1-4D6A-BABE-7694671DC2B9}" type="pres">
      <dgm:prSet presAssocID="{BE3C01F1-59CA-4469-939F-CD3D33713984}" presName="hierChild5" presStyleCnt="0"/>
      <dgm:spPr/>
    </dgm:pt>
    <dgm:pt modelId="{8B4AFC96-8725-4AB4-9924-0921E33625DF}" type="pres">
      <dgm:prSet presAssocID="{49B75BE9-1CDE-4FD4-86C1-4A6FCCB47592}" presName="Name37" presStyleLbl="parChTrans1D3" presStyleIdx="4" presStyleCnt="5"/>
      <dgm:spPr/>
      <dgm:t>
        <a:bodyPr/>
        <a:lstStyle/>
        <a:p>
          <a:endParaRPr lang="ru-RU"/>
        </a:p>
      </dgm:t>
    </dgm:pt>
    <dgm:pt modelId="{36E8AB4E-C4E5-4E9C-B68D-7E3089AA3581}" type="pres">
      <dgm:prSet presAssocID="{4BDA4C24-5FF8-4D86-AFA9-DAD07F04F741}" presName="hierRoot2" presStyleCnt="0">
        <dgm:presLayoutVars>
          <dgm:hierBranch/>
        </dgm:presLayoutVars>
      </dgm:prSet>
      <dgm:spPr/>
    </dgm:pt>
    <dgm:pt modelId="{43649B32-1786-4D77-B745-B04944FB284C}" type="pres">
      <dgm:prSet presAssocID="{4BDA4C24-5FF8-4D86-AFA9-DAD07F04F741}" presName="rootComposite" presStyleCnt="0"/>
      <dgm:spPr/>
    </dgm:pt>
    <dgm:pt modelId="{9EBDE13E-7685-4FF0-8964-A273E5FA3CF5}" type="pres">
      <dgm:prSet presAssocID="{4BDA4C24-5FF8-4D86-AFA9-DAD07F04F741}" presName="rootText" presStyleLbl="node3" presStyleIdx="4" presStyleCnt="5" custScaleX="233633" custScaleY="151328" custLinFactNeighborX="-30123" custLinFactNeighborY="-4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371877-BD18-40FC-BFC6-67EF7CAD9085}" type="pres">
      <dgm:prSet presAssocID="{4BDA4C24-5FF8-4D86-AFA9-DAD07F04F741}" presName="rootConnector" presStyleLbl="node3" presStyleIdx="4" presStyleCnt="5"/>
      <dgm:spPr/>
      <dgm:t>
        <a:bodyPr/>
        <a:lstStyle/>
        <a:p>
          <a:endParaRPr lang="ru-RU"/>
        </a:p>
      </dgm:t>
    </dgm:pt>
    <dgm:pt modelId="{1E57767F-F254-477F-A08A-974CB8A43622}" type="pres">
      <dgm:prSet presAssocID="{4BDA4C24-5FF8-4D86-AFA9-DAD07F04F741}" presName="hierChild4" presStyleCnt="0"/>
      <dgm:spPr/>
    </dgm:pt>
    <dgm:pt modelId="{4B482DB7-623E-4C9F-8B76-399BB50750C9}" type="pres">
      <dgm:prSet presAssocID="{4BDA4C24-5FF8-4D86-AFA9-DAD07F04F741}" presName="hierChild5" presStyleCnt="0"/>
      <dgm:spPr/>
    </dgm:pt>
    <dgm:pt modelId="{37381763-9B43-4F3E-BBCB-80C68FEABF65}" type="pres">
      <dgm:prSet presAssocID="{6F470A59-EB73-4155-AD1B-609AB9282A8C}" presName="hierChild5" presStyleCnt="0"/>
      <dgm:spPr/>
    </dgm:pt>
    <dgm:pt modelId="{8522C979-F890-4A63-9D6F-CAAFD74357A3}" type="pres">
      <dgm:prSet presAssocID="{68DE953F-FD79-421D-A632-9332D6D23C5B}" presName="hierChild3" presStyleCnt="0"/>
      <dgm:spPr/>
    </dgm:pt>
  </dgm:ptLst>
  <dgm:cxnLst>
    <dgm:cxn modelId="{43F6F3A4-7C43-4C2D-8777-F026BF1B516F}" type="presOf" srcId="{6A6D686C-F997-4400-8C44-86B8839AAA1E}" destId="{7048677D-983F-4B99-84F9-6151829A7423}" srcOrd="1" destOrd="0" presId="urn:microsoft.com/office/officeart/2005/8/layout/orgChart1"/>
    <dgm:cxn modelId="{56F2C1F8-89BE-4B38-8E02-FD7345437D03}" type="presOf" srcId="{94DA2EEB-3FD3-4B47-B0E6-7AE5E810471B}" destId="{29A3DF70-B988-4840-BB87-84BF5FF625C2}" srcOrd="0" destOrd="0" presId="urn:microsoft.com/office/officeart/2005/8/layout/orgChart1"/>
    <dgm:cxn modelId="{FEA04266-0813-4FBD-AEA6-B286961033B6}" type="presOf" srcId="{BE3C01F1-59CA-4469-939F-CD3D33713984}" destId="{1CA5E5A9-98C4-4958-8997-3A204497CA0C}" srcOrd="1" destOrd="0" presId="urn:microsoft.com/office/officeart/2005/8/layout/orgChart1"/>
    <dgm:cxn modelId="{3E893657-162A-468B-A314-3802F8B2E1E0}" type="presOf" srcId="{E63E77E2-475D-49EA-9C8E-BD3BB99CAEEC}" destId="{92566B41-C607-4904-93F1-B8985E635D98}" srcOrd="0" destOrd="0" presId="urn:microsoft.com/office/officeart/2005/8/layout/orgChart1"/>
    <dgm:cxn modelId="{F15F385C-2003-4633-9E01-F086923ACB60}" type="presOf" srcId="{1B8C7131-072D-4B76-A696-2EFE944D7944}" destId="{B2C87CA3-892C-4A95-9535-4834F7FB5256}" srcOrd="1" destOrd="0" presId="urn:microsoft.com/office/officeart/2005/8/layout/orgChart1"/>
    <dgm:cxn modelId="{2EFA4470-3F3C-4ACF-A35B-A5ED80477575}" type="presOf" srcId="{68DE953F-FD79-421D-A632-9332D6D23C5B}" destId="{C3EAA855-888A-4F1B-9F21-BCA349866C4E}" srcOrd="0" destOrd="0" presId="urn:microsoft.com/office/officeart/2005/8/layout/orgChart1"/>
    <dgm:cxn modelId="{E565A0F1-8B67-4DB1-9EFB-20C2358BC8DA}" type="presOf" srcId="{49B75BE9-1CDE-4FD4-86C1-4A6FCCB47592}" destId="{8B4AFC96-8725-4AB4-9924-0921E33625DF}" srcOrd="0" destOrd="0" presId="urn:microsoft.com/office/officeart/2005/8/layout/orgChart1"/>
    <dgm:cxn modelId="{DC324D25-E69E-47CA-AD39-9E8E895935CC}" type="presOf" srcId="{6F470A59-EB73-4155-AD1B-609AB9282A8C}" destId="{BEB65BEB-37A1-4C4A-8ACE-E9FA28BF6480}" srcOrd="1" destOrd="0" presId="urn:microsoft.com/office/officeart/2005/8/layout/orgChart1"/>
    <dgm:cxn modelId="{D9ADC18A-BAE9-47CF-8B02-F227665C2EC4}" type="presOf" srcId="{1B8C7131-072D-4B76-A696-2EFE944D7944}" destId="{7F0FEF24-49B2-40B9-AF97-2FB883E1253E}" srcOrd="0" destOrd="0" presId="urn:microsoft.com/office/officeart/2005/8/layout/orgChart1"/>
    <dgm:cxn modelId="{82504852-3AF8-4341-85DF-F6D6DBD06C9E}" type="presOf" srcId="{94DA2EEB-3FD3-4B47-B0E6-7AE5E810471B}" destId="{8F3EECC9-47E4-46E0-A30D-2D47975389F5}" srcOrd="1" destOrd="0" presId="urn:microsoft.com/office/officeart/2005/8/layout/orgChart1"/>
    <dgm:cxn modelId="{E97BF32E-1056-4EDF-BE70-3B17C4597564}" type="presOf" srcId="{6F470A59-EB73-4155-AD1B-609AB9282A8C}" destId="{8958D5D2-03BC-4AD2-8B91-C402617B7425}" srcOrd="0" destOrd="0" presId="urn:microsoft.com/office/officeart/2005/8/layout/orgChart1"/>
    <dgm:cxn modelId="{F2C5736E-48B9-4DC8-AC5E-E9F98D75F901}" type="presOf" srcId="{654BE143-B73B-4562-BB98-5AE998EF7CB2}" destId="{F405B3C0-A1DB-4114-B88E-AAD1D6031912}" srcOrd="0" destOrd="0" presId="urn:microsoft.com/office/officeart/2005/8/layout/orgChart1"/>
    <dgm:cxn modelId="{3E3C14CE-BAD0-4975-9FA1-D76FA0C4C546}" type="presOf" srcId="{6A6D686C-F997-4400-8C44-86B8839AAA1E}" destId="{BEAE2BD4-623C-4BC5-ADFF-80E13CB314D8}" srcOrd="0" destOrd="0" presId="urn:microsoft.com/office/officeart/2005/8/layout/orgChart1"/>
    <dgm:cxn modelId="{89ACF881-A63A-4372-8B41-8920C502F40D}" type="presOf" srcId="{62C75581-2982-4FE5-A572-231793E55348}" destId="{E7C1BC17-FBCC-4E4F-BE59-EA010E944F3A}" srcOrd="0" destOrd="0" presId="urn:microsoft.com/office/officeart/2005/8/layout/orgChart1"/>
    <dgm:cxn modelId="{814ED56B-FA41-403A-8FC5-D0C32921F827}" type="presOf" srcId="{98DF5294-C7F4-4329-B0BF-E005814FD1F3}" destId="{AB23142F-2F9A-4A75-AD72-BACCBB240B83}" srcOrd="1" destOrd="0" presId="urn:microsoft.com/office/officeart/2005/8/layout/orgChart1"/>
    <dgm:cxn modelId="{C414486D-94E5-4872-9950-C2320B20BE42}" srcId="{6A6D686C-F997-4400-8C44-86B8839AAA1E}" destId="{98DF5294-C7F4-4329-B0BF-E005814FD1F3}" srcOrd="1" destOrd="0" parTransId="{654BE143-B73B-4562-BB98-5AE998EF7CB2}" sibTransId="{C181A1B3-FEB2-4DBA-971C-FFFB15A8DB33}"/>
    <dgm:cxn modelId="{404F0711-FB32-45B3-BC01-21A387D25FF7}" srcId="{68DE953F-FD79-421D-A632-9332D6D23C5B}" destId="{6F470A59-EB73-4155-AD1B-609AB9282A8C}" srcOrd="1" destOrd="0" parTransId="{BF8F79FE-A1BC-4A25-8DEC-FE4B58586ED9}" sibTransId="{8A232AF0-93F1-41AE-8B3A-11EC3001F5CD}"/>
    <dgm:cxn modelId="{FF0D0ED8-0065-40C2-A81B-DA7465265A14}" srcId="{B5746490-7109-40FA-BDFE-70DA6766E86F}" destId="{68DE953F-FD79-421D-A632-9332D6D23C5B}" srcOrd="0" destOrd="0" parTransId="{0970356E-953C-4FAE-8D33-8C84235CB386}" sibTransId="{590AB16B-F6BB-40C6-B589-EF3DD5F16C84}"/>
    <dgm:cxn modelId="{0FDB9406-AE0A-49CB-A951-49D2EE4CDE00}" srcId="{6F470A59-EB73-4155-AD1B-609AB9282A8C}" destId="{4BDA4C24-5FF8-4D86-AFA9-DAD07F04F741}" srcOrd="1" destOrd="0" parTransId="{49B75BE9-1CDE-4FD4-86C1-4A6FCCB47592}" sibTransId="{6477483D-24A1-442A-85BE-D8352FCDD99A}"/>
    <dgm:cxn modelId="{6F306511-79AD-456E-BB05-1EBD871AC29F}" srcId="{6A6D686C-F997-4400-8C44-86B8839AAA1E}" destId="{1B8C7131-072D-4B76-A696-2EFE944D7944}" srcOrd="0" destOrd="0" parTransId="{62C75581-2982-4FE5-A572-231793E55348}" sibTransId="{F01D512D-6977-46DD-BA9D-1C8F7A278B89}"/>
    <dgm:cxn modelId="{91D32509-1569-4693-8543-97BD873F3828}" type="presOf" srcId="{32099A6F-0057-4C81-A879-AED2EE42CD5E}" destId="{5A39AA06-CFFB-4912-914E-65213DF53C28}" srcOrd="0" destOrd="0" presId="urn:microsoft.com/office/officeart/2005/8/layout/orgChart1"/>
    <dgm:cxn modelId="{855EAC62-9FB1-409F-867D-829447199A73}" type="presOf" srcId="{BF8F79FE-A1BC-4A25-8DEC-FE4B58586ED9}" destId="{8A983500-CB3E-42F8-986F-4158AD559663}" srcOrd="0" destOrd="0" presId="urn:microsoft.com/office/officeart/2005/8/layout/orgChart1"/>
    <dgm:cxn modelId="{06AFEDF4-204B-4321-A23A-266C56FEF704}" type="presOf" srcId="{98DF5294-C7F4-4329-B0BF-E005814FD1F3}" destId="{352BABAA-F67D-458E-B507-7405EBF0332A}" srcOrd="0" destOrd="0" presId="urn:microsoft.com/office/officeart/2005/8/layout/orgChart1"/>
    <dgm:cxn modelId="{9A7373A0-23D1-4954-BA1C-A61B2E61E433}" type="presOf" srcId="{BE3C01F1-59CA-4469-939F-CD3D33713984}" destId="{4123CAF9-9B25-4369-BDDE-4D65516ACFEB}" srcOrd="0" destOrd="0" presId="urn:microsoft.com/office/officeart/2005/8/layout/orgChart1"/>
    <dgm:cxn modelId="{28FF0D95-71F0-4C41-A92B-FFA155FDD0BD}" type="presOf" srcId="{B5746490-7109-40FA-BDFE-70DA6766E86F}" destId="{E9E08F5F-0A5D-4682-937E-E16AB976E887}" srcOrd="0" destOrd="0" presId="urn:microsoft.com/office/officeart/2005/8/layout/orgChart1"/>
    <dgm:cxn modelId="{EB2421C1-7610-456A-A41A-75D2A500EAFC}" srcId="{68DE953F-FD79-421D-A632-9332D6D23C5B}" destId="{6A6D686C-F997-4400-8C44-86B8839AAA1E}" srcOrd="0" destOrd="0" parTransId="{E63E77E2-475D-49EA-9C8E-BD3BB99CAEEC}" sibTransId="{0B49694A-E4A8-4A69-BA11-97C4B5062202}"/>
    <dgm:cxn modelId="{A4A12AB8-77EB-4FD8-A880-7023882BEEE8}" type="presOf" srcId="{4BDA4C24-5FF8-4D86-AFA9-DAD07F04F741}" destId="{9EBDE13E-7685-4FF0-8964-A273E5FA3CF5}" srcOrd="0" destOrd="0" presId="urn:microsoft.com/office/officeart/2005/8/layout/orgChart1"/>
    <dgm:cxn modelId="{5F55FB02-9936-4286-9773-02DA52BB5354}" type="presOf" srcId="{68DE953F-FD79-421D-A632-9332D6D23C5B}" destId="{FC40EB9C-8019-40B6-B48C-1022C77F7603}" srcOrd="1" destOrd="0" presId="urn:microsoft.com/office/officeart/2005/8/layout/orgChart1"/>
    <dgm:cxn modelId="{4D87914E-3D58-4435-AD37-A322FEFC7D0D}" srcId="{6F470A59-EB73-4155-AD1B-609AB9282A8C}" destId="{BE3C01F1-59CA-4469-939F-CD3D33713984}" srcOrd="0" destOrd="0" parTransId="{32099A6F-0057-4C81-A879-AED2EE42CD5E}" sibTransId="{B90B385E-0FF6-41F9-B93B-3FD88C9B8311}"/>
    <dgm:cxn modelId="{32A9E87F-E941-4C03-97DB-1578D38EE3FF}" type="presOf" srcId="{4BDA4C24-5FF8-4D86-AFA9-DAD07F04F741}" destId="{5A371877-BD18-40FC-BFC6-67EF7CAD9085}" srcOrd="1" destOrd="0" presId="urn:microsoft.com/office/officeart/2005/8/layout/orgChart1"/>
    <dgm:cxn modelId="{2F8E8BDD-B3FD-4599-81EA-606EF5BC4861}" srcId="{6A6D686C-F997-4400-8C44-86B8839AAA1E}" destId="{94DA2EEB-3FD3-4B47-B0E6-7AE5E810471B}" srcOrd="2" destOrd="0" parTransId="{BC2D5DA0-8CAC-48F5-B13F-51E81AF77835}" sibTransId="{9BF09E4D-6802-4922-A62E-07542C142F3F}"/>
    <dgm:cxn modelId="{8558B9CD-F5BB-4C70-84B6-7DD16206859E}" type="presOf" srcId="{BC2D5DA0-8CAC-48F5-B13F-51E81AF77835}" destId="{79701987-6970-4C38-8258-8CFEF90152AA}" srcOrd="0" destOrd="0" presId="urn:microsoft.com/office/officeart/2005/8/layout/orgChart1"/>
    <dgm:cxn modelId="{9BA55CCE-491A-4283-9E36-B91144AA8D40}" type="presParOf" srcId="{E9E08F5F-0A5D-4682-937E-E16AB976E887}" destId="{C4284151-E4BD-477E-8A64-EF09B5EABA71}" srcOrd="0" destOrd="0" presId="urn:microsoft.com/office/officeart/2005/8/layout/orgChart1"/>
    <dgm:cxn modelId="{9C02C1E0-96D6-4818-91AD-356A1000CBFA}" type="presParOf" srcId="{C4284151-E4BD-477E-8A64-EF09B5EABA71}" destId="{BF04BEC5-98CC-493A-8222-D8BA394D82BE}" srcOrd="0" destOrd="0" presId="urn:microsoft.com/office/officeart/2005/8/layout/orgChart1"/>
    <dgm:cxn modelId="{72B107A4-1DFC-4B1C-94A3-1A3ED4882F5B}" type="presParOf" srcId="{BF04BEC5-98CC-493A-8222-D8BA394D82BE}" destId="{C3EAA855-888A-4F1B-9F21-BCA349866C4E}" srcOrd="0" destOrd="0" presId="urn:microsoft.com/office/officeart/2005/8/layout/orgChart1"/>
    <dgm:cxn modelId="{4DE92B2F-FD8C-438A-8F7C-216580977403}" type="presParOf" srcId="{BF04BEC5-98CC-493A-8222-D8BA394D82BE}" destId="{FC40EB9C-8019-40B6-B48C-1022C77F7603}" srcOrd="1" destOrd="0" presId="urn:microsoft.com/office/officeart/2005/8/layout/orgChart1"/>
    <dgm:cxn modelId="{6FC4E9E0-4F87-41CA-8059-B1838CFE24CC}" type="presParOf" srcId="{C4284151-E4BD-477E-8A64-EF09B5EABA71}" destId="{650A7F28-D90C-44B2-B8F8-0FDBD827DCEF}" srcOrd="1" destOrd="0" presId="urn:microsoft.com/office/officeart/2005/8/layout/orgChart1"/>
    <dgm:cxn modelId="{9833949D-C945-4867-A15D-20A164F205D8}" type="presParOf" srcId="{650A7F28-D90C-44B2-B8F8-0FDBD827DCEF}" destId="{92566B41-C607-4904-93F1-B8985E635D98}" srcOrd="0" destOrd="0" presId="urn:microsoft.com/office/officeart/2005/8/layout/orgChart1"/>
    <dgm:cxn modelId="{D4AE2172-0D87-4386-9ADB-A38B11D5D23C}" type="presParOf" srcId="{650A7F28-D90C-44B2-B8F8-0FDBD827DCEF}" destId="{414F122F-C2E0-4AD2-BF66-FE04BA348F2B}" srcOrd="1" destOrd="0" presId="urn:microsoft.com/office/officeart/2005/8/layout/orgChart1"/>
    <dgm:cxn modelId="{608B0283-D07A-4834-AB8D-0979401383A8}" type="presParOf" srcId="{414F122F-C2E0-4AD2-BF66-FE04BA348F2B}" destId="{F7E078B5-A648-4BDB-923B-B3EFE5C50AFB}" srcOrd="0" destOrd="0" presId="urn:microsoft.com/office/officeart/2005/8/layout/orgChart1"/>
    <dgm:cxn modelId="{788E10DA-8328-4E9D-953B-6FEEC6D09BD5}" type="presParOf" srcId="{F7E078B5-A648-4BDB-923B-B3EFE5C50AFB}" destId="{BEAE2BD4-623C-4BC5-ADFF-80E13CB314D8}" srcOrd="0" destOrd="0" presId="urn:microsoft.com/office/officeart/2005/8/layout/orgChart1"/>
    <dgm:cxn modelId="{13F5D01C-5A0F-4C11-A8D4-1DCCE6B31ECA}" type="presParOf" srcId="{F7E078B5-A648-4BDB-923B-B3EFE5C50AFB}" destId="{7048677D-983F-4B99-84F9-6151829A7423}" srcOrd="1" destOrd="0" presId="urn:microsoft.com/office/officeart/2005/8/layout/orgChart1"/>
    <dgm:cxn modelId="{7D13D5CB-123B-465A-9A81-EAE9A629B267}" type="presParOf" srcId="{414F122F-C2E0-4AD2-BF66-FE04BA348F2B}" destId="{46A74B80-DF5F-47C8-888B-DD9DA8E184B7}" srcOrd="1" destOrd="0" presId="urn:microsoft.com/office/officeart/2005/8/layout/orgChart1"/>
    <dgm:cxn modelId="{E7F1A942-7A1B-488F-BE22-2F4AC6D513B0}" type="presParOf" srcId="{46A74B80-DF5F-47C8-888B-DD9DA8E184B7}" destId="{E7C1BC17-FBCC-4E4F-BE59-EA010E944F3A}" srcOrd="0" destOrd="0" presId="urn:microsoft.com/office/officeart/2005/8/layout/orgChart1"/>
    <dgm:cxn modelId="{49F039A4-20CD-4EEB-9F8F-4CF63CF4C364}" type="presParOf" srcId="{46A74B80-DF5F-47C8-888B-DD9DA8E184B7}" destId="{F1A35326-4481-41A4-87CC-08EE81FB055B}" srcOrd="1" destOrd="0" presId="urn:microsoft.com/office/officeart/2005/8/layout/orgChart1"/>
    <dgm:cxn modelId="{F9359414-27CF-4525-9063-9E5B7DDB33AC}" type="presParOf" srcId="{F1A35326-4481-41A4-87CC-08EE81FB055B}" destId="{93C9F5CA-DABA-4DB3-85A4-C82600316FEE}" srcOrd="0" destOrd="0" presId="urn:microsoft.com/office/officeart/2005/8/layout/orgChart1"/>
    <dgm:cxn modelId="{43B0FF1F-6BA6-4D7B-9D50-656DAE0EA129}" type="presParOf" srcId="{93C9F5CA-DABA-4DB3-85A4-C82600316FEE}" destId="{7F0FEF24-49B2-40B9-AF97-2FB883E1253E}" srcOrd="0" destOrd="0" presId="urn:microsoft.com/office/officeart/2005/8/layout/orgChart1"/>
    <dgm:cxn modelId="{BB148187-6BCA-4603-8A74-CE856C903248}" type="presParOf" srcId="{93C9F5CA-DABA-4DB3-85A4-C82600316FEE}" destId="{B2C87CA3-892C-4A95-9535-4834F7FB5256}" srcOrd="1" destOrd="0" presId="urn:microsoft.com/office/officeart/2005/8/layout/orgChart1"/>
    <dgm:cxn modelId="{CE95008F-F396-4411-A36E-0A0050FAF729}" type="presParOf" srcId="{F1A35326-4481-41A4-87CC-08EE81FB055B}" destId="{C8EE6C39-331B-4B11-92A5-C7D55230A90F}" srcOrd="1" destOrd="0" presId="urn:microsoft.com/office/officeart/2005/8/layout/orgChart1"/>
    <dgm:cxn modelId="{B7DF674E-02E1-4A2F-95E7-AAFFB1FFFF1A}" type="presParOf" srcId="{F1A35326-4481-41A4-87CC-08EE81FB055B}" destId="{53C355D9-5704-4B09-8E88-B1E694673C1E}" srcOrd="2" destOrd="0" presId="urn:microsoft.com/office/officeart/2005/8/layout/orgChart1"/>
    <dgm:cxn modelId="{EF9ECAF2-8860-418D-9712-A0F6FF0FCEEF}" type="presParOf" srcId="{46A74B80-DF5F-47C8-888B-DD9DA8E184B7}" destId="{F405B3C0-A1DB-4114-B88E-AAD1D6031912}" srcOrd="2" destOrd="0" presId="urn:microsoft.com/office/officeart/2005/8/layout/orgChart1"/>
    <dgm:cxn modelId="{2AC1E9DF-77C9-4B54-8B6A-B55445D25568}" type="presParOf" srcId="{46A74B80-DF5F-47C8-888B-DD9DA8E184B7}" destId="{5982E4FC-CD6E-429C-84D2-68C1F4A34384}" srcOrd="3" destOrd="0" presId="urn:microsoft.com/office/officeart/2005/8/layout/orgChart1"/>
    <dgm:cxn modelId="{034C8A28-91FA-4F76-BC53-6728C5D809DB}" type="presParOf" srcId="{5982E4FC-CD6E-429C-84D2-68C1F4A34384}" destId="{5F4F7A0B-763D-4078-9EFA-3CFEEE94536A}" srcOrd="0" destOrd="0" presId="urn:microsoft.com/office/officeart/2005/8/layout/orgChart1"/>
    <dgm:cxn modelId="{AD361A46-1E27-4B74-A354-5C110FFCE7B8}" type="presParOf" srcId="{5F4F7A0B-763D-4078-9EFA-3CFEEE94536A}" destId="{352BABAA-F67D-458E-B507-7405EBF0332A}" srcOrd="0" destOrd="0" presId="urn:microsoft.com/office/officeart/2005/8/layout/orgChart1"/>
    <dgm:cxn modelId="{84A0FBBC-FBA8-4E32-A0A7-6F3CBED21931}" type="presParOf" srcId="{5F4F7A0B-763D-4078-9EFA-3CFEEE94536A}" destId="{AB23142F-2F9A-4A75-AD72-BACCBB240B83}" srcOrd="1" destOrd="0" presId="urn:microsoft.com/office/officeart/2005/8/layout/orgChart1"/>
    <dgm:cxn modelId="{1C5619A0-5F33-4985-8C1E-2104BB35137D}" type="presParOf" srcId="{5982E4FC-CD6E-429C-84D2-68C1F4A34384}" destId="{8A8CD564-290C-424D-8492-397E796423EE}" srcOrd="1" destOrd="0" presId="urn:microsoft.com/office/officeart/2005/8/layout/orgChart1"/>
    <dgm:cxn modelId="{4B7004E9-EA79-423B-BB4A-159637312D71}" type="presParOf" srcId="{5982E4FC-CD6E-429C-84D2-68C1F4A34384}" destId="{D33D71C0-2F73-4214-BA07-5C7EFBC581F5}" srcOrd="2" destOrd="0" presId="urn:microsoft.com/office/officeart/2005/8/layout/orgChart1"/>
    <dgm:cxn modelId="{F8CB995E-3CEB-42DB-903B-5DBFADA5E85B}" type="presParOf" srcId="{46A74B80-DF5F-47C8-888B-DD9DA8E184B7}" destId="{79701987-6970-4C38-8258-8CFEF90152AA}" srcOrd="4" destOrd="0" presId="urn:microsoft.com/office/officeart/2005/8/layout/orgChart1"/>
    <dgm:cxn modelId="{969D6A5E-F3DD-428A-806D-01444F043321}" type="presParOf" srcId="{46A74B80-DF5F-47C8-888B-DD9DA8E184B7}" destId="{37818D62-4B57-4656-A84F-B800887782EA}" srcOrd="5" destOrd="0" presId="urn:microsoft.com/office/officeart/2005/8/layout/orgChart1"/>
    <dgm:cxn modelId="{7670F628-D89C-463C-9565-89BAC42E63B4}" type="presParOf" srcId="{37818D62-4B57-4656-A84F-B800887782EA}" destId="{59D8CE94-2E52-4A20-85A4-BA6DF7FE1838}" srcOrd="0" destOrd="0" presId="urn:microsoft.com/office/officeart/2005/8/layout/orgChart1"/>
    <dgm:cxn modelId="{C9C1340F-EC1E-487C-B4EF-7B17725FF30A}" type="presParOf" srcId="{59D8CE94-2E52-4A20-85A4-BA6DF7FE1838}" destId="{29A3DF70-B988-4840-BB87-84BF5FF625C2}" srcOrd="0" destOrd="0" presId="urn:microsoft.com/office/officeart/2005/8/layout/orgChart1"/>
    <dgm:cxn modelId="{C0399130-BE60-4954-8275-1622A866C203}" type="presParOf" srcId="{59D8CE94-2E52-4A20-85A4-BA6DF7FE1838}" destId="{8F3EECC9-47E4-46E0-A30D-2D47975389F5}" srcOrd="1" destOrd="0" presId="urn:microsoft.com/office/officeart/2005/8/layout/orgChart1"/>
    <dgm:cxn modelId="{C9EA5989-23AC-4259-842E-08D1775FF774}" type="presParOf" srcId="{37818D62-4B57-4656-A84F-B800887782EA}" destId="{C10C4192-12FE-4982-919F-07CDAA1576E3}" srcOrd="1" destOrd="0" presId="urn:microsoft.com/office/officeart/2005/8/layout/orgChart1"/>
    <dgm:cxn modelId="{D6E86428-9506-485C-B84C-6E096AE2DB9B}" type="presParOf" srcId="{37818D62-4B57-4656-A84F-B800887782EA}" destId="{FF284A97-8D4D-4955-8222-B0DEF766A8F5}" srcOrd="2" destOrd="0" presId="urn:microsoft.com/office/officeart/2005/8/layout/orgChart1"/>
    <dgm:cxn modelId="{C306FC71-4AAD-4B83-81B2-E33A0A2D5E44}" type="presParOf" srcId="{414F122F-C2E0-4AD2-BF66-FE04BA348F2B}" destId="{6BC41CF5-F6E2-4B35-A0A3-BDA8D2BB5D09}" srcOrd="2" destOrd="0" presId="urn:microsoft.com/office/officeart/2005/8/layout/orgChart1"/>
    <dgm:cxn modelId="{9B387C47-8286-425A-A063-DB24DD0AEE38}" type="presParOf" srcId="{650A7F28-D90C-44B2-B8F8-0FDBD827DCEF}" destId="{8A983500-CB3E-42F8-986F-4158AD559663}" srcOrd="2" destOrd="0" presId="urn:microsoft.com/office/officeart/2005/8/layout/orgChart1"/>
    <dgm:cxn modelId="{BA92A507-A48C-43A2-AE80-C3B7443ED4A4}" type="presParOf" srcId="{650A7F28-D90C-44B2-B8F8-0FDBD827DCEF}" destId="{4A7D508B-6E1F-41DB-8663-571212754EF1}" srcOrd="3" destOrd="0" presId="urn:microsoft.com/office/officeart/2005/8/layout/orgChart1"/>
    <dgm:cxn modelId="{48FDC172-FF3A-4ADC-B897-427A1AFEB850}" type="presParOf" srcId="{4A7D508B-6E1F-41DB-8663-571212754EF1}" destId="{4D12E59C-4A57-411F-B380-E67DDA3E2C8A}" srcOrd="0" destOrd="0" presId="urn:microsoft.com/office/officeart/2005/8/layout/orgChart1"/>
    <dgm:cxn modelId="{C4920FB7-5A2D-4BC6-8B79-661EB6174788}" type="presParOf" srcId="{4D12E59C-4A57-411F-B380-E67DDA3E2C8A}" destId="{8958D5D2-03BC-4AD2-8B91-C402617B7425}" srcOrd="0" destOrd="0" presId="urn:microsoft.com/office/officeart/2005/8/layout/orgChart1"/>
    <dgm:cxn modelId="{9D5EF6D5-DA22-4558-BC7F-863C83AFDCFA}" type="presParOf" srcId="{4D12E59C-4A57-411F-B380-E67DDA3E2C8A}" destId="{BEB65BEB-37A1-4C4A-8ACE-E9FA28BF6480}" srcOrd="1" destOrd="0" presId="urn:microsoft.com/office/officeart/2005/8/layout/orgChart1"/>
    <dgm:cxn modelId="{70A62C9D-8ECC-4469-8A61-5D9C60920DC2}" type="presParOf" srcId="{4A7D508B-6E1F-41DB-8663-571212754EF1}" destId="{B5A5B0AD-8C2E-4073-9F10-012C05CB265B}" srcOrd="1" destOrd="0" presId="urn:microsoft.com/office/officeart/2005/8/layout/orgChart1"/>
    <dgm:cxn modelId="{AC9C7CFF-9C8F-4C6C-9E16-685DFAEBE6F2}" type="presParOf" srcId="{B5A5B0AD-8C2E-4073-9F10-012C05CB265B}" destId="{5A39AA06-CFFB-4912-914E-65213DF53C28}" srcOrd="0" destOrd="0" presId="urn:microsoft.com/office/officeart/2005/8/layout/orgChart1"/>
    <dgm:cxn modelId="{1723A922-40B4-41A4-A3A2-1558A974E117}" type="presParOf" srcId="{B5A5B0AD-8C2E-4073-9F10-012C05CB265B}" destId="{ABD68C24-84DE-4C1A-AF1B-ACA1C612C293}" srcOrd="1" destOrd="0" presId="urn:microsoft.com/office/officeart/2005/8/layout/orgChart1"/>
    <dgm:cxn modelId="{D6940219-F9C1-4DA5-B605-1532153690DA}" type="presParOf" srcId="{ABD68C24-84DE-4C1A-AF1B-ACA1C612C293}" destId="{1B550ED0-AAA1-4DBF-819E-16D7AFACF995}" srcOrd="0" destOrd="0" presId="urn:microsoft.com/office/officeart/2005/8/layout/orgChart1"/>
    <dgm:cxn modelId="{5D10DCF8-3F99-47AB-9EF5-646C39F841B6}" type="presParOf" srcId="{1B550ED0-AAA1-4DBF-819E-16D7AFACF995}" destId="{4123CAF9-9B25-4369-BDDE-4D65516ACFEB}" srcOrd="0" destOrd="0" presId="urn:microsoft.com/office/officeart/2005/8/layout/orgChart1"/>
    <dgm:cxn modelId="{B460E233-DEC9-46DA-9D8B-75F50D2A1234}" type="presParOf" srcId="{1B550ED0-AAA1-4DBF-819E-16D7AFACF995}" destId="{1CA5E5A9-98C4-4958-8997-3A204497CA0C}" srcOrd="1" destOrd="0" presId="urn:microsoft.com/office/officeart/2005/8/layout/orgChart1"/>
    <dgm:cxn modelId="{072A26BC-3625-422F-ABEB-1B6066C0AB79}" type="presParOf" srcId="{ABD68C24-84DE-4C1A-AF1B-ACA1C612C293}" destId="{F7FBA5DD-3E2F-4BE2-BAEE-021EBA180906}" srcOrd="1" destOrd="0" presId="urn:microsoft.com/office/officeart/2005/8/layout/orgChart1"/>
    <dgm:cxn modelId="{6F340801-252A-48FF-AF42-18815D2236D7}" type="presParOf" srcId="{ABD68C24-84DE-4C1A-AF1B-ACA1C612C293}" destId="{F171A6DC-77F1-4D6A-BABE-7694671DC2B9}" srcOrd="2" destOrd="0" presId="urn:microsoft.com/office/officeart/2005/8/layout/orgChart1"/>
    <dgm:cxn modelId="{4C3DA755-522E-4904-85E0-A15F2B8DB2C5}" type="presParOf" srcId="{B5A5B0AD-8C2E-4073-9F10-012C05CB265B}" destId="{8B4AFC96-8725-4AB4-9924-0921E33625DF}" srcOrd="2" destOrd="0" presId="urn:microsoft.com/office/officeart/2005/8/layout/orgChart1"/>
    <dgm:cxn modelId="{4158E7DC-03A4-4339-8CC1-0328723F869F}" type="presParOf" srcId="{B5A5B0AD-8C2E-4073-9F10-012C05CB265B}" destId="{36E8AB4E-C4E5-4E9C-B68D-7E3089AA3581}" srcOrd="3" destOrd="0" presId="urn:microsoft.com/office/officeart/2005/8/layout/orgChart1"/>
    <dgm:cxn modelId="{3C7AF4C7-D316-40E3-865C-CEDDF1D4A23B}" type="presParOf" srcId="{36E8AB4E-C4E5-4E9C-B68D-7E3089AA3581}" destId="{43649B32-1786-4D77-B745-B04944FB284C}" srcOrd="0" destOrd="0" presId="urn:microsoft.com/office/officeart/2005/8/layout/orgChart1"/>
    <dgm:cxn modelId="{3E45D41C-55ED-49BB-B39F-052B2F00D972}" type="presParOf" srcId="{43649B32-1786-4D77-B745-B04944FB284C}" destId="{9EBDE13E-7685-4FF0-8964-A273E5FA3CF5}" srcOrd="0" destOrd="0" presId="urn:microsoft.com/office/officeart/2005/8/layout/orgChart1"/>
    <dgm:cxn modelId="{ABF7DAFE-1029-4482-8214-A11B53C34777}" type="presParOf" srcId="{43649B32-1786-4D77-B745-B04944FB284C}" destId="{5A371877-BD18-40FC-BFC6-67EF7CAD9085}" srcOrd="1" destOrd="0" presId="urn:microsoft.com/office/officeart/2005/8/layout/orgChart1"/>
    <dgm:cxn modelId="{13D1D44C-DC1E-4534-A259-9C34F58DF4A3}" type="presParOf" srcId="{36E8AB4E-C4E5-4E9C-B68D-7E3089AA3581}" destId="{1E57767F-F254-477F-A08A-974CB8A43622}" srcOrd="1" destOrd="0" presId="urn:microsoft.com/office/officeart/2005/8/layout/orgChart1"/>
    <dgm:cxn modelId="{EB1585EF-FF7D-4F62-9EFC-9188878318FE}" type="presParOf" srcId="{36E8AB4E-C4E5-4E9C-B68D-7E3089AA3581}" destId="{4B482DB7-623E-4C9F-8B76-399BB50750C9}" srcOrd="2" destOrd="0" presId="urn:microsoft.com/office/officeart/2005/8/layout/orgChart1"/>
    <dgm:cxn modelId="{70821012-C518-4025-901B-AA33373BBAB7}" type="presParOf" srcId="{4A7D508B-6E1F-41DB-8663-571212754EF1}" destId="{37381763-9B43-4F3E-BBCB-80C68FEABF65}" srcOrd="2" destOrd="0" presId="urn:microsoft.com/office/officeart/2005/8/layout/orgChart1"/>
    <dgm:cxn modelId="{5A7E4C42-90B8-4036-A2F1-4B31A937929F}" type="presParOf" srcId="{C4284151-E4BD-477E-8A64-EF09B5EABA71}" destId="{8522C979-F890-4A63-9D6F-CAAFD74357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AFC96-8725-4AB4-9924-0921E33625DF}">
      <dsp:nvSpPr>
        <dsp:cNvPr id="0" name=""/>
        <dsp:cNvSpPr/>
      </dsp:nvSpPr>
      <dsp:spPr>
        <a:xfrm>
          <a:off x="547446" y="2266750"/>
          <a:ext cx="194923" cy="2139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9447"/>
              </a:lnTo>
              <a:lnTo>
                <a:pt x="194923" y="21394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9AA06-CFFB-4912-914E-65213DF53C28}">
      <dsp:nvSpPr>
        <dsp:cNvPr id="0" name=""/>
        <dsp:cNvSpPr/>
      </dsp:nvSpPr>
      <dsp:spPr>
        <a:xfrm>
          <a:off x="547446" y="2266750"/>
          <a:ext cx="225298" cy="705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5486"/>
              </a:lnTo>
              <a:lnTo>
                <a:pt x="225298" y="7054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83500-CB3E-42F8-986F-4158AD559663}">
      <dsp:nvSpPr>
        <dsp:cNvPr id="0" name=""/>
        <dsp:cNvSpPr/>
      </dsp:nvSpPr>
      <dsp:spPr>
        <a:xfrm>
          <a:off x="1400262" y="1377345"/>
          <a:ext cx="2013407" cy="298139"/>
        </a:xfrm>
        <a:custGeom>
          <a:avLst/>
          <a:gdLst/>
          <a:ahLst/>
          <a:cxnLst/>
          <a:rect l="0" t="0" r="0" b="0"/>
          <a:pathLst>
            <a:path>
              <a:moveTo>
                <a:pt x="2013407" y="0"/>
              </a:moveTo>
              <a:lnTo>
                <a:pt x="2013407" y="153695"/>
              </a:lnTo>
              <a:lnTo>
                <a:pt x="0" y="153695"/>
              </a:lnTo>
              <a:lnTo>
                <a:pt x="0" y="2981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01987-6970-4C38-8258-8CFEF90152AA}">
      <dsp:nvSpPr>
        <dsp:cNvPr id="0" name=""/>
        <dsp:cNvSpPr/>
      </dsp:nvSpPr>
      <dsp:spPr>
        <a:xfrm>
          <a:off x="4955123" y="2255119"/>
          <a:ext cx="277701" cy="2577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7068"/>
              </a:lnTo>
              <a:lnTo>
                <a:pt x="277701" y="25770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05B3C0-A1DB-4114-B88E-AAD1D6031912}">
      <dsp:nvSpPr>
        <dsp:cNvPr id="0" name=""/>
        <dsp:cNvSpPr/>
      </dsp:nvSpPr>
      <dsp:spPr>
        <a:xfrm>
          <a:off x="4955123" y="2255119"/>
          <a:ext cx="295337" cy="1443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3731"/>
              </a:lnTo>
              <a:lnTo>
                <a:pt x="295337" y="1443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1BC17-FBCC-4E4F-BE59-EA010E944F3A}">
      <dsp:nvSpPr>
        <dsp:cNvPr id="0" name=""/>
        <dsp:cNvSpPr/>
      </dsp:nvSpPr>
      <dsp:spPr>
        <a:xfrm>
          <a:off x="4955123" y="2255119"/>
          <a:ext cx="220542" cy="462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263"/>
              </a:lnTo>
              <a:lnTo>
                <a:pt x="220542" y="4622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66B41-C607-4904-93F1-B8985E635D98}">
      <dsp:nvSpPr>
        <dsp:cNvPr id="0" name=""/>
        <dsp:cNvSpPr/>
      </dsp:nvSpPr>
      <dsp:spPr>
        <a:xfrm>
          <a:off x="3413670" y="1377345"/>
          <a:ext cx="2091717" cy="298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95"/>
              </a:lnTo>
              <a:lnTo>
                <a:pt x="2091717" y="153695"/>
              </a:lnTo>
              <a:lnTo>
                <a:pt x="2091717" y="2981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AA855-888A-4F1B-9F21-BCA349866C4E}">
      <dsp:nvSpPr>
        <dsp:cNvPr id="0" name=""/>
        <dsp:cNvSpPr/>
      </dsp:nvSpPr>
      <dsp:spPr>
        <a:xfrm>
          <a:off x="3821" y="257434"/>
          <a:ext cx="6819697" cy="111991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Способы перевода в зависимости от меры информационной упорядоченности ПТ</a:t>
          </a:r>
          <a:endParaRPr lang="ru-RU" sz="2800" b="1" kern="1200" dirty="0"/>
        </a:p>
      </dsp:txBody>
      <dsp:txXfrm>
        <a:off x="3821" y="257434"/>
        <a:ext cx="6819697" cy="1119911"/>
      </dsp:txXfrm>
    </dsp:sp>
    <dsp:sp modelId="{BEAE2BD4-623C-4BC5-ADFF-80E13CB314D8}">
      <dsp:nvSpPr>
        <dsp:cNvPr id="0" name=""/>
        <dsp:cNvSpPr/>
      </dsp:nvSpPr>
      <dsp:spPr>
        <a:xfrm>
          <a:off x="4817557" y="1675485"/>
          <a:ext cx="1375660" cy="57963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Полный:</a:t>
          </a:r>
          <a:endParaRPr lang="ru-RU" sz="3600" kern="1200" dirty="0"/>
        </a:p>
      </dsp:txBody>
      <dsp:txXfrm>
        <a:off x="4817557" y="1675485"/>
        <a:ext cx="1375660" cy="579634"/>
      </dsp:txXfrm>
    </dsp:sp>
    <dsp:sp modelId="{7F0FEF24-49B2-40B9-AF97-2FB883E1253E}">
      <dsp:nvSpPr>
        <dsp:cNvPr id="0" name=""/>
        <dsp:cNvSpPr/>
      </dsp:nvSpPr>
      <dsp:spPr>
        <a:xfrm>
          <a:off x="5175665" y="2373467"/>
          <a:ext cx="2946430" cy="68783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Буквальный</a:t>
          </a:r>
          <a:r>
            <a:rPr lang="ru-RU" sz="2400" kern="1200" dirty="0" smtClean="0"/>
            <a:t> (научные цели)</a:t>
          </a:r>
          <a:endParaRPr lang="ru-RU" sz="2400" kern="1200" dirty="0"/>
        </a:p>
      </dsp:txBody>
      <dsp:txXfrm>
        <a:off x="5175665" y="2373467"/>
        <a:ext cx="2946430" cy="687830"/>
      </dsp:txXfrm>
    </dsp:sp>
    <dsp:sp modelId="{352BABAA-F67D-458E-B507-7405EBF0332A}">
      <dsp:nvSpPr>
        <dsp:cNvPr id="0" name=""/>
        <dsp:cNvSpPr/>
      </dsp:nvSpPr>
      <dsp:spPr>
        <a:xfrm>
          <a:off x="5250460" y="3304108"/>
          <a:ext cx="2871635" cy="78948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Семантический</a:t>
          </a:r>
          <a:r>
            <a:rPr lang="ru-RU" sz="2400" kern="1200" dirty="0" smtClean="0"/>
            <a:t> (контекстуальные </a:t>
          </a:r>
          <a:r>
            <a:rPr lang="ru-RU" sz="2400" u="sng" kern="1200" dirty="0" smtClean="0"/>
            <a:t>значения</a:t>
          </a:r>
          <a:r>
            <a:rPr lang="ru-RU" sz="2400" kern="1200" dirty="0" smtClean="0"/>
            <a:t> ИС)</a:t>
          </a:r>
          <a:endParaRPr lang="ru-RU" sz="2400" kern="1200" dirty="0"/>
        </a:p>
      </dsp:txBody>
      <dsp:txXfrm>
        <a:off x="5250460" y="3304108"/>
        <a:ext cx="2871635" cy="789484"/>
      </dsp:txXfrm>
    </dsp:sp>
    <dsp:sp modelId="{29A3DF70-B988-4840-BB87-84BF5FF625C2}">
      <dsp:nvSpPr>
        <dsp:cNvPr id="0" name=""/>
        <dsp:cNvSpPr/>
      </dsp:nvSpPr>
      <dsp:spPr>
        <a:xfrm>
          <a:off x="5232824" y="4412257"/>
          <a:ext cx="2889271" cy="83986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Коммуникативный</a:t>
          </a:r>
          <a:r>
            <a:rPr lang="ru-RU" sz="2400" kern="1200" dirty="0" smtClean="0"/>
            <a:t> (адекватное воздействие ПС)</a:t>
          </a:r>
          <a:endParaRPr lang="ru-RU" sz="2400" kern="1200" dirty="0"/>
        </a:p>
      </dsp:txBody>
      <dsp:txXfrm>
        <a:off x="5232824" y="4412257"/>
        <a:ext cx="2889271" cy="839861"/>
      </dsp:txXfrm>
    </dsp:sp>
    <dsp:sp modelId="{8958D5D2-03BC-4AD2-8B91-C402617B7425}">
      <dsp:nvSpPr>
        <dsp:cNvPr id="0" name=""/>
        <dsp:cNvSpPr/>
      </dsp:nvSpPr>
      <dsp:spPr>
        <a:xfrm>
          <a:off x="334242" y="1675485"/>
          <a:ext cx="2132039" cy="59126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Сокращенный:</a:t>
          </a:r>
          <a:endParaRPr lang="ru-RU" sz="2400" kern="1200" dirty="0"/>
        </a:p>
      </dsp:txBody>
      <dsp:txXfrm>
        <a:off x="334242" y="1675485"/>
        <a:ext cx="2132039" cy="591265"/>
      </dsp:txXfrm>
    </dsp:sp>
    <dsp:sp modelId="{4123CAF9-9B25-4369-BDDE-4D65516ACFEB}">
      <dsp:nvSpPr>
        <dsp:cNvPr id="0" name=""/>
        <dsp:cNvSpPr/>
      </dsp:nvSpPr>
      <dsp:spPr>
        <a:xfrm>
          <a:off x="772744" y="2431630"/>
          <a:ext cx="3726195" cy="1081213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Выборочный</a:t>
          </a:r>
          <a:r>
            <a:rPr lang="ru-RU" sz="2400" kern="1200" dirty="0" smtClean="0"/>
            <a:t> (</a:t>
          </a:r>
          <a:r>
            <a:rPr lang="ru-RU" sz="2400" u="sng" kern="1200" dirty="0" smtClean="0"/>
            <a:t>полный</a:t>
          </a:r>
          <a:r>
            <a:rPr lang="ru-RU" sz="2400" kern="1200" dirty="0" smtClean="0"/>
            <a:t> перевод </a:t>
          </a:r>
          <a:r>
            <a:rPr lang="ru-RU" sz="2400" b="1" kern="1200" dirty="0" smtClean="0"/>
            <a:t>ключевых</a:t>
          </a:r>
          <a:r>
            <a:rPr lang="ru-RU" sz="2400" kern="1200" dirty="0" smtClean="0"/>
            <a:t> фрагментов)</a:t>
          </a:r>
          <a:endParaRPr lang="ru-RU" sz="2400" kern="1200" dirty="0"/>
        </a:p>
      </dsp:txBody>
      <dsp:txXfrm>
        <a:off x="772744" y="2431630"/>
        <a:ext cx="3726195" cy="1081213"/>
      </dsp:txXfrm>
    </dsp:sp>
    <dsp:sp modelId="{9EBDE13E-7685-4FF0-8964-A273E5FA3CF5}">
      <dsp:nvSpPr>
        <dsp:cNvPr id="0" name=""/>
        <dsp:cNvSpPr/>
      </dsp:nvSpPr>
      <dsp:spPr>
        <a:xfrm>
          <a:off x="742370" y="3885758"/>
          <a:ext cx="3213996" cy="104087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Функциональный</a:t>
          </a:r>
          <a:r>
            <a:rPr lang="ru-RU" sz="2400" kern="1200" dirty="0" smtClean="0"/>
            <a:t> (преобразование /упрощение/ ИС)</a:t>
          </a:r>
          <a:endParaRPr lang="ru-RU" sz="2400" kern="1200" dirty="0"/>
        </a:p>
      </dsp:txBody>
      <dsp:txXfrm>
        <a:off x="742370" y="3885758"/>
        <a:ext cx="3213996" cy="1040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4902-3A23-4238-A4C7-6B985810DE1E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0E27554-D646-417B-9F20-EEE94C2CC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4902-3A23-4238-A4C7-6B985810DE1E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7554-D646-417B-9F20-EEE94C2C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4902-3A23-4238-A4C7-6B985810DE1E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7554-D646-417B-9F20-EEE94C2C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4902-3A23-4238-A4C7-6B985810DE1E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7554-D646-417B-9F20-EEE94C2CC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4902-3A23-4238-A4C7-6B985810DE1E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0E27554-D646-417B-9F20-EEE94C2C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4902-3A23-4238-A4C7-6B985810DE1E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7554-D646-417B-9F20-EEE94C2CC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4902-3A23-4238-A4C7-6B985810DE1E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7554-D646-417B-9F20-EEE94C2CC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4902-3A23-4238-A4C7-6B985810DE1E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7554-D646-417B-9F20-EEE94C2C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4902-3A23-4238-A4C7-6B985810DE1E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7554-D646-417B-9F20-EEE94C2C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4902-3A23-4238-A4C7-6B985810DE1E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7554-D646-417B-9F20-EEE94C2CC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4902-3A23-4238-A4C7-6B985810DE1E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0E27554-D646-417B-9F20-EEE94C2CC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504902-3A23-4238-A4C7-6B985810DE1E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0E27554-D646-417B-9F20-EEE94C2C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3600" b="1" dirty="0" smtClean="0"/>
              <a:t>Виды и формы перевода.</a:t>
            </a:r>
            <a:br>
              <a:rPr lang="ru-RU" sz="3600" b="1" dirty="0" smtClean="0"/>
            </a:br>
            <a:r>
              <a:rPr lang="ru-RU" sz="3600" b="1" dirty="0" smtClean="0"/>
              <a:t>Классификация </a:t>
            </a:r>
            <a:r>
              <a:rPr lang="ru-RU" sz="3600" b="1" dirty="0"/>
              <a:t>видов переводческой </a:t>
            </a:r>
            <a:r>
              <a:rPr lang="ru-RU" sz="3600" b="1" dirty="0" smtClean="0"/>
              <a:t>деятельности</a:t>
            </a:r>
            <a:r>
              <a:rPr lang="en-US" sz="3600" b="1" dirty="0" smtClean="0"/>
              <a:t>.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2348880"/>
            <a:ext cx="7772400" cy="3670920"/>
          </a:xfrm>
        </p:spPr>
        <p:txBody>
          <a:bodyPr/>
          <a:lstStyle/>
          <a:p>
            <a:endParaRPr lang="en-US" dirty="0"/>
          </a:p>
          <a:p>
            <a:pPr marL="0" indent="0" algn="just">
              <a:buNone/>
            </a:pPr>
            <a:r>
              <a:rPr lang="ru-RU" sz="3200" dirty="0" smtClean="0"/>
              <a:t>1 Классификация </a:t>
            </a:r>
            <a:r>
              <a:rPr lang="ru-RU" sz="3200" dirty="0"/>
              <a:t>видов и способов перевода</a:t>
            </a:r>
            <a:endParaRPr lang="en-US" sz="3200" dirty="0"/>
          </a:p>
          <a:p>
            <a:pPr marL="0" indent="0" algn="just">
              <a:buNone/>
            </a:pPr>
            <a:r>
              <a:rPr lang="ru-RU" sz="3200" dirty="0"/>
              <a:t>2 Специфика устного </a:t>
            </a:r>
            <a:r>
              <a:rPr lang="ru-RU" sz="3200" dirty="0" smtClean="0"/>
              <a:t>перевода и письменного перевода</a:t>
            </a:r>
          </a:p>
          <a:p>
            <a:pPr marL="0" indent="0" algn="just">
              <a:buNone/>
            </a:pPr>
            <a:r>
              <a:rPr lang="ru-RU" sz="3200" dirty="0" smtClean="0"/>
              <a:t>3 Специфика работы устного и письменного переводчика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094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68877142"/>
              </p:ext>
            </p:extLst>
          </p:nvPr>
        </p:nvGraphicFramePr>
        <p:xfrm>
          <a:off x="539552" y="332656"/>
          <a:ext cx="8122096" cy="5687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83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Полный перевод </a:t>
            </a:r>
            <a:r>
              <a:rPr lang="ru-RU" dirty="0" smtClean="0"/>
              <a:t>направлен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на тщательное воспроизведение </a:t>
            </a:r>
            <a:r>
              <a:rPr lang="ru-RU" dirty="0"/>
              <a:t>всех </a:t>
            </a:r>
            <a:r>
              <a:rPr lang="ru-RU" dirty="0" smtClean="0"/>
              <a:t>компонентов информационной упорядоченности </a:t>
            </a:r>
            <a:r>
              <a:rPr lang="ru-RU" dirty="0"/>
              <a:t>исходного текста в </a:t>
            </a:r>
            <a:r>
              <a:rPr lang="ru-RU" dirty="0" smtClean="0"/>
              <a:t>единицах переводящего </a:t>
            </a:r>
            <a:r>
              <a:rPr lang="ru-RU" dirty="0"/>
              <a:t>языка</a:t>
            </a:r>
            <a:r>
              <a:rPr lang="ru-RU" dirty="0" smtClean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Способы полного перевода:</a:t>
            </a:r>
            <a:br>
              <a:rPr lang="ru-RU" dirty="0"/>
            </a:br>
            <a:r>
              <a:rPr lang="ru-RU" dirty="0"/>
              <a:t>- </a:t>
            </a:r>
            <a:r>
              <a:rPr lang="ru-RU" b="1" dirty="0"/>
              <a:t>буквальный перевод;</a:t>
            </a:r>
            <a:br>
              <a:rPr lang="ru-RU" b="1" dirty="0"/>
            </a:br>
            <a:r>
              <a:rPr lang="ru-RU" b="1" dirty="0"/>
              <a:t>- семантический перевод;</a:t>
            </a:r>
            <a:br>
              <a:rPr lang="ru-RU" b="1" dirty="0"/>
            </a:br>
            <a:r>
              <a:rPr lang="ru-RU" b="1" dirty="0"/>
              <a:t>- коммуникативный перевод</a:t>
            </a:r>
            <a:r>
              <a:rPr lang="ru-RU" dirty="0"/>
              <a:t>.</a:t>
            </a:r>
            <a:br>
              <a:rPr lang="ru-RU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Полный</a:t>
            </a:r>
            <a:r>
              <a:rPr lang="ru-RU" sz="3200" b="1" dirty="0" smtClean="0"/>
              <a:t> буквальный</a:t>
            </a:r>
            <a:r>
              <a:rPr lang="ru-RU" sz="3200" dirty="0" smtClean="0"/>
              <a:t> </a:t>
            </a:r>
            <a:r>
              <a:rPr lang="ru-RU" sz="3200" dirty="0"/>
              <a:t>перевод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47248" cy="5184576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000" dirty="0" smtClean="0"/>
              <a:t>заключается </a:t>
            </a:r>
            <a:r>
              <a:rPr lang="ru-RU" sz="3000" dirty="0"/>
              <a:t>в </a:t>
            </a:r>
            <a:r>
              <a:rPr lang="ru-RU" sz="3000" dirty="0" smtClean="0"/>
              <a:t>пословном воспроизведении ИТ, </a:t>
            </a:r>
            <a:r>
              <a:rPr lang="ru-RU" sz="3000" dirty="0"/>
              <a:t>по возможности, с </a:t>
            </a:r>
            <a:r>
              <a:rPr lang="ru-RU" sz="3000" dirty="0" smtClean="0"/>
              <a:t>сохранением даже </a:t>
            </a:r>
            <a:r>
              <a:rPr lang="ru-RU" sz="3000" dirty="0"/>
              <a:t>порядка следования элементов </a:t>
            </a:r>
            <a:r>
              <a:rPr lang="ru-RU" sz="3000" dirty="0" smtClean="0"/>
              <a:t>переводящего языка</a:t>
            </a:r>
            <a:r>
              <a:rPr lang="ru-RU" sz="30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Буквальный перевод имеет </a:t>
            </a:r>
            <a:r>
              <a:rPr lang="ru-RU" dirty="0"/>
              <a:t>исключительно научную область </a:t>
            </a:r>
            <a:r>
              <a:rPr lang="ru-RU" dirty="0" smtClean="0"/>
              <a:t>распространения, используется обычно </a:t>
            </a:r>
            <a:r>
              <a:rPr lang="ru-RU" dirty="0"/>
              <a:t>в комментариях к непереводимой игре слов или</a:t>
            </a:r>
            <a:br>
              <a:rPr lang="ru-RU" dirty="0"/>
            </a:br>
            <a:r>
              <a:rPr lang="ru-RU" dirty="0"/>
              <a:t>фразеологическим единицам (как правило, сопровождается при этом пометкой "буквально" </a:t>
            </a:r>
            <a:r>
              <a:rPr lang="ru-RU" dirty="0" smtClean="0"/>
              <a:t>или "дословно</a:t>
            </a:r>
            <a:r>
              <a:rPr lang="ru-RU" dirty="0"/>
              <a:t>").</a:t>
            </a:r>
            <a:br>
              <a:rPr lang="ru-RU" dirty="0"/>
            </a:br>
            <a:r>
              <a:rPr lang="ru-RU" dirty="0"/>
              <a:t>Д</a:t>
            </a:r>
            <a:r>
              <a:rPr lang="ru-RU" dirty="0" smtClean="0"/>
              <a:t>ля </a:t>
            </a:r>
            <a:r>
              <a:rPr lang="ru-RU" dirty="0"/>
              <a:t>коммуникативных </a:t>
            </a:r>
            <a:r>
              <a:rPr lang="ru-RU" dirty="0" smtClean="0"/>
              <a:t>целей этот перевод применяется </a:t>
            </a:r>
            <a:r>
              <a:rPr lang="ru-RU" dirty="0"/>
              <a:t>сравнительно </a:t>
            </a:r>
            <a:r>
              <a:rPr lang="ru-RU" dirty="0" smtClean="0"/>
              <a:t>редко.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Полный</a:t>
            </a:r>
            <a:r>
              <a:rPr lang="ru-RU" b="1" dirty="0" smtClean="0"/>
              <a:t> семантический</a:t>
            </a:r>
            <a:r>
              <a:rPr lang="ru-RU" dirty="0" smtClean="0"/>
              <a:t> перевод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заключается в </a:t>
            </a:r>
            <a:r>
              <a:rPr lang="ru-RU" sz="3200" dirty="0" smtClean="0"/>
              <a:t>возможно более </a:t>
            </a:r>
            <a:r>
              <a:rPr lang="ru-RU" sz="3200" dirty="0"/>
              <a:t>полной передаче контекстуального </a:t>
            </a:r>
            <a:r>
              <a:rPr lang="ru-RU" sz="3200" dirty="0" smtClean="0"/>
              <a:t>значения элементов </a:t>
            </a:r>
            <a:r>
              <a:rPr lang="ru-RU" sz="3200" dirty="0"/>
              <a:t>исходного текста в </a:t>
            </a:r>
            <a:r>
              <a:rPr lang="ru-RU" sz="3200" dirty="0" smtClean="0"/>
              <a:t>единицах переводящего </a:t>
            </a:r>
            <a:r>
              <a:rPr lang="ru-RU" sz="3200" dirty="0"/>
              <a:t>языка</a:t>
            </a:r>
            <a:r>
              <a:rPr lang="ru-RU" sz="3200" dirty="0" smtClean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Применяется</a:t>
            </a:r>
            <a:r>
              <a:rPr lang="ru-RU" dirty="0"/>
              <a:t> к текстам, имеющим высокий социально-культурный статус</a:t>
            </a:r>
            <a:r>
              <a:rPr lang="ru-RU" dirty="0" smtClean="0"/>
              <a:t>: важные </a:t>
            </a:r>
            <a:r>
              <a:rPr lang="ru-RU" dirty="0"/>
              <a:t>исторические документы, произведения высокой литературы</a:t>
            </a:r>
            <a:r>
              <a:rPr lang="ru-RU" dirty="0" smtClean="0"/>
              <a:t>, уникальные </a:t>
            </a:r>
            <a:r>
              <a:rPr lang="ru-RU" dirty="0"/>
              <a:t>образцы эпоса и т.п.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363272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000" b="1" dirty="0"/>
              <a:t>Семантический </a:t>
            </a:r>
            <a:r>
              <a:rPr lang="ru-RU" sz="3000" b="1" dirty="0" smtClean="0"/>
              <a:t>перевод </a:t>
            </a:r>
            <a:r>
              <a:rPr lang="ru-RU" sz="3000" dirty="0" smtClean="0"/>
              <a:t>используется для</a:t>
            </a:r>
          </a:p>
          <a:p>
            <a:r>
              <a:rPr lang="ru-RU" sz="3000" dirty="0" smtClean="0"/>
              <a:t>- академических изданий</a:t>
            </a:r>
            <a:r>
              <a:rPr lang="ru-RU" sz="3000" dirty="0"/>
              <a:t>, предназначенных для узкого круга специалистов</a:t>
            </a:r>
            <a:r>
              <a:rPr lang="ru-RU" sz="3000" dirty="0" smtClean="0"/>
              <a:t>,</a:t>
            </a:r>
          </a:p>
          <a:p>
            <a:r>
              <a:rPr lang="ru-RU" sz="3000" dirty="0" smtClean="0"/>
              <a:t>-документов</a:t>
            </a:r>
            <a:r>
              <a:rPr lang="ru-RU" sz="3000" dirty="0"/>
              <a:t>, существующих в единичных экземплярах </a:t>
            </a:r>
            <a:r>
              <a:rPr lang="ru-RU" sz="3000" dirty="0" smtClean="0"/>
              <a:t>(так называемого аутентичного </a:t>
            </a:r>
            <a:r>
              <a:rPr lang="ru-RU" sz="3000" dirty="0"/>
              <a:t>перевода, то есть переводного текста, </a:t>
            </a:r>
            <a:r>
              <a:rPr lang="ru-RU" sz="3000" dirty="0" smtClean="0"/>
              <a:t>юридически признанного </a:t>
            </a:r>
            <a:r>
              <a:rPr lang="ru-RU" sz="3000" dirty="0"/>
              <a:t>адекватным оригиналу или параллельно созданного в </a:t>
            </a:r>
            <a:r>
              <a:rPr lang="ru-RU" sz="3000" dirty="0" smtClean="0"/>
              <a:t>виде вариантов </a:t>
            </a:r>
            <a:r>
              <a:rPr lang="ru-RU" sz="3000" dirty="0"/>
              <a:t>на двух (или более) </a:t>
            </a:r>
            <a:r>
              <a:rPr lang="ru-RU" sz="3000" dirty="0" smtClean="0"/>
              <a:t>языках).</a:t>
            </a:r>
          </a:p>
          <a:p>
            <a:r>
              <a:rPr lang="ru-RU" sz="3000" dirty="0" smtClean="0"/>
              <a:t>текстов </a:t>
            </a:r>
            <a:r>
              <a:rPr lang="ru-RU" sz="3000" dirty="0"/>
              <a:t>типа технических инструкций, большинства научных </a:t>
            </a:r>
            <a:r>
              <a:rPr lang="ru-RU" sz="3000" dirty="0" smtClean="0"/>
              <a:t>публикаций и </a:t>
            </a:r>
            <a:r>
              <a:rPr lang="ru-RU" sz="3000" dirty="0"/>
              <a:t>юридических документов.</a:t>
            </a:r>
            <a:br>
              <a:rPr lang="ru-RU" sz="3000" dirty="0"/>
            </a:b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55775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Полный </a:t>
            </a:r>
            <a:r>
              <a:rPr lang="ru-RU" b="1" dirty="0" smtClean="0"/>
              <a:t>Коммуникативный</a:t>
            </a:r>
            <a:r>
              <a:rPr lang="ru-RU" dirty="0" smtClean="0"/>
              <a:t> </a:t>
            </a:r>
            <a:r>
              <a:rPr lang="ru-RU" sz="3600" dirty="0" smtClean="0"/>
              <a:t>(литературный, художественный) </a:t>
            </a:r>
            <a:r>
              <a:rPr lang="ru-RU" dirty="0" smtClean="0"/>
              <a:t>перевод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/>
              <a:t>з</a:t>
            </a:r>
            <a:r>
              <a:rPr lang="ru-RU" sz="3000" dirty="0" smtClean="0"/>
              <a:t>аключается в </a:t>
            </a:r>
            <a:r>
              <a:rPr lang="ru-RU" sz="3000" dirty="0"/>
              <a:t>выборе такого пути передачи </a:t>
            </a:r>
            <a:r>
              <a:rPr lang="ru-RU" sz="3000" dirty="0" smtClean="0"/>
              <a:t>информации, который </a:t>
            </a:r>
            <a:r>
              <a:rPr lang="ru-RU" sz="3000" dirty="0"/>
              <a:t>приводит к переводному тексту </a:t>
            </a:r>
            <a:r>
              <a:rPr lang="ru-RU" sz="3000" b="1" dirty="0"/>
              <a:t>с </a:t>
            </a:r>
            <a:r>
              <a:rPr lang="ru-RU" sz="3000" b="1" dirty="0" smtClean="0"/>
              <a:t>адекватным исходному </a:t>
            </a:r>
            <a:r>
              <a:rPr lang="ru-RU" sz="3000" b="1" dirty="0"/>
              <a:t>воздействием на получателя.</a:t>
            </a:r>
            <a:br>
              <a:rPr lang="ru-RU" sz="3000" b="1" dirty="0"/>
            </a:br>
            <a:r>
              <a:rPr lang="ru-RU" sz="3000" i="1" dirty="0"/>
              <a:t>Главным</a:t>
            </a:r>
            <a:r>
              <a:rPr lang="ru-RU" sz="3000" dirty="0"/>
              <a:t> при таком способе перевода оказывается не столько </a:t>
            </a:r>
            <a:r>
              <a:rPr lang="ru-RU" sz="3000" dirty="0" smtClean="0"/>
              <a:t>языковой состав </a:t>
            </a:r>
            <a:r>
              <a:rPr lang="ru-RU" sz="3000" dirty="0"/>
              <a:t>исходного текста, сколько его </a:t>
            </a:r>
            <a:r>
              <a:rPr lang="ru-RU" sz="3000" b="1" i="1" dirty="0"/>
              <a:t>содержательное</a:t>
            </a:r>
            <a:r>
              <a:rPr lang="ru-RU" sz="3000" b="1" dirty="0"/>
              <a:t> и </a:t>
            </a:r>
            <a:r>
              <a:rPr lang="ru-RU" sz="3000" b="1" i="1" dirty="0" smtClean="0"/>
              <a:t>эмоционально-эстетическое</a:t>
            </a:r>
            <a:r>
              <a:rPr lang="ru-RU" sz="3000" dirty="0" smtClean="0"/>
              <a:t> </a:t>
            </a:r>
            <a:r>
              <a:rPr lang="ru-RU" sz="3000" dirty="0"/>
              <a:t>значение.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692696"/>
            <a:ext cx="8003232" cy="53410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3000" dirty="0"/>
          </a:p>
          <a:p>
            <a:pPr marL="0" indent="0">
              <a:buNone/>
            </a:pPr>
            <a:r>
              <a:rPr lang="ru-RU" sz="3000" dirty="0" smtClean="0"/>
              <a:t>В отличие </a:t>
            </a:r>
            <a:r>
              <a:rPr lang="ru-RU" sz="3000" dirty="0"/>
              <a:t>от </a:t>
            </a:r>
            <a:r>
              <a:rPr lang="ru-RU" sz="3000" dirty="0" smtClean="0"/>
              <a:t>функционального </a:t>
            </a:r>
          </a:p>
          <a:p>
            <a:pPr marL="0" indent="0">
              <a:buNone/>
            </a:pPr>
            <a:r>
              <a:rPr lang="ru-RU" sz="3000" b="1" dirty="0" smtClean="0"/>
              <a:t>коммуникативный перевод </a:t>
            </a:r>
          </a:p>
          <a:p>
            <a:pPr>
              <a:buFontTx/>
              <a:buChar char="-"/>
            </a:pPr>
            <a:r>
              <a:rPr lang="ru-RU" sz="3000" dirty="0" smtClean="0"/>
              <a:t>не </a:t>
            </a:r>
            <a:r>
              <a:rPr lang="ru-RU" sz="3000" dirty="0"/>
              <a:t>допускает </a:t>
            </a:r>
            <a:r>
              <a:rPr lang="ru-RU" sz="3000" i="1" dirty="0"/>
              <a:t>ни сокращений, ни упрощений исходного материала</a:t>
            </a:r>
            <a:r>
              <a:rPr lang="ru-RU" sz="3000" dirty="0" smtClean="0"/>
              <a:t>.</a:t>
            </a:r>
          </a:p>
          <a:p>
            <a:pPr>
              <a:buFontTx/>
              <a:buChar char="-"/>
            </a:pPr>
            <a:r>
              <a:rPr lang="ru-RU" sz="3000" dirty="0" smtClean="0"/>
              <a:t>является </a:t>
            </a:r>
            <a:r>
              <a:rPr lang="ru-RU" sz="3000" dirty="0"/>
              <a:t>оптимальным для большей части </a:t>
            </a:r>
            <a:r>
              <a:rPr lang="ru-RU" sz="3000" dirty="0" smtClean="0"/>
              <a:t>художественной </a:t>
            </a:r>
            <a:r>
              <a:rPr lang="ru-RU" sz="3000" dirty="0"/>
              <a:t>литературы</a:t>
            </a:r>
            <a:r>
              <a:rPr lang="ru-RU" sz="3000" dirty="0" smtClean="0"/>
              <a:t>, публицистики</a:t>
            </a:r>
            <a:r>
              <a:rPr lang="ru-RU" sz="3000" dirty="0"/>
              <a:t>, части научно-теоретических и научно-популярных </a:t>
            </a:r>
            <a:r>
              <a:rPr lang="ru-RU" sz="3000" dirty="0" smtClean="0"/>
              <a:t>текстов и </a:t>
            </a:r>
            <a:r>
              <a:rPr lang="ru-RU" sz="3000" dirty="0"/>
              <a:t>т.п.</a:t>
            </a:r>
            <a:br>
              <a:rPr lang="ru-RU" sz="3000" dirty="0"/>
            </a:b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63047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968" y="260648"/>
            <a:ext cx="7772400" cy="1368152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/>
              <a:t>Другой подход к классификации </a:t>
            </a:r>
            <a:br>
              <a:rPr lang="ru-RU" sz="2400" b="1" i="1" dirty="0" smtClean="0"/>
            </a:br>
            <a:r>
              <a:rPr lang="ru-RU" sz="2400" b="1" i="1" dirty="0" smtClean="0"/>
              <a:t>способов перевода по признаку полноты </a:t>
            </a:r>
            <a:r>
              <a:rPr lang="ru-RU" sz="2400" b="1" i="1" dirty="0"/>
              <a:t>и </a:t>
            </a:r>
            <a:r>
              <a:rPr lang="ru-RU" sz="2400" b="1" i="1" dirty="0" smtClean="0"/>
              <a:t>способу </a:t>
            </a:r>
            <a:r>
              <a:rPr lang="ru-RU" sz="2400" b="1" i="1" dirty="0"/>
              <a:t>передачи смыслового содержания оригинала: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91264" cy="4824536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/>
              <a:t>полный (сплошной) перевод</a:t>
            </a:r>
            <a:r>
              <a:rPr lang="ru-RU" sz="2000" dirty="0"/>
              <a:t> </a:t>
            </a:r>
            <a:r>
              <a:rPr lang="ru-RU" sz="2000" dirty="0" smtClean="0"/>
              <a:t> передает </a:t>
            </a:r>
            <a:r>
              <a:rPr lang="ru-RU" sz="2000" dirty="0"/>
              <a:t>смысловое содержание оригинала без пропусков и сокращений.</a:t>
            </a:r>
            <a:endParaRPr lang="en-US" sz="2000" dirty="0"/>
          </a:p>
          <a:p>
            <a:r>
              <a:rPr lang="ru-RU" sz="2000" b="1" dirty="0"/>
              <a:t>неполный перевод</a:t>
            </a:r>
            <a:r>
              <a:rPr lang="ru-RU" sz="2000" dirty="0"/>
              <a:t> </a:t>
            </a:r>
            <a:r>
              <a:rPr lang="ru-RU" sz="2000" dirty="0" smtClean="0"/>
              <a:t> передает </a:t>
            </a:r>
            <a:r>
              <a:rPr lang="ru-RU" sz="2000" dirty="0"/>
              <a:t>смысловое содержание оригинала с </a:t>
            </a:r>
            <a:r>
              <a:rPr lang="ru-RU" sz="2000" i="1" dirty="0"/>
              <a:t>пропусками и сокращениями:</a:t>
            </a:r>
            <a:endParaRPr lang="en-US" sz="2000" i="1" dirty="0"/>
          </a:p>
          <a:p>
            <a:pPr lvl="0"/>
            <a:r>
              <a:rPr lang="ru-RU" sz="2000" b="1" i="1" dirty="0"/>
              <a:t>сокращенный перевод</a:t>
            </a:r>
            <a:r>
              <a:rPr lang="ru-RU" sz="2000" dirty="0"/>
              <a:t> </a:t>
            </a:r>
            <a:r>
              <a:rPr lang="ru-RU" sz="2000" dirty="0" smtClean="0"/>
              <a:t> передает </a:t>
            </a:r>
            <a:r>
              <a:rPr lang="ru-RU" sz="2000" dirty="0"/>
              <a:t>смысловое содержание текста в свернутом виде, т.е. с сокращением);</a:t>
            </a:r>
            <a:endParaRPr lang="en-US" sz="2000" dirty="0"/>
          </a:p>
          <a:p>
            <a:pPr lvl="0"/>
            <a:r>
              <a:rPr lang="ru-RU" sz="2000" b="1" i="1" dirty="0"/>
              <a:t>фрагментарный перевод</a:t>
            </a:r>
            <a:r>
              <a:rPr lang="ru-RU" sz="2000" dirty="0"/>
              <a:t> (перевод не целого текста, а лишь отдельного отрывка или отрывков);</a:t>
            </a:r>
            <a:endParaRPr lang="en-US" sz="2000" dirty="0"/>
          </a:p>
          <a:p>
            <a:pPr lvl="0"/>
            <a:r>
              <a:rPr lang="ru-RU" sz="2000" b="1" i="1" dirty="0"/>
              <a:t>аспектный перевод</a:t>
            </a:r>
            <a:r>
              <a:rPr lang="ru-RU" sz="2000" dirty="0"/>
              <a:t> (перевод лишь части текста в соответствии с каким-либо заданным признаком отбора (аспектом));</a:t>
            </a:r>
            <a:endParaRPr lang="en-US" sz="2000" dirty="0"/>
          </a:p>
          <a:p>
            <a:pPr lvl="0"/>
            <a:r>
              <a:rPr lang="ru-RU" sz="2000" b="1" i="1" dirty="0"/>
              <a:t>аннотационный перевод</a:t>
            </a:r>
            <a:r>
              <a:rPr lang="ru-RU" sz="2000" dirty="0"/>
              <a:t> (перевод, в котором отражаются лишь главная тема, предмет и назначение переводимого текста);</a:t>
            </a:r>
            <a:endParaRPr lang="en-US" sz="2000" dirty="0"/>
          </a:p>
          <a:p>
            <a:pPr lvl="0"/>
            <a:r>
              <a:rPr lang="ru-RU" sz="2000" b="1" i="1" dirty="0"/>
              <a:t>реферативный перевод</a:t>
            </a:r>
            <a:r>
              <a:rPr lang="ru-RU" sz="2000" dirty="0"/>
              <a:t> (перевод, в котором содержатся относительно подробные сведения о реферируемом документе </a:t>
            </a:r>
            <a:r>
              <a:rPr lang="ru-RU" sz="2000" dirty="0">
                <a:sym typeface="Symbol"/>
              </a:rPr>
              <a:t></a:t>
            </a:r>
            <a:r>
              <a:rPr lang="ru-RU" sz="2000" dirty="0"/>
              <a:t> его назначении, тематике, методах исследования, полученных результатах).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Рекомендуемые правила для выбора способа перевода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smtClean="0"/>
              <a:t>1 Сокращенный (частичный) </a:t>
            </a:r>
            <a:r>
              <a:rPr lang="ru-RU" sz="3000" dirty="0"/>
              <a:t>перевод применяется для передачи на </a:t>
            </a:r>
            <a:r>
              <a:rPr lang="ru-RU" sz="3000" dirty="0" smtClean="0"/>
              <a:t>переводящем языке </a:t>
            </a:r>
            <a:r>
              <a:rPr lang="ru-RU" sz="3000" dirty="0"/>
              <a:t>исходных текстов </a:t>
            </a:r>
            <a:r>
              <a:rPr lang="ru-RU" sz="3000" b="1" dirty="0"/>
              <a:t>в целях общего ознакомления с их содержанием</a:t>
            </a:r>
            <a:r>
              <a:rPr lang="ru-RU" sz="3000" dirty="0"/>
              <a:t>, </a:t>
            </a:r>
            <a:endParaRPr lang="ru-RU" sz="3000" dirty="0" smtClean="0"/>
          </a:p>
          <a:p>
            <a:pPr marL="0" indent="0">
              <a:buNone/>
            </a:pPr>
            <a:r>
              <a:rPr lang="ru-RU" sz="3000" dirty="0" smtClean="0"/>
              <a:t>когда подробности </a:t>
            </a:r>
            <a:r>
              <a:rPr lang="ru-RU" sz="3000" i="1" dirty="0"/>
              <a:t>не являются коммуникативно существенными</a:t>
            </a:r>
            <a:r>
              <a:rPr lang="ru-RU" sz="3000" dirty="0"/>
              <a:t>.</a:t>
            </a:r>
            <a:br>
              <a:rPr lang="ru-RU" sz="3000" dirty="0"/>
            </a:br>
            <a:r>
              <a:rPr lang="ru-RU" sz="3000" dirty="0"/>
              <a:t/>
            </a:r>
            <a:br>
              <a:rPr lang="ru-RU" sz="3000" dirty="0"/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679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Рекомендуемые правила для выбора способа перевода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b="1" dirty="0"/>
              <a:t>. </a:t>
            </a:r>
            <a:r>
              <a:rPr lang="ru-RU" sz="3000" b="1" dirty="0"/>
              <a:t>Выборочный</a:t>
            </a:r>
            <a:r>
              <a:rPr lang="ru-RU" b="1" dirty="0"/>
              <a:t> </a:t>
            </a:r>
            <a:r>
              <a:rPr lang="ru-RU" dirty="0" smtClean="0"/>
              <a:t>перевод </a:t>
            </a:r>
            <a:r>
              <a:rPr lang="ru-RU" sz="3000" i="1" dirty="0"/>
              <a:t>используется при переводе </a:t>
            </a:r>
            <a:r>
              <a:rPr lang="ru-RU" sz="3000" i="1" dirty="0" smtClean="0"/>
              <a:t>содержания докладов</a:t>
            </a:r>
            <a:r>
              <a:rPr lang="ru-RU" sz="3000" i="1" dirty="0"/>
              <a:t>, деловых писем, стандартных сообщений, газетных материалов </a:t>
            </a:r>
            <a:r>
              <a:rPr lang="ru-RU" sz="3000" dirty="0"/>
              <a:t>и </a:t>
            </a:r>
            <a:r>
              <a:rPr lang="ru-RU" sz="3000" dirty="0" smtClean="0"/>
              <a:t>других аналогичных </a:t>
            </a:r>
            <a:r>
              <a:rPr lang="ru-RU" sz="3000" dirty="0"/>
              <a:t>текстов или высказываний, </a:t>
            </a:r>
            <a:endParaRPr lang="ru-RU" sz="3000" dirty="0" smtClean="0"/>
          </a:p>
          <a:p>
            <a:pPr marL="0" indent="0">
              <a:buNone/>
            </a:pPr>
            <a:r>
              <a:rPr lang="ru-RU" sz="3000" dirty="0" smtClean="0"/>
              <a:t>когда </a:t>
            </a:r>
            <a:r>
              <a:rPr lang="ru-RU" sz="3000" b="1" dirty="0"/>
              <a:t>нужно получить </a:t>
            </a:r>
            <a:r>
              <a:rPr lang="ru-RU" sz="3000" b="1" dirty="0" smtClean="0"/>
              <a:t>представление о </a:t>
            </a:r>
            <a:r>
              <a:rPr lang="ru-RU" sz="3000" b="1" dirty="0"/>
              <a:t>характере исходного текста или стиле автора</a:t>
            </a:r>
            <a:r>
              <a:rPr lang="ru-RU" sz="3000" dirty="0"/>
              <a:t>, но </a:t>
            </a:r>
            <a:r>
              <a:rPr lang="ru-RU" sz="3000" i="1" dirty="0"/>
              <a:t>подробное ознакомление с ними</a:t>
            </a:r>
            <a:br>
              <a:rPr lang="ru-RU" sz="3000" i="1" dirty="0"/>
            </a:br>
            <a:r>
              <a:rPr lang="ru-RU" sz="3000" i="1" dirty="0"/>
              <a:t>не является первоочередной задачей</a:t>
            </a:r>
            <a:r>
              <a:rPr lang="ru-RU" sz="30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9649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- по </a:t>
            </a:r>
            <a:r>
              <a:rPr lang="ru-RU" b="1" dirty="0"/>
              <a:t>характеру переводимых текстов - связана с </a:t>
            </a:r>
            <a:r>
              <a:rPr lang="ru-RU" b="1" u="sng" dirty="0"/>
              <a:t>жанрово-стилистическими особенностями ори­гинала</a:t>
            </a:r>
            <a:r>
              <a:rPr lang="ru-RU" b="1" dirty="0"/>
              <a:t>; </a:t>
            </a:r>
            <a:endParaRPr lang="ru-RU" b="1" dirty="0" smtClean="0"/>
          </a:p>
          <a:p>
            <a:pPr algn="just"/>
            <a:r>
              <a:rPr lang="ru-RU" b="1" dirty="0" smtClean="0"/>
              <a:t>- по </a:t>
            </a:r>
            <a:r>
              <a:rPr lang="ru-RU" b="1" dirty="0"/>
              <a:t>характеру речевых действий переводчика в процессе перевода. </a:t>
            </a:r>
            <a:r>
              <a:rPr lang="ru-RU" b="1" u="sng" dirty="0"/>
              <a:t>Связана с психолингвистическими особенностями речевых действий в письменной и устной форме</a:t>
            </a:r>
            <a:r>
              <a:rPr lang="ru-RU" b="1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Существуют две основных классификации видов перевода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Рекомендуемые правила для выбора способа перевода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b="1" dirty="0" smtClean="0"/>
              <a:t>Функциональный частичный </a:t>
            </a:r>
            <a:r>
              <a:rPr lang="ru-RU" dirty="0" smtClean="0"/>
              <a:t>перевод </a:t>
            </a:r>
            <a:r>
              <a:rPr lang="ru-RU" b="1" dirty="0" smtClean="0"/>
              <a:t>применяется для сокращения или упрощения исходных текстов, когда они предназначены либо для массового читателя</a:t>
            </a:r>
            <a:r>
              <a:rPr lang="ru-RU" dirty="0" smtClean="0"/>
              <a:t>, либо для получателей менее высокого уровня готовности к восприятию такого типа исходных текстов. К таковым относятся различного рода пересказы,</a:t>
            </a:r>
            <a:br>
              <a:rPr lang="ru-RU" dirty="0" smtClean="0"/>
            </a:br>
            <a:r>
              <a:rPr lang="ru-RU" dirty="0" smtClean="0"/>
              <a:t>адаптации, версии и т.п.</a:t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Рекомендуемые правила для выбора способа перевода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4</a:t>
            </a:r>
            <a:r>
              <a:rPr lang="ru-RU" sz="3000" dirty="0"/>
              <a:t>. </a:t>
            </a:r>
            <a:r>
              <a:rPr lang="ru-RU" sz="3000" b="1" dirty="0"/>
              <a:t>Полный перевод </a:t>
            </a:r>
            <a:r>
              <a:rPr lang="ru-RU" sz="3000" dirty="0"/>
              <a:t>применяется для передачи исходных текстов, </a:t>
            </a:r>
            <a:r>
              <a:rPr lang="ru-RU" sz="3000" dirty="0" smtClean="0"/>
              <a:t>содержание которых </a:t>
            </a:r>
            <a:r>
              <a:rPr lang="ru-RU" sz="3000" dirty="0"/>
              <a:t>имеет настолько высокую значимость, что должно быть </a:t>
            </a:r>
            <a:r>
              <a:rPr lang="ru-RU" sz="3000" dirty="0" smtClean="0"/>
              <a:t>представлено получателю переводного </a:t>
            </a:r>
            <a:r>
              <a:rPr lang="ru-RU" sz="3000" dirty="0"/>
              <a:t>текста в подробном виде.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79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Рекомендуемые правила для выбора способа перевода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5</a:t>
            </a:r>
            <a:r>
              <a:rPr lang="ru-RU" sz="3200" dirty="0"/>
              <a:t>. </a:t>
            </a:r>
            <a:r>
              <a:rPr lang="ru-RU" sz="3200" b="1" dirty="0"/>
              <a:t>Буквальный полный </a:t>
            </a:r>
            <a:r>
              <a:rPr lang="ru-RU" sz="3200" dirty="0"/>
              <a:t>перевод применяется в сравнительно редких случаях</a:t>
            </a:r>
            <a:r>
              <a:rPr lang="ru-RU" sz="3200" dirty="0" smtClean="0"/>
              <a:t>, например</a:t>
            </a:r>
            <a:r>
              <a:rPr lang="ru-RU" sz="3200" dirty="0"/>
              <a:t>: в учебных или научных целях, для академических изданий уникальных</a:t>
            </a:r>
            <a:br>
              <a:rPr lang="ru-RU" sz="3200" dirty="0"/>
            </a:br>
            <a:r>
              <a:rPr lang="ru-RU" sz="3200" dirty="0"/>
              <a:t>текстов, в частности эпоса, и т.п.</a:t>
            </a:r>
            <a:br>
              <a:rPr lang="ru-RU" sz="3200" dirty="0"/>
            </a:br>
            <a:r>
              <a:rPr lang="ru-RU" sz="3200" dirty="0" smtClean="0"/>
              <a:t>которые не предназначены </a:t>
            </a:r>
            <a:r>
              <a:rPr lang="ru-RU" sz="3200" dirty="0"/>
              <a:t>для массового получателя.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4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Рекомендуемые правила для выбора способа перевода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6</a:t>
            </a:r>
            <a:r>
              <a:rPr lang="ru-RU" sz="3200" dirty="0"/>
              <a:t>. </a:t>
            </a:r>
            <a:r>
              <a:rPr lang="ru-RU" sz="3200" b="1" dirty="0"/>
              <a:t>Семантический полный </a:t>
            </a:r>
            <a:r>
              <a:rPr lang="ru-RU" sz="3200" dirty="0"/>
              <a:t>перевод выполняется для передачи исходных текстов</a:t>
            </a:r>
            <a:r>
              <a:rPr lang="ru-RU" sz="3200" dirty="0" smtClean="0"/>
              <a:t>, имеющих </a:t>
            </a:r>
            <a:r>
              <a:rPr lang="ru-RU" sz="3200" dirty="0"/>
              <a:t>высокую научную или социально-культурную значимость, </a:t>
            </a:r>
            <a:r>
              <a:rPr lang="ru-RU" sz="3200" dirty="0" smtClean="0"/>
              <a:t>подробное содержание </a:t>
            </a:r>
            <a:r>
              <a:rPr lang="ru-RU" sz="3200" dirty="0"/>
              <a:t>которых предназначено для широкого круга </a:t>
            </a:r>
            <a:r>
              <a:rPr lang="ru-RU" sz="3200" i="1" dirty="0"/>
              <a:t>специалистов</a:t>
            </a:r>
            <a:r>
              <a:rPr lang="ru-RU" sz="32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79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Рекомендуемые правила для выбора способа перевода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7</a:t>
            </a:r>
            <a:r>
              <a:rPr lang="ru-RU" sz="3200" dirty="0"/>
              <a:t>. </a:t>
            </a:r>
            <a:r>
              <a:rPr lang="ru-RU" sz="3200" b="1" dirty="0"/>
              <a:t>Коммуникативно-прагматический полный </a:t>
            </a:r>
            <a:r>
              <a:rPr lang="ru-RU" sz="3200" dirty="0"/>
              <a:t>перевод используется для </a:t>
            </a:r>
            <a:r>
              <a:rPr lang="ru-RU" sz="3200" dirty="0" smtClean="0"/>
              <a:t>передачи исходных </a:t>
            </a:r>
            <a:r>
              <a:rPr lang="ru-RU" sz="3200" dirty="0"/>
              <a:t>текстов, имеющих высокую социально-культурную значимость</a:t>
            </a:r>
            <a:r>
              <a:rPr lang="ru-RU" sz="3200" dirty="0" smtClean="0"/>
              <a:t>, подробное </a:t>
            </a:r>
            <a:r>
              <a:rPr lang="ru-RU" sz="3200" dirty="0"/>
              <a:t>содержание которых предназначено для массового получателя.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79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5322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Психолингвистическая классификация</a:t>
            </a:r>
            <a:endParaRPr lang="ru-RU" dirty="0"/>
          </a:p>
        </p:txBody>
      </p:sp>
      <p:sp>
        <p:nvSpPr>
          <p:cNvPr id="6" name="Объект 4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82527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Учитывает способ восприятия оригинала и создания текста перевода.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Переводческая </a:t>
            </a:r>
            <a:r>
              <a:rPr lang="ru-RU" b="1" dirty="0">
                <a:solidFill>
                  <a:schemeClr val="tx1"/>
                </a:solidFill>
              </a:rPr>
              <a:t>деятельность </a:t>
            </a:r>
            <a:r>
              <a:rPr lang="ru-RU" b="1" dirty="0" smtClean="0">
                <a:solidFill>
                  <a:schemeClr val="tx1"/>
                </a:solidFill>
              </a:rPr>
              <a:t>подразделяется на </a:t>
            </a:r>
            <a:r>
              <a:rPr lang="ru-RU" b="1" u="sng" dirty="0">
                <a:solidFill>
                  <a:schemeClr val="tx1"/>
                </a:solidFill>
              </a:rPr>
              <a:t>письменный </a:t>
            </a:r>
            <a:r>
              <a:rPr lang="ru-RU" b="1" dirty="0">
                <a:solidFill>
                  <a:schemeClr val="tx1"/>
                </a:solidFill>
              </a:rPr>
              <a:t>перевод и </a:t>
            </a:r>
            <a:r>
              <a:rPr lang="ru-RU" b="1" u="sng" dirty="0">
                <a:solidFill>
                  <a:schemeClr val="tx1"/>
                </a:solidFill>
              </a:rPr>
              <a:t>устный</a:t>
            </a:r>
            <a:r>
              <a:rPr lang="ru-RU" b="1" dirty="0">
                <a:solidFill>
                  <a:schemeClr val="tx1"/>
                </a:solidFill>
              </a:rPr>
              <a:t> перевод.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076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Письменный перевод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208912" cy="4572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200" dirty="0" smtClean="0"/>
              <a:t>Речевые произведения (оригинал </a:t>
            </a:r>
            <a:r>
              <a:rPr lang="ru-RU" sz="3200" dirty="0"/>
              <a:t>и текст перевода</a:t>
            </a:r>
            <a:r>
              <a:rPr lang="ru-RU" sz="3200" dirty="0" smtClean="0"/>
              <a:t>) </a:t>
            </a:r>
            <a:r>
              <a:rPr lang="ru-RU" sz="3200" dirty="0"/>
              <a:t>выступают в процессе перевода </a:t>
            </a:r>
            <a:r>
              <a:rPr lang="ru-RU" sz="3200" b="1" dirty="0"/>
              <a:t>в виде фиксированных текстов</a:t>
            </a:r>
            <a:r>
              <a:rPr lang="ru-RU" sz="3200" dirty="0"/>
              <a:t>, к которым переводчик </a:t>
            </a:r>
            <a:r>
              <a:rPr lang="ru-RU" sz="3200" i="1" dirty="0"/>
              <a:t>может неоднократно обращаться</a:t>
            </a:r>
            <a:r>
              <a:rPr lang="ru-RU" sz="3200" dirty="0"/>
              <a:t>. </a:t>
            </a:r>
            <a:endParaRPr lang="ru-RU" sz="3200" dirty="0" smtClean="0"/>
          </a:p>
          <a:p>
            <a:pPr marL="0" indent="0" algn="just">
              <a:buNone/>
            </a:pPr>
            <a:endParaRPr lang="ru-RU" sz="3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Это </a:t>
            </a:r>
            <a:r>
              <a:rPr lang="ru-RU" sz="3200" b="1" u="sng" dirty="0">
                <a:solidFill>
                  <a:schemeClr val="tx2">
                    <a:lumMod val="50000"/>
                  </a:schemeClr>
                </a:solidFill>
              </a:rPr>
              <a:t>дает возможность переводчику повторно воспринимать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отрезки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ПТ,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сопоставлять их с соответствующими отрезками перевода, вносить в текст перевода любые необходимые изменения до предъявления перевода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Рецептору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4789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Устный перевод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363272" cy="49670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О</a:t>
            </a:r>
            <a:r>
              <a:rPr lang="ru-RU" dirty="0" smtClean="0"/>
              <a:t>ригинал </a:t>
            </a:r>
            <a:r>
              <a:rPr lang="ru-RU" dirty="0"/>
              <a:t>и его перевод выступают в процессе перевода в </a:t>
            </a:r>
            <a:r>
              <a:rPr lang="ru-RU" b="1" u="sng" dirty="0"/>
              <a:t>нефиксированной форме</a:t>
            </a:r>
            <a:r>
              <a:rPr lang="ru-RU" dirty="0"/>
              <a:t>, что предопределяет </a:t>
            </a:r>
            <a:r>
              <a:rPr lang="ru-RU" i="1" dirty="0"/>
              <a:t>однократность восприятия </a:t>
            </a:r>
            <a:r>
              <a:rPr lang="ru-RU" dirty="0"/>
              <a:t>переводчиком отрезков оригинала и </a:t>
            </a:r>
            <a:r>
              <a:rPr lang="ru-RU" i="1" dirty="0"/>
              <a:t>невозможность</a:t>
            </a:r>
            <a:r>
              <a:rPr lang="ru-RU" dirty="0"/>
              <a:t> последующего сопоставления или исправления перевода после его выполнения.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Создание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текста перевода может происходить либо параллельно восприятию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оригинала (синхронный перевод), либо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после того, как завершится восприятие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оригинала (последовательный перевод).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7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 различия </a:t>
            </a:r>
            <a:r>
              <a:rPr lang="ru-RU" b="1" dirty="0"/>
              <a:t>между устным и письменным </a:t>
            </a:r>
            <a:r>
              <a:rPr lang="ru-RU" b="1" dirty="0" smtClean="0"/>
              <a:t>переводом влияют: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 </a:t>
            </a:r>
            <a:r>
              <a:rPr lang="ru-RU" dirty="0"/>
              <a:t>Фактор времени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2</a:t>
            </a:r>
            <a:r>
              <a:rPr lang="ru-RU" dirty="0" smtClean="0"/>
              <a:t> </a:t>
            </a:r>
            <a:r>
              <a:rPr lang="ru-RU" dirty="0"/>
              <a:t>Неодинаковые отрезки оригинала.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 Характер </a:t>
            </a:r>
            <a:r>
              <a:rPr lang="ru-RU" dirty="0"/>
              <a:t>связи с участниками межъязыкового общения.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 Соотношение </a:t>
            </a:r>
            <a:r>
              <a:rPr lang="ru-RU" dirty="0"/>
              <a:t>языков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162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632848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различий устного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перевода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 письменного:</a:t>
            </a: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форма текстов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оригинала и перевода;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специфика восприятия оригинала и оформления перевода;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фактор времени;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характер связи с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коммуникантами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«направление» перевода.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8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Жанрово-стилистическая 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художественный (литературный) перевод </a:t>
            </a:r>
            <a:r>
              <a:rPr lang="ru-RU" dirty="0"/>
              <a:t>- перевод произведений художественной литературы; </a:t>
            </a:r>
            <a:endParaRPr lang="ru-RU" dirty="0" smtClean="0"/>
          </a:p>
          <a:p>
            <a:r>
              <a:rPr lang="ru-RU" dirty="0" smtClean="0"/>
              <a:t>его </a:t>
            </a:r>
            <a:r>
              <a:rPr lang="ru-RU" dirty="0"/>
              <a:t>основная задача которого заключается в порождении на ПЯ речевого произведения, </a:t>
            </a:r>
            <a:r>
              <a:rPr lang="ru-RU" b="1" dirty="0"/>
              <a:t>способного оказывать художественно-эстетическое </a:t>
            </a:r>
            <a:r>
              <a:rPr lang="ru-RU" dirty="0"/>
              <a:t>воздействие на ПР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/>
              <a:t>информативный</a:t>
            </a:r>
            <a:r>
              <a:rPr lang="ru-RU" dirty="0"/>
              <a:t> (специальный) перевод - перевод текстов, основная функция которых заключается в </a:t>
            </a:r>
            <a:r>
              <a:rPr lang="ru-RU" b="1" dirty="0"/>
              <a:t>сообщении каких-то сведений</a:t>
            </a:r>
            <a:r>
              <a:rPr lang="ru-RU" dirty="0"/>
              <a:t>, а не в художественно-эстетическом воздействии на читателя.</a:t>
            </a:r>
          </a:p>
        </p:txBody>
      </p:sp>
    </p:spTree>
    <p:extLst>
      <p:ext uri="{BB962C8B-B14F-4D97-AF65-F5344CB8AC3E}">
        <p14:creationId xmlns:p14="http://schemas.microsoft.com/office/powerpoint/2010/main" val="356960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3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Форма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текстов оригинала и 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перевода.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письменном переводе – это письменная форма, в устном –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устная.</a:t>
            </a:r>
          </a:p>
          <a:p>
            <a:pPr indent="457200" algn="just">
              <a:spcAft>
                <a:spcPts val="0"/>
              </a:spcAft>
            </a:pPr>
            <a:r>
              <a:rPr lang="ru-RU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8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ринципиальное </a:t>
            </a:r>
            <a:r>
              <a:rPr lang="ru-RU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отличие </a:t>
            </a: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устного</a:t>
            </a:r>
            <a:r>
              <a:rPr lang="ru-RU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перевода от </a:t>
            </a: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письменного</a:t>
            </a:r>
            <a:r>
              <a:rPr lang="ru-RU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2800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переводчик адресует текст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той или иной степени известному получателю.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родолжение устного текста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всегда можно предсказать.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исключается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сопоставления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 и ПТ до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предъявления получателям перевода.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04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Специфика восприятия оригинала и оформления перевода.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Устный переводчик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воспринимает текст оригинала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однократно, на слух, небольшими отрезками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величина которых может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варьироваться. 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Устный переводчик может опираться на предшествующие отрезки оригинала, однако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имеет возможности ознакомиться с последующими и с текстом оригинала целиком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Письменный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переводчик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имеет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своем распоряжении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весь текст целиком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переводит одно высказывание за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сопоставлять перевод с текстом оригинала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получать дополнительную информацию в других частях текста.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90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1369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Фактор времени.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Письменный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переводчик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ограничен жесткими временными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рамками,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он имеет условия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успешного решения сложных переводческих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 и достижения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наивысшего уровня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эквивалентности.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устном переводе действия переводчика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ограничены временными рамками,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темп речи задается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оратором; возрастает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роль полуавтоматических навыков, знания устойчивых соответствий и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штампов; уровень эквивалентности УП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низкий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Временные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ограничения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причина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повышенных физических и психологических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нагрузок в УП.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33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3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Характер связи с </a:t>
            </a:r>
            <a:r>
              <a:rPr lang="ru-R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коммуникантами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УП: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4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Устный 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переводчик </a:t>
            </a:r>
            <a:endParaRPr lang="ru-RU" sz="2400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находится в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непосредственном контакте с участниками межъязыкового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общения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 включен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ситуацию общения и является ее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участником. В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этом случае возможна обратная связь, т.е. реакция получателей перевода.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переводчик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анализировать невербальную информацию (жесты, интонацию, мимику, тон голоса оратора), обращаться к действительности и использовать всю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экстралингвистическую информацию: </a:t>
            </a: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обстановку,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время и место, к которому относится высказывание, а также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любые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факты реальной действительности, знание которых помогает правильно интерпретировать значения языковых единиц в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высказывании.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7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620688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Говорящие могут использовать </a:t>
            </a:r>
          </a:p>
          <a:p>
            <a:pPr indent="457200" algn="just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2800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эллиптические предложения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indent="457200" algn="just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2800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слова </a:t>
            </a:r>
            <a:r>
              <a:rPr lang="ru-RU" sz="28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и выражения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ассоциирующиеся для них с определенными (хорошо известными им) фактами, понятиями.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just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Говорящие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могут </a:t>
            </a:r>
            <a:r>
              <a:rPr lang="ru-RU" sz="2800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неточно </a:t>
            </a:r>
            <a:r>
              <a:rPr lang="ru-RU" sz="28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выражать свои мысли. </a:t>
            </a:r>
            <a:endParaRPr lang="ru-RU" sz="2800" u="sng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just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Все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это </a:t>
            </a:r>
            <a:r>
              <a:rPr lang="ru-RU" sz="2800" dirty="0"/>
              <a:t>может </a:t>
            </a:r>
            <a:r>
              <a:rPr lang="ru-RU" sz="2800" dirty="0" smtClean="0"/>
              <a:t>быть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вполне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понятно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для собеседников, знающих ситуацию и обладающих необходимыми </a:t>
            </a:r>
            <a:r>
              <a:rPr lang="ru-RU" sz="28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фоновыми знаниями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но при этом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создавать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сложности для переводчика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457200" algn="just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61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устного переводчика может также осложняться 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шумом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различными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помехами,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спецификой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акцента,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дикции, манеры речи оратора и т.п. </a:t>
            </a: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выступление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 аудиторией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слушателей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требует определенной психологической подготовки.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sz="2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34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письменном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переводе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переводчика </a:t>
            </a:r>
            <a:r>
              <a:rPr lang="ru-RU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 прямой или обратной связи с </a:t>
            </a:r>
            <a:r>
              <a:rPr lang="ru-RU" sz="2800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коммуникантами</a:t>
            </a:r>
            <a:r>
              <a:rPr lang="ru-RU" sz="28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800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переводчик адресует текст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неизвестному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получателю. </a:t>
            </a:r>
          </a:p>
          <a:p>
            <a:pPr indent="457200" algn="just">
              <a:spcAft>
                <a:spcPts val="0"/>
              </a:spcAft>
            </a:pPr>
            <a:endParaRPr lang="ru-RU" sz="2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5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«Направление» перевода.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письменном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переводе передача информации происходит в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одном направлении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т.е. соотношение языков постоянное, например, с английского на русский.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условиях </a:t>
            </a:r>
            <a:r>
              <a:rPr lang="ru-RU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устного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перевода соотношения языков и «направление» перевода могут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меняться. Например,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ситуации «двустороннего перевода» беседы исходный язык постоянно меняется,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 как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коммуниканты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обмениваясь репликами, поочередно выступают в роли источника и рецептора.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0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Устный перевод 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осуществляется на основе двух различных видов речевой деятельности (слушания и говорения), которые осуществляются на разных языках.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стный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перевод представляет собой «сложный психолингвистический процесс, в котором сливаются знание языков – родного и иностранного,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требуется соответствующий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психологический настрой, а также общая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эрудиция.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06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60648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Различия между работой письменных и устных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переводчиков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577309"/>
              </p:ext>
            </p:extLst>
          </p:nvPr>
        </p:nvGraphicFramePr>
        <p:xfrm>
          <a:off x="323528" y="1214754"/>
          <a:ext cx="8640960" cy="4395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846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письменного переводчика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устного переводчика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1402620"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Текст для письменного перевода </a:t>
                      </a:r>
                      <a:r>
                        <a:rPr lang="ru-RU" sz="2800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 в прошлом,</a:t>
                      </a:r>
                      <a:r>
                        <a:rPr lang="ru-RU" sz="2800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т.е. до начала перевода. 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2800" i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Выступление</a:t>
                      </a:r>
                      <a:r>
                        <a:rPr lang="ru-RU" sz="28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создается на месте</a:t>
                      </a:r>
                      <a:r>
                        <a:rPr lang="ru-RU" sz="2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 настоящем времени. </a:t>
                      </a:r>
                    </a:p>
                  </a:txBody>
                  <a:tcPr marL="25400" marR="25400" marT="0" marB="0"/>
                </a:tc>
              </a:tr>
              <a:tr h="1677214"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Текст </a:t>
                      </a:r>
                      <a:r>
                        <a:rPr lang="ru-RU" sz="2800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закончен</a:t>
                      </a:r>
                      <a:r>
                        <a:rPr lang="ru-RU" sz="2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изменениям не подлежит. 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28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Высказывание </a:t>
                      </a:r>
                      <a:r>
                        <a:rPr lang="ru-RU" sz="2800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незаконченное, </a:t>
                      </a:r>
                      <a:r>
                        <a:rPr lang="ru-RU" sz="2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процессе создания, конец его непредсказуем. </a:t>
                      </a: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19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Жанрово-стилистическая 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Художественный перевод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The mountain tops were hidden in a grey waste of sky... </a:t>
            </a:r>
            <a:r>
              <a:rPr lang="ru-RU" dirty="0"/>
              <a:t>(A. </a:t>
            </a:r>
            <a:r>
              <a:rPr lang="ru-RU" dirty="0" err="1"/>
              <a:t>Cronin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Вершины гор тонули в сером небе. (Пер. М. </a:t>
            </a:r>
            <a:r>
              <a:rPr lang="ru-RU" dirty="0" err="1"/>
              <a:t>Абкиной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357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271932"/>
              </p:ext>
            </p:extLst>
          </p:nvPr>
        </p:nvGraphicFramePr>
        <p:xfrm>
          <a:off x="395536" y="404664"/>
          <a:ext cx="8280920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2448271"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Текст можно </a:t>
                      </a:r>
                      <a:r>
                        <a:rPr lang="ru-RU" sz="28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почитать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отложить на время и вернуться к нему позднее.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Устное сообщение быстро «</a:t>
                      </a: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исчезает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», и переводчик может опираться только на память.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3600401"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2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Текст состоит исключительно из </a:t>
                      </a:r>
                      <a:r>
                        <a:rPr lang="ru-RU" sz="2800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словесного материала </a:t>
                      </a:r>
                      <a:r>
                        <a:rPr lang="ru-RU" sz="2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(т.е. он не сопровождается ни жестами, ни мимикой). Переводчик не знает, в </a:t>
                      </a:r>
                      <a:r>
                        <a:rPr lang="ru-RU" sz="2800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каких условиях</a:t>
                      </a:r>
                      <a:r>
                        <a:rPr lang="ru-RU" sz="2800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 был написан. </a:t>
                      </a:r>
                      <a:endParaRPr lang="ru-RU" sz="2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Высказывание </a:t>
                      </a:r>
                      <a:r>
                        <a:rPr lang="ru-RU" sz="2800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сопровождается жестами</a:t>
                      </a:r>
                      <a:r>
                        <a:rPr lang="ru-RU" sz="2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и переводчик непосредственно </a:t>
                      </a:r>
                      <a:r>
                        <a:rPr lang="ru-RU" sz="2800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видит, в каких условиях </a:t>
                      </a:r>
                      <a:r>
                        <a:rPr lang="ru-RU" sz="2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создается сообщение и выступает докладчик. </a:t>
                      </a:r>
                      <a:endParaRPr lang="ru-RU" sz="2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4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340739"/>
              </p:ext>
            </p:extLst>
          </p:nvPr>
        </p:nvGraphicFramePr>
        <p:xfrm>
          <a:off x="539552" y="476672"/>
          <a:ext cx="8208912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1301412"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Большинство текстов – работа одного автора. У переводчика достаточно времени, чтобы привыкнуть к его стилю.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Устный переводчик должен переводить нескольких или многих ораторов, которые могут говорить, используя совершенно разные стили.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1301412"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Так как текст написан в прошлом, он не оказывает непосредственное сильное эмоциональное воздействие на переводчика. </a:t>
                      </a:r>
                      <a:endParaRPr lang="ru-RU" sz="2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Устный переводчик не просто знает об условиях или возможной напряженной атмосфере заседания; он сам подвержен этой атмосфере. </a:t>
                      </a:r>
                      <a:endParaRPr lang="ru-RU" sz="2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22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272378"/>
              </p:ext>
            </p:extLst>
          </p:nvPr>
        </p:nvGraphicFramePr>
        <p:xfrm>
          <a:off x="539552" y="476672"/>
          <a:ext cx="8136904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1091100"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Перед публикацией переводчик может </a:t>
                      </a:r>
                      <a:r>
                        <a:rPr lang="ru-RU" sz="28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перерабатывать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полностью заново </a:t>
                      </a:r>
                      <a:r>
                        <a:rPr lang="ru-RU" sz="28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редактировать текст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Устный переводчик должен </a:t>
                      </a: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правильно переводить с первого раза.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Другой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возможности ему не дано.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2840280"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Так же как и автор, </a:t>
                      </a:r>
                      <a:r>
                        <a:rPr lang="ru-RU" sz="2800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переводчик не знает, кто его читатель</a:t>
                      </a:r>
                      <a:r>
                        <a:rPr lang="ru-RU" sz="2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И между автором и читателем </a:t>
                      </a:r>
                      <a:r>
                        <a:rPr lang="ru-RU" sz="2800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непосредственного контакта. </a:t>
                      </a:r>
                      <a:endParaRPr lang="ru-RU" sz="2800" u="sng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Устный переводчик </a:t>
                      </a:r>
                      <a:r>
                        <a:rPr lang="ru-RU" sz="28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знает свою аудиторию </a:t>
                      </a:r>
                      <a:r>
                        <a:rPr lang="ru-RU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и, скорее всего, видит ее. 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1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Устный перевод подразделяется на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/>
              <a:t>односторонний </a:t>
            </a:r>
            <a:r>
              <a:rPr lang="ru-RU" sz="3600" b="1" i="1" dirty="0"/>
              <a:t>перевод</a:t>
            </a:r>
            <a:r>
              <a:rPr lang="ru-RU" sz="3600" b="1" dirty="0"/>
              <a:t> </a:t>
            </a:r>
            <a:r>
              <a:rPr lang="ru-RU" sz="3600" dirty="0" smtClean="0"/>
              <a:t>- устный перевод, осуществляемый только в одном направлении, т.е. с данного языка на какой-либо другой язык;</a:t>
            </a:r>
            <a:endParaRPr lang="ru-RU" sz="3600" dirty="0"/>
          </a:p>
          <a:p>
            <a:pPr marL="0" indent="0">
              <a:buNone/>
            </a:pPr>
            <a:r>
              <a:rPr lang="ru-RU" sz="3600" b="1" i="1" dirty="0" smtClean="0"/>
              <a:t>двусторонний перевод</a:t>
            </a:r>
            <a:r>
              <a:rPr lang="ru-RU" sz="3600" b="1" dirty="0" smtClean="0"/>
              <a:t>  </a:t>
            </a:r>
            <a:r>
              <a:rPr lang="ru-RU" sz="3600" dirty="0" smtClean="0"/>
              <a:t>-последовательный устный перевод беседы, осуществляемый с одного языка на другой и обратно;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1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</a:t>
            </a:r>
            <a:r>
              <a:rPr lang="ru-RU" sz="3100" dirty="0" smtClean="0"/>
              <a:t>устного перевода </a:t>
            </a:r>
            <a:r>
              <a:rPr lang="ru-RU" dirty="0" err="1" smtClean="0"/>
              <a:t>Ханса</a:t>
            </a:r>
            <a:r>
              <a:rPr lang="ru-RU" dirty="0" smtClean="0"/>
              <a:t> </a:t>
            </a:r>
            <a:r>
              <a:rPr lang="ru-RU" dirty="0" err="1" smtClean="0"/>
              <a:t>Крингса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Синхронный </a:t>
            </a:r>
            <a:r>
              <a:rPr lang="ru-RU" b="1" dirty="0" smtClean="0"/>
              <a:t>перевод</a:t>
            </a:r>
          </a:p>
          <a:p>
            <a:r>
              <a:rPr lang="ru-RU" b="1" dirty="0"/>
              <a:t>Последовательный перевод</a:t>
            </a:r>
            <a:endParaRPr lang="ru-RU" dirty="0"/>
          </a:p>
          <a:p>
            <a:pPr algn="just"/>
            <a:r>
              <a:rPr lang="ru-RU" b="1" dirty="0"/>
              <a:t>Перевод с </a:t>
            </a:r>
            <a:r>
              <a:rPr lang="ru-RU" b="1" dirty="0" smtClean="0"/>
              <a:t>листа - </a:t>
            </a:r>
            <a:r>
              <a:rPr lang="ru-RU" dirty="0" smtClean="0"/>
              <a:t>особый вид </a:t>
            </a:r>
            <a:r>
              <a:rPr lang="ru-RU" dirty="0"/>
              <a:t>использования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письменного текста в устном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переводчик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переводит для Рецепторов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оригинал безотносительно к каким-либо устным выступлениям, т.е.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 процессе перевода речи оратора.</a:t>
            </a:r>
          </a:p>
        </p:txBody>
      </p:sp>
    </p:spTree>
    <p:extLst>
      <p:ext uri="{BB962C8B-B14F-4D97-AF65-F5344CB8AC3E}">
        <p14:creationId xmlns:p14="http://schemas.microsoft.com/office/powerpoint/2010/main" val="74732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Подвиды художественного перевода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Перевод </a:t>
            </a:r>
            <a:r>
              <a:rPr lang="ru-RU" dirty="0"/>
              <a:t>поэзии, </a:t>
            </a:r>
            <a:endParaRPr lang="ru-RU" dirty="0" smtClean="0"/>
          </a:p>
          <a:p>
            <a:r>
              <a:rPr lang="ru-RU" dirty="0" smtClean="0"/>
              <a:t>перевод </a:t>
            </a:r>
            <a:r>
              <a:rPr lang="ru-RU" dirty="0"/>
              <a:t>пьес, </a:t>
            </a:r>
            <a:endParaRPr lang="ru-RU" dirty="0" smtClean="0"/>
          </a:p>
          <a:p>
            <a:r>
              <a:rPr lang="ru-RU" dirty="0" smtClean="0"/>
              <a:t>перевод </a:t>
            </a:r>
            <a:r>
              <a:rPr lang="ru-RU" dirty="0"/>
              <a:t>сатирических произведений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перевод художественной </a:t>
            </a:r>
            <a:r>
              <a:rPr lang="ru-RU" dirty="0" smtClean="0"/>
              <a:t>прозы</a:t>
            </a:r>
          </a:p>
          <a:p>
            <a:r>
              <a:rPr lang="ru-RU" dirty="0" smtClean="0"/>
              <a:t>перевод </a:t>
            </a:r>
            <a:r>
              <a:rPr lang="ru-RU" dirty="0"/>
              <a:t>текстов песен и </a:t>
            </a:r>
            <a:r>
              <a:rPr lang="ru-RU" dirty="0" smtClean="0"/>
              <a:t>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29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Подвиды информативного перевода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Материалы </a:t>
            </a:r>
            <a:r>
              <a:rPr lang="ru-RU" dirty="0"/>
              <a:t>научного, делового, общественно-политического, бытового и пр. </a:t>
            </a:r>
            <a:r>
              <a:rPr lang="ru-RU" dirty="0" smtClean="0"/>
              <a:t>характера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детективные рассказы, </a:t>
            </a:r>
          </a:p>
          <a:p>
            <a:r>
              <a:rPr lang="ru-RU" dirty="0" smtClean="0"/>
              <a:t>описание </a:t>
            </a:r>
            <a:r>
              <a:rPr lang="ru-RU" dirty="0"/>
              <a:t>путешествий, </a:t>
            </a:r>
            <a:endParaRPr lang="ru-RU" dirty="0" smtClean="0"/>
          </a:p>
          <a:p>
            <a:r>
              <a:rPr lang="ru-RU" dirty="0" smtClean="0"/>
              <a:t>очерки </a:t>
            </a:r>
            <a:r>
              <a:rPr lang="ru-RU" dirty="0"/>
              <a:t>и </a:t>
            </a:r>
            <a:r>
              <a:rPr lang="ru-RU" dirty="0" smtClean="0"/>
              <a:t>подобны произведения, </a:t>
            </a:r>
            <a:r>
              <a:rPr lang="ru-RU" dirty="0"/>
              <a:t>где преобладает информационное повествование.</a:t>
            </a:r>
          </a:p>
        </p:txBody>
      </p:sp>
    </p:spTree>
    <p:extLst>
      <p:ext uri="{BB962C8B-B14F-4D97-AF65-F5344CB8AC3E}">
        <p14:creationId xmlns:p14="http://schemas.microsoft.com/office/powerpoint/2010/main" val="312048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85821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Способы перевода в зависимости от </a:t>
            </a:r>
            <a:r>
              <a:rPr lang="ru-RU" sz="3600" b="1" dirty="0"/>
              <a:t>меры </a:t>
            </a:r>
            <a:r>
              <a:rPr lang="ru-RU" sz="3600" b="1" dirty="0" smtClean="0"/>
              <a:t>информационной упорядоченности текста перевода</a:t>
            </a:r>
            <a:endParaRPr lang="en-US" sz="3600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611560" y="2204864"/>
            <a:ext cx="8075240" cy="38149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dirty="0" smtClean="0"/>
              <a:t>Способы перевода определяются тем, как (</a:t>
            </a:r>
            <a:r>
              <a:rPr lang="ru-RU" sz="3200" i="1" u="sng" dirty="0" smtClean="0"/>
              <a:t>полностью</a:t>
            </a:r>
            <a:r>
              <a:rPr lang="ru-RU" sz="3200" u="sng" dirty="0" smtClean="0"/>
              <a:t> </a:t>
            </a:r>
            <a:r>
              <a:rPr lang="ru-RU" sz="3200" u="sng" dirty="0"/>
              <a:t>или </a:t>
            </a:r>
            <a:r>
              <a:rPr lang="ru-RU" sz="3200" i="1" u="sng" dirty="0" smtClean="0"/>
              <a:t>частично</a:t>
            </a:r>
            <a:r>
              <a:rPr lang="ru-RU" sz="3200" i="1" dirty="0" smtClean="0"/>
              <a:t>) </a:t>
            </a:r>
            <a:r>
              <a:rPr lang="ru-RU" sz="3200" dirty="0" smtClean="0"/>
              <a:t>должен быть представлен </a:t>
            </a:r>
            <a:r>
              <a:rPr lang="ru-RU" sz="3200" dirty="0"/>
              <a:t>текст в </a:t>
            </a:r>
            <a:r>
              <a:rPr lang="ru-RU" sz="3200" dirty="0" smtClean="0"/>
              <a:t>переводе.</a:t>
            </a:r>
          </a:p>
          <a:p>
            <a:pPr marL="0" indent="0">
              <a:buNone/>
            </a:pPr>
            <a:r>
              <a:rPr lang="ru-RU" dirty="0" smtClean="0"/>
              <a:t>Соответственно,  выделяют</a:t>
            </a:r>
            <a:endParaRPr lang="en-US" dirty="0"/>
          </a:p>
          <a:p>
            <a:r>
              <a:rPr lang="ru-RU" sz="3600" dirty="0"/>
              <a:t>п</a:t>
            </a:r>
            <a:r>
              <a:rPr lang="ru-RU" sz="3600" dirty="0" smtClean="0"/>
              <a:t>олный перевод</a:t>
            </a:r>
            <a:endParaRPr lang="en-US" sz="3600" dirty="0"/>
          </a:p>
          <a:p>
            <a:r>
              <a:rPr lang="ru-RU" sz="3600" dirty="0"/>
              <a:t>с</a:t>
            </a:r>
            <a:r>
              <a:rPr lang="ru-RU" sz="3600" dirty="0" smtClean="0"/>
              <a:t>окращенный перевод.</a:t>
            </a:r>
          </a:p>
          <a:p>
            <a:pPr marL="0" indent="0">
              <a:buNone/>
            </a:pPr>
            <a:r>
              <a:rPr lang="ru-RU" sz="3200" dirty="0" smtClean="0"/>
              <a:t> Выбранный способ зависимости </a:t>
            </a:r>
            <a:r>
              <a:rPr lang="ru-RU" sz="3200" dirty="0"/>
              <a:t>от коммуникативного </a:t>
            </a:r>
            <a:r>
              <a:rPr lang="ru-RU" sz="3200" dirty="0" smtClean="0"/>
              <a:t>задания к переводу.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Виды сокращенного перевода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933528"/>
          </a:xfrm>
        </p:spPr>
        <p:txBody>
          <a:bodyPr>
            <a:normAutofit fontScale="25000" lnSpcReduction="20000"/>
          </a:bodyPr>
          <a:lstStyle/>
          <a:p>
            <a:r>
              <a:rPr lang="ru-RU" sz="10500" dirty="0" smtClean="0"/>
              <a:t>- ВЫБОРОЧНЫЙ</a:t>
            </a:r>
          </a:p>
          <a:p>
            <a:r>
              <a:rPr lang="ru-RU" sz="10500" dirty="0" smtClean="0"/>
              <a:t>- ФУНКЦИОНАЛЬНЫЙ</a:t>
            </a:r>
          </a:p>
          <a:p>
            <a:pPr marL="0" indent="0">
              <a:buNone/>
            </a:pPr>
            <a:r>
              <a:rPr lang="ru-RU" sz="10500" dirty="0" smtClean="0"/>
              <a:t>Сокращенный</a:t>
            </a:r>
            <a:r>
              <a:rPr lang="ru-RU" sz="10500" b="1" dirty="0" smtClean="0"/>
              <a:t> Выборочный</a:t>
            </a:r>
            <a:r>
              <a:rPr lang="ru-RU" sz="10500" dirty="0" smtClean="0"/>
              <a:t> </a:t>
            </a:r>
            <a:r>
              <a:rPr lang="ru-RU" sz="10500" dirty="0"/>
              <a:t>перевод состоит в выборе ключевых, </a:t>
            </a:r>
            <a:r>
              <a:rPr lang="ru-RU" sz="10500" i="1" dirty="0"/>
              <a:t>с точки </a:t>
            </a:r>
            <a:r>
              <a:rPr lang="ru-RU" sz="10500" i="1" dirty="0" smtClean="0"/>
              <a:t>зрения переводчика</a:t>
            </a:r>
            <a:r>
              <a:rPr lang="ru-RU" sz="10500" dirty="0"/>
              <a:t>, единиц исходного текста и их полном переводе. </a:t>
            </a:r>
            <a:r>
              <a:rPr lang="ru-RU" sz="10500" dirty="0" smtClean="0"/>
              <a:t>Остальные компоненты </a:t>
            </a:r>
            <a:r>
              <a:rPr lang="ru-RU" sz="10500" dirty="0"/>
              <a:t>исходного текста отбрасываются как второстепенные </a:t>
            </a:r>
            <a:r>
              <a:rPr lang="ru-RU" sz="10500" dirty="0" smtClean="0"/>
              <a:t>и </a:t>
            </a:r>
            <a:r>
              <a:rPr lang="ru-RU" sz="10500" i="1" dirty="0"/>
              <a:t>не подлежат переводу вообще</a:t>
            </a:r>
            <a:r>
              <a:rPr lang="ru-RU" sz="10500" dirty="0" smtClean="0"/>
              <a:t>.</a:t>
            </a:r>
          </a:p>
          <a:p>
            <a:pPr marL="0" indent="0">
              <a:buNone/>
            </a:pPr>
            <a:r>
              <a:rPr lang="ru-RU" sz="10500" dirty="0"/>
              <a:t/>
            </a:r>
            <a:br>
              <a:rPr lang="ru-RU" sz="10500" dirty="0"/>
            </a:br>
            <a:r>
              <a:rPr lang="ru-RU" sz="9600" dirty="0"/>
              <a:t>Применяется: для пересказа в </a:t>
            </a:r>
            <a:r>
              <a:rPr lang="ru-RU" sz="9600" dirty="0" err="1"/>
              <a:t>тезисно</a:t>
            </a:r>
            <a:r>
              <a:rPr lang="ru-RU" sz="9600" dirty="0"/>
              <a:t>-реферативном виде </a:t>
            </a:r>
            <a:r>
              <a:rPr lang="ru-RU" sz="9600" dirty="0" smtClean="0"/>
              <a:t>деловых писем</a:t>
            </a:r>
            <a:r>
              <a:rPr lang="ru-RU" sz="9600" dirty="0"/>
              <a:t>, газетных материалов, научных статей и сообщений, докладов и т.п</a:t>
            </a:r>
            <a:r>
              <a:rPr lang="ru-RU" sz="9600" dirty="0" smtClean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764704"/>
            <a:ext cx="7772400" cy="52550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Сокращенный</a:t>
            </a:r>
            <a:r>
              <a:rPr lang="ru-RU" b="1" dirty="0" smtClean="0"/>
              <a:t> функциональный</a:t>
            </a:r>
            <a:r>
              <a:rPr lang="ru-RU" dirty="0" smtClean="0"/>
              <a:t> </a:t>
            </a:r>
            <a:r>
              <a:rPr lang="ru-RU" dirty="0"/>
              <a:t>перевод – </a:t>
            </a:r>
            <a:r>
              <a:rPr lang="ru-RU" dirty="0" smtClean="0"/>
              <a:t>это создание ПТ  из </a:t>
            </a:r>
            <a:r>
              <a:rPr lang="ru-RU" i="1" dirty="0" smtClean="0"/>
              <a:t>функционально </a:t>
            </a:r>
            <a:r>
              <a:rPr lang="ru-RU" i="1" dirty="0"/>
              <a:t>преобразованных </a:t>
            </a:r>
            <a:r>
              <a:rPr lang="ru-RU" dirty="0"/>
              <a:t>единиц исходного текста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Этот перевод осуществляется </a:t>
            </a:r>
            <a:r>
              <a:rPr lang="ru-RU" dirty="0"/>
              <a:t>путем лексико-семантических, грамматических и</a:t>
            </a:r>
            <a:br>
              <a:rPr lang="ru-RU" dirty="0"/>
            </a:br>
            <a:r>
              <a:rPr lang="ru-RU" dirty="0"/>
              <a:t>стилистических </a:t>
            </a:r>
            <a:r>
              <a:rPr lang="ru-RU" dirty="0" smtClean="0"/>
              <a:t>трансформаций ИТ </a:t>
            </a:r>
            <a:r>
              <a:rPr lang="ru-RU" dirty="0"/>
              <a:t>с целью его </a:t>
            </a:r>
            <a:r>
              <a:rPr lang="ru-RU" i="1" dirty="0" smtClean="0"/>
              <a:t>сокращения или </a:t>
            </a:r>
            <a:r>
              <a:rPr lang="ru-RU" i="1" dirty="0"/>
              <a:t>упрощения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Типичный пример: т. наз. литературный пересказ («Алиса в Стране Чудес» </a:t>
            </a:r>
            <a:r>
              <a:rPr lang="ru-RU" dirty="0" smtClean="0"/>
              <a:t>в переводе-пересказе </a:t>
            </a:r>
            <a:r>
              <a:rPr lang="ru-RU" dirty="0"/>
              <a:t>Б. </a:t>
            </a:r>
            <a:r>
              <a:rPr lang="ru-RU" dirty="0" err="1"/>
              <a:t>Заходера</a:t>
            </a:r>
            <a:r>
              <a:rPr lang="ru-RU" dirty="0"/>
              <a:t>).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7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B2D00A-7F9B-47F4-B9EE-CA705E9E1E1A}"/>
</file>

<file path=customXml/itemProps2.xml><?xml version="1.0" encoding="utf-8"?>
<ds:datastoreItem xmlns:ds="http://schemas.openxmlformats.org/officeDocument/2006/customXml" ds:itemID="{2318EF77-A0C4-4FEC-A220-E8D7AF528E9C}"/>
</file>

<file path=customXml/itemProps3.xml><?xml version="1.0" encoding="utf-8"?>
<ds:datastoreItem xmlns:ds="http://schemas.openxmlformats.org/officeDocument/2006/customXml" ds:itemID="{29737ABB-0EBE-4593-9D52-3D9EB5E93266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963</TotalTime>
  <Words>2013</Words>
  <Application>Microsoft Office PowerPoint</Application>
  <PresentationFormat>Экран (4:3)</PresentationFormat>
  <Paragraphs>186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3" baseType="lpstr">
      <vt:lpstr>Arial</vt:lpstr>
      <vt:lpstr>Calibri</vt:lpstr>
      <vt:lpstr>Cambria</vt:lpstr>
      <vt:lpstr>Franklin Gothic Book</vt:lpstr>
      <vt:lpstr>Perpetua</vt:lpstr>
      <vt:lpstr>Symbol</vt:lpstr>
      <vt:lpstr>Times New Roman</vt:lpstr>
      <vt:lpstr>Wingdings 2</vt:lpstr>
      <vt:lpstr>Справедливость</vt:lpstr>
      <vt:lpstr>      Виды и формы перевода. Классификация видов переводческой деятельности. </vt:lpstr>
      <vt:lpstr>Существуют две основных классификации видов перевода</vt:lpstr>
      <vt:lpstr>Жанрово-стилистическая классификация</vt:lpstr>
      <vt:lpstr>    Жанрово-стилистическая классификация</vt:lpstr>
      <vt:lpstr>  Подвиды художественного перевода</vt:lpstr>
      <vt:lpstr>Подвиды информативного перевода </vt:lpstr>
      <vt:lpstr>Способы перевода в зависимости от меры информационной упорядоченности текста перевода</vt:lpstr>
      <vt:lpstr>Виды сокращенного перевода</vt:lpstr>
      <vt:lpstr>Презентация PowerPoint</vt:lpstr>
      <vt:lpstr>Презентация PowerPoint</vt:lpstr>
      <vt:lpstr>Полный перевод направлен</vt:lpstr>
      <vt:lpstr>Полный буквальный перевод </vt:lpstr>
      <vt:lpstr>Полный семантический перевод</vt:lpstr>
      <vt:lpstr>Презентация PowerPoint</vt:lpstr>
      <vt:lpstr>Полный Коммуникативный (литературный, художественный) перевод </vt:lpstr>
      <vt:lpstr>Презентация PowerPoint</vt:lpstr>
      <vt:lpstr>Другой подход к классификации  способов перевода по признаку полноты и способу передачи смыслового содержания оригинала:</vt:lpstr>
      <vt:lpstr>Рекомендуемые правила для выбора способа перевода</vt:lpstr>
      <vt:lpstr>Рекомендуемые правила для выбора способа перевода</vt:lpstr>
      <vt:lpstr>Рекомендуемые правила для выбора способа перевода</vt:lpstr>
      <vt:lpstr>Рекомендуемые правила для выбора способа перевода </vt:lpstr>
      <vt:lpstr>Рекомендуемые правила для выбора способа перевода </vt:lpstr>
      <vt:lpstr>Рекомендуемые правила для выбора способа перевода </vt:lpstr>
      <vt:lpstr>Рекомендуемые правила для выбора способа перевода </vt:lpstr>
      <vt:lpstr>     Психолингвистическая классификация</vt:lpstr>
      <vt:lpstr>Письменный перевод </vt:lpstr>
      <vt:lpstr>Устный перевод </vt:lpstr>
      <vt:lpstr>На различия между устным и письменным переводом влияют: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Устный перевод подразделяется на </vt:lpstr>
      <vt:lpstr>Классификация устного перевода Ханса Крингса: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переводческой стратегии</dc:title>
  <dc:creator>1</dc:creator>
  <cp:lastModifiedBy>1</cp:lastModifiedBy>
  <cp:revision>138</cp:revision>
  <dcterms:created xsi:type="dcterms:W3CDTF">2016-02-03T14:55:34Z</dcterms:created>
  <dcterms:modified xsi:type="dcterms:W3CDTF">2022-12-16T18:10:07Z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