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86" r:id="rId4"/>
    <p:sldId id="274" r:id="rId5"/>
    <p:sldId id="276" r:id="rId6"/>
    <p:sldId id="387" r:id="rId7"/>
    <p:sldId id="371" r:id="rId8"/>
    <p:sldId id="372" r:id="rId9"/>
    <p:sldId id="374" r:id="rId10"/>
    <p:sldId id="375" r:id="rId11"/>
    <p:sldId id="388" r:id="rId12"/>
    <p:sldId id="389" r:id="rId13"/>
    <p:sldId id="377" r:id="rId14"/>
    <p:sldId id="376" r:id="rId15"/>
    <p:sldId id="392" r:id="rId16"/>
    <p:sldId id="390" r:id="rId17"/>
    <p:sldId id="391" r:id="rId18"/>
    <p:sldId id="378" r:id="rId19"/>
    <p:sldId id="380" r:id="rId20"/>
    <p:sldId id="379" r:id="rId21"/>
    <p:sldId id="393" r:id="rId22"/>
    <p:sldId id="394" r:id="rId23"/>
    <p:sldId id="395" r:id="rId24"/>
    <p:sldId id="396" r:id="rId25"/>
    <p:sldId id="280" r:id="rId26"/>
    <p:sldId id="259" r:id="rId27"/>
    <p:sldId id="397" r:id="rId28"/>
    <p:sldId id="260" r:id="rId29"/>
    <p:sldId id="316" r:id="rId30"/>
    <p:sldId id="383" r:id="rId31"/>
    <p:sldId id="263" r:id="rId32"/>
    <p:sldId id="313" r:id="rId33"/>
    <p:sldId id="282" r:id="rId34"/>
    <p:sldId id="283" r:id="rId35"/>
    <p:sldId id="384" r:id="rId36"/>
    <p:sldId id="385" r:id="rId37"/>
    <p:sldId id="307" r:id="rId38"/>
    <p:sldId id="284" r:id="rId39"/>
    <p:sldId id="398" r:id="rId40"/>
    <p:sldId id="26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10000" b="1" i="1" u="sng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Phrase</a:t>
            </a:r>
            <a:endParaRPr lang="en-US" sz="10000" b="1" i="1" cap="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0000" b="1" i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 a unit of syntax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500" b="1" i="1" dirty="0" smtClean="0"/>
              <a:t>The nominative classification of word groupings:</a:t>
            </a:r>
            <a:endParaRPr lang="ru-RU" sz="4500" dirty="0" smtClean="0"/>
          </a:p>
          <a:p>
            <a:pPr>
              <a:buNone/>
            </a:pPr>
            <a:r>
              <a:rPr lang="en-US" sz="5000" b="1" dirty="0" smtClean="0"/>
              <a:t>1) notional word + notional word</a:t>
            </a:r>
            <a:r>
              <a:rPr lang="en-US" sz="5000" dirty="0" smtClean="0"/>
              <a:t>: two or more notional words that can be accompanied by functional words: </a:t>
            </a:r>
            <a:r>
              <a:rPr lang="en-US" sz="5000" i="1" dirty="0" smtClean="0"/>
              <a:t>go by bus,</a:t>
            </a:r>
            <a:r>
              <a:rPr lang="en-US" sz="5000" dirty="0" smtClean="0"/>
              <a:t> </a:t>
            </a:r>
            <a:r>
              <a:rPr lang="en-US" sz="5000" i="1" dirty="0" smtClean="0"/>
              <a:t>an old man, crossing the street, John and Mary;</a:t>
            </a:r>
            <a:endParaRPr lang="ru-RU" sz="5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6000" b="1" dirty="0" smtClean="0"/>
              <a:t>2) notional word + functional word</a:t>
            </a:r>
            <a:r>
              <a:rPr lang="en-US" sz="6000" dirty="0" smtClean="0"/>
              <a:t>: one notional word is accompanied by a functional word: </a:t>
            </a:r>
            <a:r>
              <a:rPr lang="en-US" sz="6000" i="1" dirty="0" smtClean="0"/>
              <a:t>to Peter; with difficulty; and Jimmy; too cold; so unexpectedly;</a:t>
            </a: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6000" b="1" dirty="0" smtClean="0"/>
              <a:t>3) functional word + functional word</a:t>
            </a:r>
            <a:r>
              <a:rPr lang="en-US" sz="6000" dirty="0" smtClean="0"/>
              <a:t>: combinations of functional words alone (equivalent to a separate functional word):  </a:t>
            </a:r>
            <a:r>
              <a:rPr lang="en-US" sz="6000" i="1" dirty="0" smtClean="0"/>
              <a:t>out of; up to; so that; such as.</a:t>
            </a: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en-US" sz="7000" b="1" i="1" dirty="0" smtClean="0"/>
              <a:t>The syntactical classification of </a:t>
            </a:r>
          </a:p>
          <a:p>
            <a:pPr algn="ctr">
              <a:buNone/>
            </a:pPr>
            <a:r>
              <a:rPr lang="en-US" sz="7000" b="1" i="1" dirty="0" smtClean="0"/>
              <a:t>phrases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i="1" dirty="0" smtClean="0"/>
          </a:p>
          <a:p>
            <a:pPr marL="514350" indent="-514350">
              <a:buAutoNum type="arabicParenR"/>
            </a:pPr>
            <a:r>
              <a:rPr lang="en-US" sz="5000" b="1" i="1" dirty="0" smtClean="0"/>
              <a:t>coordinative phrases (non-headed, or exocentric): </a:t>
            </a:r>
            <a:r>
              <a:rPr lang="en-US" sz="5000" dirty="0" smtClean="0"/>
              <a:t>in which the notional words are syntactically equal             </a:t>
            </a:r>
            <a:r>
              <a:rPr lang="en-US" sz="5000" i="1" dirty="0" smtClean="0"/>
              <a:t>(a bright but windy day; John and Bob; quick and careless);</a:t>
            </a:r>
            <a:endParaRPr lang="en-US" sz="5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6000" b="1" i="1" dirty="0" smtClean="0"/>
              <a:t>Coordination:</a:t>
            </a:r>
          </a:p>
          <a:p>
            <a:pPr marL="514350" indent="-514350">
              <a:buAutoNum type="alphaLcParenR"/>
            </a:pPr>
            <a:r>
              <a:rPr lang="en-US" sz="6000" b="1" i="1" dirty="0" err="1" smtClean="0"/>
              <a:t>syndetic</a:t>
            </a:r>
            <a:r>
              <a:rPr lang="en-US" sz="6000" b="1" i="1" dirty="0" smtClean="0"/>
              <a:t> coordination </a:t>
            </a:r>
            <a:r>
              <a:rPr lang="en-US" sz="6000" dirty="0" smtClean="0"/>
              <a:t>(</a:t>
            </a:r>
            <a:r>
              <a:rPr lang="en-US" sz="6000" i="1" dirty="0" smtClean="0"/>
              <a:t>milk and juice, Bob together with John, Geology as well as Economics</a:t>
            </a:r>
            <a:r>
              <a:rPr lang="en-US" sz="6000" dirty="0" smtClean="0"/>
              <a:t>);</a:t>
            </a:r>
          </a:p>
          <a:p>
            <a:pPr marL="514350" indent="-514350">
              <a:buAutoNum type="alphaLcParenR"/>
            </a:pPr>
            <a:r>
              <a:rPr lang="en-US" sz="6000" b="1" i="1" dirty="0" err="1" smtClean="0"/>
              <a:t>asyndetic</a:t>
            </a:r>
            <a:r>
              <a:rPr lang="en-US" sz="6000" b="1" i="1" dirty="0" smtClean="0"/>
              <a:t> coordination </a:t>
            </a:r>
            <a:r>
              <a:rPr lang="en-US" sz="6000" dirty="0" smtClean="0"/>
              <a:t>(the Swiss, the Dutch, the Germans).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marL="514350" indent="-514350">
              <a:buNone/>
            </a:pPr>
            <a:r>
              <a:rPr lang="en-US" sz="6000" b="1" i="1" dirty="0" smtClean="0"/>
              <a:t>2)  predicative: </a:t>
            </a:r>
            <a:r>
              <a:rPr lang="en-US" sz="6000" dirty="0" smtClean="0"/>
              <a:t>the basis of the sentence </a:t>
            </a:r>
            <a:r>
              <a:rPr lang="en-US" sz="6000" i="1" dirty="0" smtClean="0"/>
              <a:t>(he came, the man crossing, is smart);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sz="5000" b="1" i="1" dirty="0" smtClean="0"/>
              <a:t>3) subordinate (headed, endocentric)</a:t>
            </a:r>
            <a:endParaRPr lang="en-US" sz="5000" dirty="0" smtClean="0"/>
          </a:p>
          <a:p>
            <a:pPr>
              <a:buNone/>
            </a:pPr>
            <a:r>
              <a:rPr lang="en-US" sz="5000" i="1" dirty="0" smtClean="0"/>
              <a:t>(poor Mary, an old man, crossing the street, John’s things, a low voice, a sleepy child, Ann’s friend, a smiling boy, a written letter).</a:t>
            </a:r>
            <a:endParaRPr lang="ru-RU" sz="5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500" b="1" i="1" dirty="0" smtClean="0"/>
              <a:t>Subordinate</a:t>
            </a:r>
            <a:r>
              <a:rPr lang="en-US" sz="5500" dirty="0" smtClean="0"/>
              <a:t> word groupings are based on the syntactical inequality of units, can always be divided into two elements (immediate constituents): </a:t>
            </a:r>
            <a:r>
              <a:rPr lang="en-US" sz="5500" b="1" i="1" dirty="0" smtClean="0"/>
              <a:t>the dominating unit </a:t>
            </a:r>
            <a:r>
              <a:rPr lang="en-US" sz="5500" dirty="0" smtClean="0"/>
              <a:t>and a </a:t>
            </a:r>
            <a:r>
              <a:rPr lang="en-US" sz="5500" b="1" i="1" dirty="0" smtClean="0"/>
              <a:t>subordinate unit</a:t>
            </a:r>
            <a:r>
              <a:rPr lang="en-US" sz="5500" dirty="0" smtClean="0"/>
              <a:t>. </a:t>
            </a:r>
            <a:endParaRPr lang="ru-RU" sz="5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40108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500" b="1" i="1" dirty="0" smtClean="0"/>
              <a:t>The dominating element </a:t>
            </a:r>
            <a:r>
              <a:rPr lang="en-US" sz="5500" dirty="0" smtClean="0"/>
              <a:t>is called a center, or a kernel / </a:t>
            </a:r>
          </a:p>
          <a:p>
            <a:pPr>
              <a:buNone/>
            </a:pPr>
            <a:r>
              <a:rPr lang="en-US" sz="5500" dirty="0" smtClean="0"/>
              <a:t>a head-word / a modified word; </a:t>
            </a:r>
            <a:r>
              <a:rPr lang="en-US" sz="5500" b="1" i="1" dirty="0" smtClean="0"/>
              <a:t>the dependent unit </a:t>
            </a:r>
            <a:r>
              <a:rPr lang="en-US" sz="5500" dirty="0" smtClean="0"/>
              <a:t>is called an adjunct / a modifier.</a:t>
            </a:r>
            <a:endParaRPr lang="ru-RU" sz="5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7100" b="1" dirty="0" smtClean="0">
                <a:latin typeface="Times New Roman" pitchFamily="18" charset="0"/>
                <a:cs typeface="Times New Roman" pitchFamily="18" charset="0"/>
              </a:rPr>
              <a:t>On agenda: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1) Units of Syntax. What is a phrase?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2) What is a subordinate phrase?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3) Syntactic relations between the components of a phrase.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5000" b="1" i="1" dirty="0" smtClean="0"/>
              <a:t>Dominating units </a:t>
            </a:r>
            <a:r>
              <a:rPr lang="en-US" sz="5000" dirty="0" smtClean="0"/>
              <a:t>serve to describe, qualify, select, complete, extend or in some other way affect the meaning of the dominating element.</a:t>
            </a:r>
            <a:endParaRPr lang="ru-RU" sz="5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000" b="1" i="1" dirty="0" smtClean="0"/>
              <a:t>Subordinate phrases can be:</a:t>
            </a:r>
          </a:p>
          <a:p>
            <a:pPr>
              <a:buFontTx/>
              <a:buChar char="-"/>
            </a:pPr>
            <a:r>
              <a:rPr lang="en-US" sz="5000" b="1" i="1" dirty="0" smtClean="0"/>
              <a:t>free</a:t>
            </a:r>
            <a:r>
              <a:rPr lang="en-US" sz="5000" dirty="0" smtClean="0"/>
              <a:t> (divisible): speak fluently; </a:t>
            </a:r>
          </a:p>
          <a:p>
            <a:pPr>
              <a:buFontTx/>
              <a:buChar char="-"/>
            </a:pPr>
            <a:r>
              <a:rPr lang="en-US" sz="5000" b="1" i="1" dirty="0" smtClean="0"/>
              <a:t>bound</a:t>
            </a:r>
            <a:r>
              <a:rPr lang="en-US" sz="5000" dirty="0" smtClean="0"/>
              <a:t> (indivisible): </a:t>
            </a:r>
            <a:r>
              <a:rPr lang="en-US" sz="5000" i="1" dirty="0" smtClean="0"/>
              <a:t>a cup of tea, a key to the door, a bottle of milk, Professor </a:t>
            </a:r>
            <a:r>
              <a:rPr lang="en-US" sz="5000" i="1" dirty="0" err="1" smtClean="0"/>
              <a:t>Ivanov</a:t>
            </a:r>
            <a:r>
              <a:rPr lang="en-US" sz="5000" i="1" dirty="0" smtClean="0"/>
              <a:t>, twenty minutes.</a:t>
            </a:r>
            <a:endParaRPr lang="ru-RU" sz="5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sz="5000" b="1" i="1" dirty="0" smtClean="0"/>
              <a:t>4) accumulative :</a:t>
            </a:r>
            <a:endParaRPr lang="en-US" sz="5000" dirty="0" smtClean="0"/>
          </a:p>
          <a:p>
            <a:pPr>
              <a:buNone/>
            </a:pPr>
            <a:r>
              <a:rPr lang="en-US" sz="5000" i="1" dirty="0" smtClean="0"/>
              <a:t>and Mary, (give) the boy an apple, an apple to the boy, these problematic (issue), some old (lady).</a:t>
            </a:r>
            <a:endParaRPr lang="ru-RU" sz="5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000" b="1" i="1" dirty="0" smtClean="0"/>
              <a:t>What nominative type of phrase is it?</a:t>
            </a:r>
          </a:p>
          <a:p>
            <a:r>
              <a:rPr lang="en-US" sz="5000" i="1" dirty="0" smtClean="0"/>
              <a:t>An exciting adventure</a:t>
            </a:r>
            <a:endParaRPr lang="ru-RU" sz="5000" dirty="0" smtClean="0"/>
          </a:p>
          <a:p>
            <a:r>
              <a:rPr lang="en-US" sz="5000" i="1" dirty="0" smtClean="0"/>
              <a:t>William and Sarah</a:t>
            </a:r>
            <a:endParaRPr lang="ru-RU" sz="5000" dirty="0" smtClean="0"/>
          </a:p>
          <a:p>
            <a:r>
              <a:rPr lang="en-US" sz="5000" i="1" dirty="0" smtClean="0"/>
              <a:t>To write a letter</a:t>
            </a:r>
            <a:endParaRPr lang="ru-RU" sz="5000" dirty="0" smtClean="0"/>
          </a:p>
          <a:p>
            <a:r>
              <a:rPr lang="en-US" sz="5000" i="1" dirty="0" smtClean="0"/>
              <a:t>To bring Sarah a cup of coffee</a:t>
            </a:r>
            <a:endParaRPr lang="ru-RU" sz="5000" dirty="0" smtClean="0"/>
          </a:p>
          <a:p>
            <a:r>
              <a:rPr lang="en-US" sz="5000" i="1" dirty="0" smtClean="0"/>
              <a:t>Mary a cup of coffee</a:t>
            </a:r>
            <a:endParaRPr lang="ru-RU" sz="5000" dirty="0" smtClean="0"/>
          </a:p>
          <a:p>
            <a:r>
              <a:rPr lang="en-US" sz="5000" i="1" dirty="0" smtClean="0"/>
              <a:t>To go by bus</a:t>
            </a:r>
            <a:endParaRPr lang="ru-RU" sz="5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5000" b="1" i="1" dirty="0" smtClean="0"/>
              <a:t>Is it a free or bound subordinate phrase?</a:t>
            </a:r>
          </a:p>
          <a:p>
            <a:r>
              <a:rPr lang="en-US" sz="6500" i="1" dirty="0" smtClean="0"/>
              <a:t>to cross the street</a:t>
            </a:r>
          </a:p>
          <a:p>
            <a:r>
              <a:rPr lang="en-US" sz="6500" i="1" dirty="0" smtClean="0"/>
              <a:t>saw an angel</a:t>
            </a:r>
          </a:p>
          <a:p>
            <a:r>
              <a:rPr lang="en-US" sz="6500" i="1" dirty="0" smtClean="0"/>
              <a:t>index finger </a:t>
            </a:r>
          </a:p>
          <a:p>
            <a:r>
              <a:rPr lang="en-US" sz="6500" i="1" dirty="0" smtClean="0"/>
              <a:t>a glass of water</a:t>
            </a:r>
          </a:p>
          <a:p>
            <a:r>
              <a:rPr lang="en-US" sz="6500" i="1" dirty="0" smtClean="0"/>
              <a:t>John’s things</a:t>
            </a:r>
          </a:p>
          <a:p>
            <a:r>
              <a:rPr lang="en-US" sz="6500" i="1" dirty="0" smtClean="0"/>
              <a:t>New Year</a:t>
            </a:r>
          </a:p>
          <a:p>
            <a:endParaRPr lang="en-US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u="sng" dirty="0" smtClean="0">
                <a:latin typeface="Times New Roman" pitchFamily="18" charset="0"/>
                <a:cs typeface="Times New Roman" pitchFamily="18" charset="0"/>
              </a:rPr>
              <a:t>Question 2</a:t>
            </a:r>
          </a:p>
          <a:p>
            <a:pPr algn="ctr">
              <a:buNone/>
            </a:pP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Classification of subordinate free phrases</a:t>
            </a:r>
          </a:p>
          <a:p>
            <a:pPr algn="ctr">
              <a:buNone/>
            </a:pPr>
            <a:endParaRPr lang="en-US" sz="7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5400" b="1" i="1" dirty="0" smtClean="0"/>
              <a:t>A subordinate free phrase</a:t>
            </a:r>
            <a:r>
              <a:rPr lang="en-US" sz="5400" dirty="0" smtClean="0"/>
              <a:t> is a combination of syntactically unequal notional words (often accompanied by functional words).</a:t>
            </a:r>
            <a:endParaRPr lang="ru-RU" sz="5400" dirty="0" smtClean="0"/>
          </a:p>
          <a:p>
            <a:pPr indent="342900"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i="1" dirty="0" smtClean="0"/>
              <a:t>Expensive clothes, an old lady, a sleepy child, Ann’s friend, a smiling boy, a written letter</a:t>
            </a:r>
            <a:endParaRPr lang="ru-RU" sz="6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ctr">
              <a:buNone/>
            </a:pPr>
            <a:r>
              <a:rPr lang="en-US" sz="6000" b="1" i="1" dirty="0" smtClean="0"/>
              <a:t>The main types of subordinate phrases (by their leading member)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6000" b="1" i="1" dirty="0" smtClean="0"/>
              <a:t>a) noun phrases: </a:t>
            </a:r>
            <a:endParaRPr lang="ru-RU" sz="6000" dirty="0" smtClean="0"/>
          </a:p>
          <a:p>
            <a:pPr>
              <a:buNone/>
            </a:pPr>
            <a:r>
              <a:rPr lang="en-US" sz="6000" dirty="0" smtClean="0"/>
              <a:t>     </a:t>
            </a:r>
            <a:r>
              <a:rPr lang="en-US" sz="6000" b="1" dirty="0" smtClean="0"/>
              <a:t>- </a:t>
            </a:r>
            <a:r>
              <a:rPr lang="en-US" sz="6000" u="sng" dirty="0" smtClean="0"/>
              <a:t>with a prepositional modifier</a:t>
            </a:r>
            <a:r>
              <a:rPr lang="en-US" sz="6000" dirty="0" smtClean="0"/>
              <a:t>: </a:t>
            </a:r>
            <a:r>
              <a:rPr lang="en-US" sz="6000" i="1" dirty="0" smtClean="0"/>
              <a:t>a blue </a:t>
            </a:r>
            <a:r>
              <a:rPr lang="en-US" sz="6000" b="1" i="1" dirty="0" smtClean="0"/>
              <a:t>cover</a:t>
            </a:r>
            <a:r>
              <a:rPr lang="en-US" sz="6000" i="1" dirty="0" smtClean="0"/>
              <a:t>, one hundred and twenty-two </a:t>
            </a:r>
            <a:r>
              <a:rPr lang="en-US" sz="6000" b="1" i="1" dirty="0" smtClean="0"/>
              <a:t>miles</a:t>
            </a:r>
            <a:r>
              <a:rPr lang="en-US" sz="6000" i="1" dirty="0" smtClean="0"/>
              <a:t>, a dancing </a:t>
            </a:r>
            <a:r>
              <a:rPr lang="en-US" sz="6000" b="1" i="1" dirty="0" smtClean="0"/>
              <a:t>lady</a:t>
            </a:r>
            <a:r>
              <a:rPr lang="en-US" sz="6000" i="1" dirty="0" smtClean="0"/>
              <a:t>, a stone </a:t>
            </a:r>
            <a:r>
              <a:rPr lang="en-US" sz="6000" b="1" i="1" dirty="0" smtClean="0"/>
              <a:t>wall</a:t>
            </a:r>
            <a:r>
              <a:rPr lang="en-US" sz="6000" i="1" dirty="0" smtClean="0"/>
              <a:t>, world </a:t>
            </a:r>
            <a:r>
              <a:rPr lang="en-US" sz="6000" b="1" i="1" dirty="0" smtClean="0"/>
              <a:t>peace</a:t>
            </a:r>
            <a:r>
              <a:rPr lang="en-US" sz="6000" i="1" dirty="0" smtClean="0"/>
              <a:t>, silver </a:t>
            </a:r>
            <a:r>
              <a:rPr lang="en-US" sz="6000" b="1" i="1" dirty="0" smtClean="0"/>
              <a:t>box</a:t>
            </a:r>
            <a:r>
              <a:rPr lang="en-US" sz="6000" i="1" dirty="0" smtClean="0"/>
              <a:t>, these </a:t>
            </a:r>
            <a:r>
              <a:rPr lang="en-US" sz="6000" b="1" i="1" dirty="0" smtClean="0"/>
              <a:t>things</a:t>
            </a:r>
            <a:r>
              <a:rPr lang="en-US" sz="6000" i="1" dirty="0" smtClean="0"/>
              <a:t>, John’s </a:t>
            </a:r>
            <a:r>
              <a:rPr lang="en-US" sz="6000" b="1" i="1" dirty="0" smtClean="0"/>
              <a:t>hat</a:t>
            </a:r>
            <a:r>
              <a:rPr lang="en-US" sz="6000" i="1" dirty="0" smtClean="0"/>
              <a:t>,</a:t>
            </a:r>
            <a:endParaRPr lang="ru-RU" sz="6000" i="1" dirty="0" smtClean="0"/>
          </a:p>
          <a:p>
            <a:pPr>
              <a:buNone/>
            </a:pPr>
            <a:r>
              <a:rPr lang="en-US" sz="6000" dirty="0" smtClean="0"/>
              <a:t>     </a:t>
            </a:r>
            <a:r>
              <a:rPr lang="en-US" sz="6000" b="1" dirty="0" smtClean="0"/>
              <a:t>- </a:t>
            </a:r>
            <a:r>
              <a:rPr lang="en-US" sz="6000" u="sng" dirty="0" smtClean="0"/>
              <a:t>with a postpositional modifier</a:t>
            </a:r>
            <a:r>
              <a:rPr lang="en-US" sz="6000" dirty="0" smtClean="0"/>
              <a:t>: </a:t>
            </a:r>
            <a:r>
              <a:rPr lang="en-US" sz="6000" i="1" dirty="0" smtClean="0"/>
              <a:t>a </a:t>
            </a:r>
            <a:r>
              <a:rPr lang="en-US" sz="6000" b="1" i="1" dirty="0" smtClean="0"/>
              <a:t>woman</a:t>
            </a:r>
            <a:r>
              <a:rPr lang="en-US" sz="6000" i="1" dirty="0" smtClean="0"/>
              <a:t> of sense, a </a:t>
            </a:r>
            <a:r>
              <a:rPr lang="en-US" sz="6000" b="1" i="1" dirty="0" smtClean="0"/>
              <a:t>story</a:t>
            </a:r>
            <a:r>
              <a:rPr lang="en-US" sz="6000" i="1" dirty="0" smtClean="0"/>
              <a:t> about dogs, a </a:t>
            </a:r>
            <a:r>
              <a:rPr lang="en-US" sz="6000" b="1" i="1" dirty="0" smtClean="0"/>
              <a:t>promise</a:t>
            </a:r>
            <a:r>
              <a:rPr lang="en-US" sz="6000" i="1" dirty="0" smtClean="0"/>
              <a:t> to marry, a </a:t>
            </a:r>
            <a:r>
              <a:rPr lang="en-US" sz="6000" b="1" i="1" dirty="0" smtClean="0"/>
              <a:t>desire</a:t>
            </a:r>
            <a:r>
              <a:rPr lang="en-US" sz="6000" i="1" dirty="0" smtClean="0"/>
              <a:t> to work, the </a:t>
            </a:r>
            <a:r>
              <a:rPr lang="en-US" sz="6000" b="1" i="1" dirty="0" smtClean="0"/>
              <a:t>room</a:t>
            </a:r>
            <a:r>
              <a:rPr lang="en-US" sz="6000" i="1" dirty="0" smtClean="0"/>
              <a:t> upstairs;</a:t>
            </a:r>
            <a:endParaRPr lang="ru-RU" sz="6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472518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i="1" dirty="0" smtClean="0"/>
              <a:t>A phrase </a:t>
            </a:r>
            <a:r>
              <a:rPr lang="ru-RU" sz="6000" dirty="0" smtClean="0"/>
              <a:t>– сочетание слов.</a:t>
            </a:r>
          </a:p>
          <a:p>
            <a:pPr>
              <a:buNone/>
            </a:pPr>
            <a:r>
              <a:rPr lang="en-US" sz="6000" b="1" i="1" dirty="0" smtClean="0"/>
              <a:t>A subordinate phrase </a:t>
            </a:r>
            <a:r>
              <a:rPr lang="en-US" sz="6000" dirty="0" smtClean="0"/>
              <a:t>– </a:t>
            </a:r>
            <a:r>
              <a:rPr lang="ru-RU" sz="6000" dirty="0" smtClean="0"/>
              <a:t>словосочетание.</a:t>
            </a:r>
            <a:endParaRPr lang="en-US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500" b="1" i="1" dirty="0" smtClean="0"/>
              <a:t>b) adjectival phrases:</a:t>
            </a:r>
            <a:endParaRPr lang="ru-RU" sz="3500" dirty="0" smtClean="0"/>
          </a:p>
          <a:p>
            <a:pPr>
              <a:buNone/>
            </a:pPr>
            <a:r>
              <a:rPr lang="en-US" sz="3500" dirty="0" smtClean="0"/>
              <a:t>     - </a:t>
            </a:r>
            <a:r>
              <a:rPr lang="en-US" sz="3500" u="sng" dirty="0" smtClean="0"/>
              <a:t>with a prepositional modifier</a:t>
            </a:r>
            <a:r>
              <a:rPr lang="en-US" sz="3500" dirty="0" smtClean="0"/>
              <a:t>: bitterly </a:t>
            </a:r>
            <a:r>
              <a:rPr lang="en-US" sz="3500" b="1" dirty="0" smtClean="0"/>
              <a:t>sad</a:t>
            </a:r>
            <a:r>
              <a:rPr lang="en-US" sz="3500" dirty="0" smtClean="0"/>
              <a:t>, practically </a:t>
            </a:r>
            <a:r>
              <a:rPr lang="en-US" sz="3500" b="1" dirty="0" smtClean="0"/>
              <a:t>important</a:t>
            </a:r>
            <a:r>
              <a:rPr lang="en-US" sz="3500" dirty="0" smtClean="0"/>
              <a:t>, internationally </a:t>
            </a:r>
            <a:r>
              <a:rPr lang="en-US" sz="3500" b="1" dirty="0" smtClean="0"/>
              <a:t>famous</a:t>
            </a:r>
            <a:r>
              <a:rPr lang="en-US" sz="3500" dirty="0" smtClean="0"/>
              <a:t>, </a:t>
            </a:r>
            <a:endParaRPr lang="ru-RU" sz="3500" dirty="0" smtClean="0"/>
          </a:p>
          <a:p>
            <a:pPr>
              <a:buNone/>
            </a:pPr>
            <a:r>
              <a:rPr lang="en-US" sz="3500" dirty="0" smtClean="0"/>
              <a:t>     - </a:t>
            </a:r>
            <a:r>
              <a:rPr lang="en-US" sz="3500" u="sng" dirty="0" smtClean="0"/>
              <a:t>with a postpositional modifier</a:t>
            </a:r>
            <a:r>
              <a:rPr lang="en-US" sz="3500" dirty="0" smtClean="0"/>
              <a:t>: </a:t>
            </a:r>
            <a:r>
              <a:rPr lang="en-US" sz="3500" b="1" dirty="0" smtClean="0"/>
              <a:t>proud</a:t>
            </a:r>
            <a:r>
              <a:rPr lang="en-US" sz="3500" dirty="0" smtClean="0"/>
              <a:t> of his son, </a:t>
            </a:r>
            <a:r>
              <a:rPr lang="en-US" sz="3500" b="1" dirty="0" smtClean="0"/>
              <a:t>rich</a:t>
            </a:r>
            <a:r>
              <a:rPr lang="en-US" sz="3500" dirty="0" smtClean="0"/>
              <a:t> in coal, </a:t>
            </a:r>
            <a:r>
              <a:rPr lang="en-US" sz="3500" b="1" dirty="0" smtClean="0"/>
              <a:t>good</a:t>
            </a:r>
            <a:r>
              <a:rPr lang="en-US" sz="3500" dirty="0" smtClean="0"/>
              <a:t> at physics, grateful for attention, </a:t>
            </a:r>
            <a:r>
              <a:rPr lang="en-US" sz="3500" b="1" dirty="0" smtClean="0"/>
              <a:t>delighted/happy</a:t>
            </a:r>
            <a:r>
              <a:rPr lang="en-US" sz="3500" dirty="0" smtClean="0"/>
              <a:t> to meet you, </a:t>
            </a:r>
            <a:r>
              <a:rPr lang="en-US" sz="3500" b="1" dirty="0" smtClean="0"/>
              <a:t>ready</a:t>
            </a:r>
            <a:r>
              <a:rPr lang="en-US" sz="3500" dirty="0" smtClean="0"/>
              <a:t> to go, </a:t>
            </a:r>
            <a:r>
              <a:rPr lang="en-US" sz="3500" b="1" dirty="0" smtClean="0"/>
              <a:t>afraid</a:t>
            </a:r>
            <a:r>
              <a:rPr lang="en-US" sz="3500" dirty="0" smtClean="0"/>
              <a:t> of the darkness, fond of animals);</a:t>
            </a:r>
            <a:endParaRPr lang="ru-RU" sz="35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7200" b="1" i="1" dirty="0" smtClean="0"/>
              <a:t>c) verb phrases:</a:t>
            </a:r>
            <a:endParaRPr lang="ru-RU" sz="7200" dirty="0" smtClean="0"/>
          </a:p>
          <a:p>
            <a:pPr>
              <a:buNone/>
            </a:pPr>
            <a:r>
              <a:rPr lang="en-US" sz="7200" b="1" i="1" dirty="0" smtClean="0"/>
              <a:t>speak</a:t>
            </a:r>
            <a:r>
              <a:rPr lang="en-US" sz="7200" i="1" dirty="0" smtClean="0"/>
              <a:t> fluently, </a:t>
            </a:r>
            <a:r>
              <a:rPr lang="en-US" sz="7200" b="1" i="1" dirty="0" smtClean="0"/>
              <a:t>speak</a:t>
            </a:r>
            <a:r>
              <a:rPr lang="en-US" sz="7200" i="1" dirty="0" smtClean="0"/>
              <a:t> English, </a:t>
            </a:r>
            <a:r>
              <a:rPr lang="en-US" sz="7200" b="1" i="1" dirty="0" smtClean="0"/>
              <a:t>live</a:t>
            </a:r>
            <a:r>
              <a:rPr lang="en-US" sz="7200" i="1" dirty="0" smtClean="0"/>
              <a:t> in a house, </a:t>
            </a:r>
            <a:r>
              <a:rPr lang="en-US" sz="7200" b="1" i="1" dirty="0" smtClean="0"/>
              <a:t>stay</a:t>
            </a:r>
            <a:r>
              <a:rPr lang="en-US" sz="7200" i="1" dirty="0" smtClean="0"/>
              <a:t> in London, </a:t>
            </a:r>
            <a:r>
              <a:rPr lang="en-US" sz="7200" b="1" i="1" dirty="0" smtClean="0"/>
              <a:t>enter</a:t>
            </a:r>
            <a:r>
              <a:rPr lang="en-US" sz="7200" i="1" dirty="0" smtClean="0"/>
              <a:t> without looking back, </a:t>
            </a:r>
            <a:r>
              <a:rPr lang="en-US" sz="7200" b="1" i="1" dirty="0" smtClean="0"/>
              <a:t>run</a:t>
            </a:r>
            <a:r>
              <a:rPr lang="en-US" sz="7200" i="1" dirty="0" smtClean="0"/>
              <a:t> fast, </a:t>
            </a:r>
            <a:r>
              <a:rPr lang="en-US" sz="7200" b="1" i="1" dirty="0" smtClean="0"/>
              <a:t>walk</a:t>
            </a:r>
            <a:r>
              <a:rPr lang="en-US" sz="7200" i="1" dirty="0" smtClean="0"/>
              <a:t> slowly, </a:t>
            </a:r>
            <a:r>
              <a:rPr lang="en-US" sz="7200" b="1" i="1" dirty="0" smtClean="0"/>
              <a:t>came</a:t>
            </a:r>
            <a:r>
              <a:rPr lang="en-US" sz="7200" i="1" dirty="0" smtClean="0"/>
              <a:t> yesterday, </a:t>
            </a:r>
            <a:r>
              <a:rPr lang="en-US" sz="7200" b="1" i="1" dirty="0" smtClean="0"/>
              <a:t>arrived</a:t>
            </a:r>
            <a:r>
              <a:rPr lang="en-US" sz="7200" i="1" dirty="0" smtClean="0"/>
              <a:t> late;</a:t>
            </a:r>
            <a:endParaRPr lang="ru-RU" sz="7200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400" b="1" i="1" dirty="0" smtClean="0"/>
              <a:t>d) adverbial phrases:</a:t>
            </a:r>
            <a:endParaRPr lang="ru-RU" sz="5400" dirty="0" smtClean="0"/>
          </a:p>
          <a:p>
            <a:pPr>
              <a:buNone/>
            </a:pPr>
            <a:r>
              <a:rPr lang="en-US" sz="5400" dirty="0" smtClean="0"/>
              <a:t>     - with a prepositional modifier: </a:t>
            </a:r>
            <a:r>
              <a:rPr lang="en-US" sz="5400" i="1" dirty="0" smtClean="0"/>
              <a:t>very </a:t>
            </a:r>
            <a:r>
              <a:rPr lang="en-US" sz="5400" b="1" i="1" dirty="0" smtClean="0"/>
              <a:t>quickly</a:t>
            </a:r>
            <a:r>
              <a:rPr lang="en-US" sz="5400" i="1" dirty="0" smtClean="0"/>
              <a:t>, </a:t>
            </a:r>
            <a:r>
              <a:rPr lang="en-US" sz="5400" b="1" i="1" dirty="0" smtClean="0"/>
              <a:t>relatively</a:t>
            </a:r>
            <a:r>
              <a:rPr lang="en-US" sz="5400" i="1" dirty="0" smtClean="0"/>
              <a:t> slowly, </a:t>
            </a:r>
            <a:r>
              <a:rPr lang="en-US" sz="5400" b="1" i="1" dirty="0" smtClean="0"/>
              <a:t>undoubtedly</a:t>
            </a:r>
            <a:r>
              <a:rPr lang="en-US" sz="5400" i="1" dirty="0" smtClean="0"/>
              <a:t> beautifully</a:t>
            </a:r>
            <a:r>
              <a:rPr lang="en-US" sz="5400" dirty="0" smtClean="0"/>
              <a:t>; </a:t>
            </a:r>
            <a:endParaRPr lang="ru-RU" sz="5400" dirty="0" smtClean="0"/>
          </a:p>
          <a:p>
            <a:pPr>
              <a:buNone/>
            </a:pPr>
            <a:r>
              <a:rPr lang="en-US" sz="5400" dirty="0" smtClean="0"/>
              <a:t>    - with a postpositional modifier: </a:t>
            </a:r>
            <a:r>
              <a:rPr lang="en-US" sz="5400" b="1" i="1" dirty="0" smtClean="0"/>
              <a:t>unfortunately</a:t>
            </a:r>
            <a:r>
              <a:rPr lang="en-US" sz="5400" i="1" dirty="0" smtClean="0"/>
              <a:t> for the man</a:t>
            </a:r>
            <a:r>
              <a:rPr lang="en-US" sz="5400" dirty="0" smtClean="0"/>
              <a:t>.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400" b="1" i="1" dirty="0" smtClean="0"/>
              <a:t>Question 3</a:t>
            </a:r>
          </a:p>
          <a:p>
            <a:pPr algn="ctr">
              <a:buNone/>
            </a:pPr>
            <a:r>
              <a:rPr lang="en-US" sz="9600" b="1" i="1" dirty="0" smtClean="0"/>
              <a:t>Syntactic relations between the components of a phrase</a:t>
            </a:r>
            <a:endParaRPr lang="ru-RU" sz="10000" b="1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b="1" i="1" dirty="0" smtClean="0"/>
              <a:t>Syntactic relations between the components of a phrase:</a:t>
            </a:r>
            <a:endParaRPr lang="ru-RU" sz="5000" dirty="0" smtClean="0"/>
          </a:p>
          <a:p>
            <a:pPr>
              <a:buNone/>
            </a:pPr>
            <a:r>
              <a:rPr lang="ru-RU" sz="5000" dirty="0" smtClean="0"/>
              <a:t>1) </a:t>
            </a:r>
            <a:r>
              <a:rPr lang="en-US" sz="5000" dirty="0" smtClean="0"/>
              <a:t>agreement;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2) government;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3) adjunction, or </a:t>
            </a:r>
            <a:r>
              <a:rPr lang="en-US" sz="5000" dirty="0" err="1" smtClean="0"/>
              <a:t>adjoinment</a:t>
            </a:r>
            <a:r>
              <a:rPr lang="en-US" sz="5000" dirty="0" smtClean="0"/>
              <a:t>.  </a:t>
            </a:r>
            <a:endParaRPr lang="ru-RU" sz="5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takes place when the dependent word assumes a form similar to the dominating word.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b="1" i="1" dirty="0" smtClean="0"/>
              <a:t>Government</a:t>
            </a:r>
            <a:r>
              <a:rPr lang="en-US" sz="5000" dirty="0" smtClean="0"/>
              <a:t> takes place when the dependent word is used in a certain form required by its head word, the form of the subordinate word does not coincide with the form of the head word.</a:t>
            </a:r>
            <a:endParaRPr lang="ru-RU" sz="5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i="1" dirty="0" err="1" smtClean="0"/>
              <a:t>Adjoinment</a:t>
            </a:r>
            <a:r>
              <a:rPr lang="en-US" sz="5400" b="1" i="1" dirty="0" smtClean="0"/>
              <a:t> (adjunction) </a:t>
            </a:r>
            <a:r>
              <a:rPr lang="en-US" sz="5400" dirty="0" smtClean="0"/>
              <a:t>is a combination of notional words that are joint together logically, not grammatically.</a:t>
            </a:r>
            <a:endParaRPr lang="ru-RU" sz="5400" dirty="0" smtClean="0"/>
          </a:p>
          <a:p>
            <a:pPr algn="ctr">
              <a:buNone/>
            </a:pPr>
            <a:endParaRPr lang="ru-RU" sz="5000" b="1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i="1" dirty="0" smtClean="0"/>
              <a:t>nodded his head </a:t>
            </a:r>
          </a:p>
          <a:p>
            <a:pPr algn="ctr">
              <a:buNone/>
            </a:pPr>
            <a:r>
              <a:rPr lang="en-US" sz="6000" i="1" dirty="0" smtClean="0"/>
              <a:t>nodded silently</a:t>
            </a:r>
          </a:p>
          <a:p>
            <a:pPr algn="ctr">
              <a:buNone/>
            </a:pPr>
            <a:r>
              <a:rPr lang="en-US" sz="6000" i="1" dirty="0" smtClean="0"/>
              <a:t> health certificate</a:t>
            </a:r>
          </a:p>
          <a:p>
            <a:pPr algn="ctr">
              <a:buNone/>
            </a:pPr>
            <a:r>
              <a:rPr lang="en-US" sz="6000" i="1" dirty="0" smtClean="0"/>
              <a:t>came in time</a:t>
            </a:r>
          </a:p>
          <a:p>
            <a:pPr algn="ctr">
              <a:buNone/>
            </a:pPr>
            <a:r>
              <a:rPr lang="en-US" sz="6000" i="1" dirty="0" smtClean="0"/>
              <a:t>the old man</a:t>
            </a:r>
            <a:endParaRPr lang="ru-RU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3500" dirty="0" smtClean="0"/>
              <a:t>Responsible for them</a:t>
            </a:r>
            <a:endParaRPr lang="ru-RU" sz="3500" dirty="0" smtClean="0"/>
          </a:p>
          <a:p>
            <a:r>
              <a:rPr lang="en-US" sz="3500" dirty="0" smtClean="0"/>
              <a:t>An exciting adventure</a:t>
            </a:r>
            <a:endParaRPr lang="ru-RU" sz="3500" dirty="0" smtClean="0"/>
          </a:p>
          <a:p>
            <a:r>
              <a:rPr lang="en-US" sz="3500" dirty="0" smtClean="0"/>
              <a:t>To write a letter</a:t>
            </a:r>
            <a:endParaRPr lang="ru-RU" sz="3500" dirty="0" smtClean="0"/>
          </a:p>
          <a:p>
            <a:r>
              <a:rPr lang="en-US" sz="3500" dirty="0" smtClean="0"/>
              <a:t>To bring a cup of coffee</a:t>
            </a:r>
            <a:endParaRPr lang="ru-RU" sz="3500" dirty="0" smtClean="0"/>
          </a:p>
          <a:p>
            <a:r>
              <a:rPr lang="en-US" sz="3500" dirty="0" smtClean="0"/>
              <a:t>The student’s record-book</a:t>
            </a:r>
            <a:endParaRPr lang="ru-RU" sz="3500" dirty="0" smtClean="0"/>
          </a:p>
          <a:p>
            <a:r>
              <a:rPr lang="en-US" sz="3500" dirty="0" smtClean="0"/>
              <a:t>Blame her</a:t>
            </a:r>
            <a:endParaRPr lang="ru-RU" sz="3500" dirty="0" smtClean="0"/>
          </a:p>
          <a:p>
            <a:r>
              <a:rPr lang="en-US" sz="3500" dirty="0" smtClean="0"/>
              <a:t>To go by bus</a:t>
            </a:r>
            <a:endParaRPr lang="ru-RU" sz="3500" dirty="0" smtClean="0"/>
          </a:p>
          <a:p>
            <a:r>
              <a:rPr lang="en-US" sz="3500" dirty="0" smtClean="0"/>
              <a:t> These benches </a:t>
            </a:r>
            <a:endParaRPr lang="ru-RU" sz="3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000" b="1" i="1" u="sng" dirty="0" smtClean="0">
                <a:latin typeface="Times New Roman" pitchFamily="18" charset="0"/>
                <a:cs typeface="Times New Roman" pitchFamily="18" charset="0"/>
              </a:rPr>
              <a:t>Question 1</a:t>
            </a:r>
          </a:p>
          <a:p>
            <a:pPr algn="ctr">
              <a:buNone/>
            </a:pPr>
            <a:r>
              <a:rPr lang="en-US" sz="9000" b="1" i="1" dirty="0" smtClean="0">
                <a:latin typeface="Times New Roman" pitchFamily="18" charset="0"/>
                <a:cs typeface="Times New Roman" pitchFamily="18" charset="0"/>
              </a:rPr>
              <a:t>Units of Syntax. What is a phrase?</a:t>
            </a:r>
          </a:p>
          <a:p>
            <a:pPr algn="ctr">
              <a:buNone/>
            </a:pPr>
            <a:endParaRPr lang="en-US" sz="9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6500" b="1" i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None/>
            </a:pPr>
            <a:r>
              <a:rPr lang="en-US" sz="6600" dirty="0" smtClean="0"/>
              <a:t>1) </a:t>
            </a:r>
            <a:r>
              <a:rPr lang="en-US" sz="6600" b="1" i="1" dirty="0" smtClean="0"/>
              <a:t>a word grouping </a:t>
            </a:r>
            <a:r>
              <a:rPr lang="en-US" sz="6600" dirty="0" smtClean="0"/>
              <a:t>is any </a:t>
            </a:r>
            <a:r>
              <a:rPr lang="en-US" sz="6600" dirty="0" err="1" smtClean="0"/>
              <a:t>syntagmatic</a:t>
            </a:r>
            <a:r>
              <a:rPr lang="en-US" sz="6600" dirty="0" smtClean="0"/>
              <a:t> connection of words, </a:t>
            </a:r>
            <a:r>
              <a:rPr lang="en-US" sz="6600" b="1" i="1" dirty="0" smtClean="0"/>
              <a:t>a phrase</a:t>
            </a:r>
            <a:r>
              <a:rPr lang="en-US" sz="6600" dirty="0" smtClean="0"/>
              <a:t> is a </a:t>
            </a:r>
            <a:r>
              <a:rPr lang="en-US" sz="6600" dirty="0" smtClean="0"/>
              <a:t>subordinat</a:t>
            </a:r>
            <a:r>
              <a:rPr lang="en-US" sz="6600" dirty="0" smtClean="0"/>
              <a:t>e</a:t>
            </a:r>
            <a:r>
              <a:rPr lang="en-US" sz="6600" dirty="0" smtClean="0"/>
              <a:t> </a:t>
            </a:r>
            <a:r>
              <a:rPr lang="en-US" sz="6600" dirty="0" smtClean="0"/>
              <a:t>connection of words;</a:t>
            </a:r>
            <a:endParaRPr lang="ru-RU" sz="6600" dirty="0" smtClean="0"/>
          </a:p>
          <a:p>
            <a:pPr>
              <a:buNone/>
            </a:pPr>
            <a:r>
              <a:rPr lang="en-US" sz="6600" dirty="0" smtClean="0"/>
              <a:t>2)  </a:t>
            </a:r>
            <a:r>
              <a:rPr lang="en-US" sz="6600" b="1" i="1" dirty="0" smtClean="0"/>
              <a:t>agreement</a:t>
            </a:r>
            <a:r>
              <a:rPr lang="en-US" sz="6600" dirty="0" smtClean="0"/>
              <a:t> </a:t>
            </a:r>
            <a:r>
              <a:rPr lang="en-US" sz="6600" b="1" i="1" dirty="0" smtClean="0"/>
              <a:t>(</a:t>
            </a:r>
            <a:r>
              <a:rPr lang="ru-RU" sz="6600" b="1" i="1" dirty="0" smtClean="0"/>
              <a:t>согласование</a:t>
            </a:r>
            <a:r>
              <a:rPr lang="en-US" sz="6600" b="1" i="1" dirty="0" smtClean="0"/>
              <a:t>)</a:t>
            </a:r>
            <a:r>
              <a:rPr lang="en-US" sz="6600" dirty="0" smtClean="0"/>
              <a:t> is typical of Russian, </a:t>
            </a:r>
            <a:r>
              <a:rPr lang="en-US" sz="6600" b="1" i="1" dirty="0" err="1" smtClean="0"/>
              <a:t>adjoinment</a:t>
            </a:r>
            <a:r>
              <a:rPr lang="en-US" sz="6600" dirty="0" smtClean="0"/>
              <a:t> </a:t>
            </a:r>
            <a:r>
              <a:rPr lang="en-US" sz="6600" b="1" i="1" dirty="0" smtClean="0"/>
              <a:t>(</a:t>
            </a:r>
            <a:r>
              <a:rPr lang="ru-RU" sz="6600" b="1" i="1" dirty="0" smtClean="0"/>
              <a:t>примыкание</a:t>
            </a:r>
            <a:r>
              <a:rPr lang="en-US" sz="6600" b="1" i="1" dirty="0" smtClean="0"/>
              <a:t>)</a:t>
            </a:r>
            <a:r>
              <a:rPr lang="en-US" sz="6600" dirty="0" smtClean="0"/>
              <a:t> is characteristic of Modern English.</a:t>
            </a:r>
            <a:endParaRPr lang="ru-RU" sz="6600" dirty="0" smtClean="0"/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6000" b="1" i="1" dirty="0" smtClean="0"/>
              <a:t>Syntax </a:t>
            </a:r>
            <a:r>
              <a:rPr lang="en-US" sz="6000" dirty="0" smtClean="0"/>
              <a:t>is </a:t>
            </a:r>
          </a:p>
          <a:p>
            <a:pPr marL="1143000" indent="-1143000" algn="ctr">
              <a:buAutoNum type="arabicParenR"/>
            </a:pPr>
            <a:r>
              <a:rPr lang="en-US" sz="6000" dirty="0" smtClean="0"/>
              <a:t>the grammar of the phrase/word group (minor syntax);</a:t>
            </a:r>
          </a:p>
          <a:p>
            <a:pPr marL="1143000" indent="-1143000" algn="ctr">
              <a:buAutoNum type="arabicParenR"/>
            </a:pPr>
            <a:r>
              <a:rPr lang="en-US" sz="6000" dirty="0" smtClean="0"/>
              <a:t>the grammar of the sentence (major syntax).</a:t>
            </a:r>
            <a:endParaRPr lang="ru-RU" sz="6000" dirty="0" smtClean="0"/>
          </a:p>
          <a:p>
            <a:pPr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A phrase/word group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is a nominative unit of syntax. </a:t>
            </a:r>
          </a:p>
          <a:p>
            <a:pPr>
              <a:buNone/>
            </a:pP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A sentence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is communicative unit of syntax.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i="1" dirty="0" smtClean="0"/>
              <a:t>on the grass, in the sky, </a:t>
            </a:r>
          </a:p>
          <a:p>
            <a:pPr>
              <a:buNone/>
            </a:pPr>
            <a:r>
              <a:rPr lang="en-US" sz="6000" i="1" dirty="0" smtClean="0"/>
              <a:t>a low voice, John lives, John’s things, an old man, John and Bob,  cross the street, saw an angel</a:t>
            </a:r>
            <a:r>
              <a:rPr lang="en-US" sz="6000" dirty="0" smtClean="0"/>
              <a:t>, </a:t>
            </a:r>
            <a:r>
              <a:rPr lang="en-US" sz="6000" i="1" dirty="0" smtClean="0"/>
              <a:t>such as</a:t>
            </a:r>
            <a:endParaRPr lang="ru-RU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Autofit/>
          </a:bodyPr>
          <a:lstStyle/>
          <a:p>
            <a:r>
              <a:rPr lang="en-US" sz="4000" b="1" i="1" dirty="0" smtClean="0"/>
              <a:t>a low voice</a:t>
            </a:r>
          </a:p>
          <a:p>
            <a:r>
              <a:rPr lang="en-US" sz="4000" b="1" i="1" dirty="0" smtClean="0"/>
              <a:t>an old man</a:t>
            </a:r>
          </a:p>
          <a:p>
            <a:r>
              <a:rPr lang="en-US" sz="4000" b="1" i="1" dirty="0" smtClean="0"/>
              <a:t>John’s things</a:t>
            </a:r>
          </a:p>
          <a:p>
            <a:r>
              <a:rPr lang="en-US" sz="4000" b="1" i="1" dirty="0" smtClean="0"/>
              <a:t>to cross the street</a:t>
            </a:r>
          </a:p>
          <a:p>
            <a:r>
              <a:rPr lang="en-US" sz="4000" b="1" i="1" dirty="0" smtClean="0"/>
              <a:t>saw an angel</a:t>
            </a:r>
          </a:p>
          <a:p>
            <a:r>
              <a:rPr lang="en-US" sz="3500" i="1" dirty="0" smtClean="0"/>
              <a:t>on the grass</a:t>
            </a:r>
          </a:p>
          <a:p>
            <a:r>
              <a:rPr lang="en-US" sz="3500" i="1" dirty="0" smtClean="0"/>
              <a:t>in the sky</a:t>
            </a:r>
          </a:p>
          <a:p>
            <a:r>
              <a:rPr lang="en-US" sz="3500" i="1" dirty="0" smtClean="0"/>
              <a:t>John lives</a:t>
            </a:r>
          </a:p>
          <a:p>
            <a:r>
              <a:rPr lang="en-US" sz="3500" i="1" dirty="0" smtClean="0"/>
              <a:t>John and Bob</a:t>
            </a:r>
          </a:p>
          <a:p>
            <a:r>
              <a:rPr lang="en-US" sz="3500" i="1" dirty="0" smtClean="0"/>
              <a:t>such as </a:t>
            </a:r>
            <a:endParaRPr lang="ru-RU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500" b="1" i="1" dirty="0" smtClean="0"/>
              <a:t>A phrase </a:t>
            </a:r>
            <a:r>
              <a:rPr lang="en-US" sz="6500" i="1" dirty="0" smtClean="0"/>
              <a:t>(word group, word grouping, word combination, word cluster, etc.) </a:t>
            </a:r>
            <a:r>
              <a:rPr lang="en-US" sz="6500" dirty="0" smtClean="0"/>
              <a:t>is any </a:t>
            </a:r>
            <a:r>
              <a:rPr lang="en-US" sz="6500" dirty="0" err="1" smtClean="0"/>
              <a:t>syntagmatic</a:t>
            </a:r>
            <a:r>
              <a:rPr lang="en-US" sz="6500" dirty="0" smtClean="0"/>
              <a:t> combination of words.</a:t>
            </a:r>
            <a:endParaRPr lang="ru-RU" sz="6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ECB855-B5F0-4738-B03E-FC1BDDB0CC46}"/>
</file>

<file path=customXml/itemProps2.xml><?xml version="1.0" encoding="utf-8"?>
<ds:datastoreItem xmlns:ds="http://schemas.openxmlformats.org/officeDocument/2006/customXml" ds:itemID="{756BA628-F0E8-4FD5-A235-EAA99542EA74}"/>
</file>

<file path=customXml/itemProps3.xml><?xml version="1.0" encoding="utf-8"?>
<ds:datastoreItem xmlns:ds="http://schemas.openxmlformats.org/officeDocument/2006/customXml" ds:itemID="{96EAD660-9EBE-4D33-B7F9-9097B6904687}"/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960</Words>
  <Application>Microsoft Office PowerPoint</Application>
  <PresentationFormat>Экран (4:3)</PresentationFormat>
  <Paragraphs>107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137</cp:revision>
  <dcterms:created xsi:type="dcterms:W3CDTF">2019-09-01T08:37:24Z</dcterms:created>
  <dcterms:modified xsi:type="dcterms:W3CDTF">2020-04-15T10:00:25Z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